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305" r:id="rId5"/>
    <p:sldId id="311" r:id="rId6"/>
    <p:sldId id="289" r:id="rId7"/>
    <p:sldId id="290" r:id="rId8"/>
    <p:sldId id="291" r:id="rId9"/>
    <p:sldId id="292" r:id="rId10"/>
    <p:sldId id="293" r:id="rId11"/>
    <p:sldId id="294" r:id="rId12"/>
    <p:sldId id="296" r:id="rId13"/>
    <p:sldId id="295" r:id="rId14"/>
    <p:sldId id="297" r:id="rId15"/>
    <p:sldId id="299" r:id="rId16"/>
    <p:sldId id="300" r:id="rId17"/>
    <p:sldId id="301" r:id="rId18"/>
    <p:sldId id="306" r:id="rId19"/>
    <p:sldId id="308" r:id="rId20"/>
    <p:sldId id="307" r:id="rId21"/>
    <p:sldId id="304" r:id="rId22"/>
    <p:sldId id="309" r:id="rId23"/>
    <p:sldId id="310" r:id="rId24"/>
    <p:sldId id="312" r:id="rId25"/>
    <p:sldId id="269" r:id="rId26"/>
    <p:sldId id="313" r:id="rId27"/>
    <p:sldId id="314" r:id="rId28"/>
    <p:sldId id="267" r:id="rId29"/>
    <p:sldId id="288" r:id="rId30"/>
    <p:sldId id="287" r:id="rId31"/>
    <p:sldId id="286" r:id="rId32"/>
    <p:sldId id="283" r:id="rId33"/>
    <p:sldId id="285" r:id="rId34"/>
    <p:sldId id="268" r:id="rId35"/>
    <p:sldId id="280" r:id="rId36"/>
    <p:sldId id="281" r:id="rId37"/>
    <p:sldId id="282" r:id="rId38"/>
    <p:sldId id="432" r:id="rId39"/>
    <p:sldId id="473" r:id="rId40"/>
    <p:sldId id="472" r:id="rId41"/>
    <p:sldId id="474" r:id="rId42"/>
    <p:sldId id="475" r:id="rId43"/>
    <p:sldId id="476" r:id="rId44"/>
    <p:sldId id="477" r:id="rId45"/>
    <p:sldId id="478" r:id="rId46"/>
    <p:sldId id="479" r:id="rId47"/>
    <p:sldId id="480" r:id="rId48"/>
    <p:sldId id="481" r:id="rId49"/>
    <p:sldId id="482" r:id="rId50"/>
    <p:sldId id="483" r:id="rId51"/>
    <p:sldId id="484" r:id="rId52"/>
    <p:sldId id="485" r:id="rId53"/>
    <p:sldId id="486" r:id="rId54"/>
    <p:sldId id="487" r:id="rId55"/>
    <p:sldId id="488" r:id="rId56"/>
    <p:sldId id="489" r:id="rId57"/>
    <p:sldId id="490" r:id="rId58"/>
    <p:sldId id="491" r:id="rId59"/>
    <p:sldId id="498" r:id="rId60"/>
    <p:sldId id="499" r:id="rId61"/>
    <p:sldId id="500" r:id="rId62"/>
    <p:sldId id="501" r:id="rId63"/>
    <p:sldId id="502" r:id="rId64"/>
    <p:sldId id="503" r:id="rId65"/>
    <p:sldId id="504" r:id="rId66"/>
    <p:sldId id="505" r:id="rId67"/>
    <p:sldId id="506" r:id="rId68"/>
    <p:sldId id="507" r:id="rId69"/>
    <p:sldId id="508" r:id="rId70"/>
    <p:sldId id="509" r:id="rId71"/>
    <p:sldId id="510" r:id="rId72"/>
    <p:sldId id="511" r:id="rId73"/>
    <p:sldId id="512" r:id="rId74"/>
    <p:sldId id="513" r:id="rId75"/>
    <p:sldId id="514" r:id="rId76"/>
    <p:sldId id="515" r:id="rId77"/>
    <p:sldId id="516" r:id="rId78"/>
    <p:sldId id="517" r:id="rId79"/>
    <p:sldId id="518" r:id="rId80"/>
    <p:sldId id="519" r:id="rId81"/>
    <p:sldId id="258" r:id="rId82"/>
    <p:sldId id="259" r:id="rId83"/>
    <p:sldId id="262" r:id="rId84"/>
    <p:sldId id="321" r:id="rId85"/>
    <p:sldId id="322" r:id="rId86"/>
    <p:sldId id="316" r:id="rId87"/>
    <p:sldId id="317" r:id="rId88"/>
    <p:sldId id="324" r:id="rId89"/>
    <p:sldId id="323" r:id="rId90"/>
    <p:sldId id="315" r:id="rId91"/>
    <p:sldId id="325" r:id="rId92"/>
    <p:sldId id="318" r:id="rId93"/>
    <p:sldId id="326" r:id="rId94"/>
    <p:sldId id="319" r:id="rId95"/>
    <p:sldId id="320" r:id="rId96"/>
    <p:sldId id="328" r:id="rId97"/>
    <p:sldId id="329" r:id="rId98"/>
    <p:sldId id="330" r:id="rId99"/>
    <p:sldId id="331" r:id="rId100"/>
    <p:sldId id="332" r:id="rId101"/>
    <p:sldId id="333" r:id="rId102"/>
    <p:sldId id="334" r:id="rId103"/>
    <p:sldId id="335" r:id="rId104"/>
    <p:sldId id="336" r:id="rId105"/>
    <p:sldId id="337" r:id="rId106"/>
    <p:sldId id="338" r:id="rId107"/>
    <p:sldId id="339" r:id="rId108"/>
    <p:sldId id="340" r:id="rId109"/>
    <p:sldId id="341" r:id="rId110"/>
    <p:sldId id="342" r:id="rId111"/>
    <p:sldId id="343" r:id="rId112"/>
    <p:sldId id="344" r:id="rId113"/>
    <p:sldId id="345" r:id="rId114"/>
    <p:sldId id="427" r:id="rId115"/>
    <p:sldId id="467" r:id="rId116"/>
    <p:sldId id="453" r:id="rId117"/>
    <p:sldId id="468" r:id="rId118"/>
    <p:sldId id="469" r:id="rId119"/>
    <p:sldId id="470" r:id="rId120"/>
    <p:sldId id="471" r:id="rId121"/>
    <p:sldId id="492" r:id="rId122"/>
    <p:sldId id="493" r:id="rId123"/>
    <p:sldId id="494" r:id="rId124"/>
    <p:sldId id="495" r:id="rId125"/>
    <p:sldId id="496" r:id="rId126"/>
    <p:sldId id="497" r:id="rId127"/>
    <p:sldId id="523" r:id="rId128"/>
    <p:sldId id="524" r:id="rId129"/>
    <p:sldId id="525" r:id="rId130"/>
    <p:sldId id="526" r:id="rId131"/>
    <p:sldId id="527" r:id="rId132"/>
    <p:sldId id="528" r:id="rId133"/>
    <p:sldId id="529" r:id="rId134"/>
    <p:sldId id="530" r:id="rId135"/>
    <p:sldId id="531" r:id="rId136"/>
    <p:sldId id="542" r:id="rId137"/>
    <p:sldId id="532" r:id="rId138"/>
    <p:sldId id="553" r:id="rId139"/>
    <p:sldId id="543" r:id="rId140"/>
    <p:sldId id="551" r:id="rId141"/>
    <p:sldId id="552" r:id="rId142"/>
    <p:sldId id="554" r:id="rId143"/>
    <p:sldId id="555" r:id="rId144"/>
    <p:sldId id="558" r:id="rId145"/>
    <p:sldId id="556" r:id="rId146"/>
    <p:sldId id="557" r:id="rId147"/>
    <p:sldId id="559" r:id="rId148"/>
    <p:sldId id="266" r:id="rId149"/>
    <p:sldId id="260" r:id="rId150"/>
    <p:sldId id="372" r:id="rId151"/>
    <p:sldId id="373" r:id="rId152"/>
    <p:sldId id="374" r:id="rId153"/>
    <p:sldId id="375" r:id="rId154"/>
    <p:sldId id="376" r:id="rId155"/>
    <p:sldId id="377" r:id="rId156"/>
    <p:sldId id="378" r:id="rId157"/>
    <p:sldId id="379" r:id="rId158"/>
    <p:sldId id="380" r:id="rId159"/>
    <p:sldId id="381" r:id="rId160"/>
    <p:sldId id="263" r:id="rId161"/>
    <p:sldId id="383" r:id="rId162"/>
    <p:sldId id="384" r:id="rId163"/>
    <p:sldId id="385" r:id="rId164"/>
    <p:sldId id="386" r:id="rId165"/>
    <p:sldId id="387" r:id="rId166"/>
    <p:sldId id="388" r:id="rId167"/>
    <p:sldId id="389" r:id="rId168"/>
    <p:sldId id="390" r:id="rId169"/>
    <p:sldId id="391" r:id="rId170"/>
    <p:sldId id="392" r:id="rId171"/>
    <p:sldId id="393" r:id="rId172"/>
    <p:sldId id="394" r:id="rId173"/>
    <p:sldId id="395" r:id="rId174"/>
    <p:sldId id="398" r:id="rId175"/>
    <p:sldId id="397" r:id="rId176"/>
    <p:sldId id="399" r:id="rId177"/>
    <p:sldId id="428" r:id="rId178"/>
    <p:sldId id="454" r:id="rId179"/>
    <p:sldId id="455" r:id="rId180"/>
    <p:sldId id="456" r:id="rId181"/>
    <p:sldId id="457" r:id="rId182"/>
    <p:sldId id="458" r:id="rId183"/>
    <p:sldId id="535" r:id="rId184"/>
    <p:sldId id="536" r:id="rId185"/>
    <p:sldId id="537" r:id="rId186"/>
    <p:sldId id="538" r:id="rId187"/>
    <p:sldId id="539" r:id="rId188"/>
    <p:sldId id="540" r:id="rId189"/>
    <p:sldId id="546" r:id="rId190"/>
    <p:sldId id="541" r:id="rId191"/>
    <p:sldId id="544" r:id="rId192"/>
    <p:sldId id="545" r:id="rId193"/>
    <p:sldId id="547" r:id="rId194"/>
    <p:sldId id="548" r:id="rId195"/>
    <p:sldId id="549" r:id="rId196"/>
    <p:sldId id="396" r:id="rId197"/>
    <p:sldId id="261" r:id="rId198"/>
    <p:sldId id="264" r:id="rId199"/>
    <p:sldId id="406" r:id="rId200"/>
    <p:sldId id="409" r:id="rId201"/>
    <p:sldId id="410" r:id="rId202"/>
    <p:sldId id="411" r:id="rId203"/>
    <p:sldId id="412" r:id="rId204"/>
    <p:sldId id="414" r:id="rId205"/>
    <p:sldId id="415" r:id="rId206"/>
    <p:sldId id="417" r:id="rId207"/>
    <p:sldId id="413" r:id="rId208"/>
    <p:sldId id="418" r:id="rId209"/>
    <p:sldId id="419" r:id="rId210"/>
    <p:sldId id="420" r:id="rId211"/>
    <p:sldId id="421" r:id="rId212"/>
    <p:sldId id="422" r:id="rId213"/>
    <p:sldId id="400" r:id="rId214"/>
    <p:sldId id="430" r:id="rId215"/>
    <p:sldId id="401" r:id="rId216"/>
    <p:sldId id="431" r:id="rId217"/>
    <p:sldId id="459" r:id="rId218"/>
    <p:sldId id="461" r:id="rId219"/>
    <p:sldId id="462" r:id="rId220"/>
    <p:sldId id="463" r:id="rId221"/>
    <p:sldId id="425" r:id="rId222"/>
    <p:sldId id="426" r:id="rId223"/>
    <p:sldId id="433" r:id="rId224"/>
    <p:sldId id="438" r:id="rId225"/>
    <p:sldId id="439" r:id="rId226"/>
    <p:sldId id="436" r:id="rId227"/>
    <p:sldId id="437" r:id="rId228"/>
    <p:sldId id="434" r:id="rId229"/>
    <p:sldId id="435" r:id="rId2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p:scale>
          <a:sx n="67" d="100"/>
          <a:sy n="67" d="100"/>
        </p:scale>
        <p:origin x="6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DDA1F-3712-4428-A47B-6F19D4491F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6D48E8-C600-4178-AF8E-DF9FE385C0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8710A7-C00D-4E81-B85B-B8596C70C151}"/>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CF653D81-1980-4355-AA2A-50E0C396B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A3859-A066-46F6-8FF1-EA9D1A72B1A4}"/>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1368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AACBD-35DF-44E5-AC74-6AFDC2881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239ACA-5457-47BE-9A9D-4F75C4DEA5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79C15-96CF-4899-8037-6A96EE046091}"/>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46C1F783-046D-4894-A01F-C8692BE2E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C3F1A-ED3C-42C2-A79F-A3A4883F1C29}"/>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340566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9A93-84D1-40BF-B2A0-C946D7BDF7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F8039-7AA4-45FD-8899-677AF5FA2D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05EC90-ACBA-4C8C-AE7D-286D09993246}"/>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2B4387B1-DD77-458E-B223-29A4C017FB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AC987E-1414-4770-8140-7DB0931FEB21}"/>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0845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D922-5DAD-43DB-8F23-43F192C85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354268-AC05-4D47-80E5-0C4D4F7720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D7D96B-9010-4D77-9E87-6D149A0ED7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D528E4-FA1F-4FCF-BAB3-6A18C9CD3DF8}"/>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6" name="Footer Placeholder 5">
            <a:extLst>
              <a:ext uri="{FF2B5EF4-FFF2-40B4-BE49-F238E27FC236}">
                <a16:creationId xmlns:a16="http://schemas.microsoft.com/office/drawing/2014/main" id="{D4C03BD1-E57D-422B-854F-D54D19E6C9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2C2B3-D337-4A03-AF3D-E5F5FEE2F392}"/>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49698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6B8F2-E534-4A0A-A3FD-801C75672A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4434F2-1E12-4F02-ACFE-613D4F82E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19C267-07EE-4040-9AF8-AE0B2B84A9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CCD407-4B93-4DD9-A84D-91C1032FF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10A0F7-577B-4A17-A680-DD9B54444A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82EEBD-237E-4265-9DD7-A8B41E985021}"/>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8" name="Footer Placeholder 7">
            <a:extLst>
              <a:ext uri="{FF2B5EF4-FFF2-40B4-BE49-F238E27FC236}">
                <a16:creationId xmlns:a16="http://schemas.microsoft.com/office/drawing/2014/main" id="{7A628E8A-CFDB-4DE8-88FF-15BF97BF76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5F8749-E68D-417A-A8AA-11A99B5345A3}"/>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00983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A155-A51E-40C8-A340-4311509B11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0741C6-1D9C-4B9E-9AD4-1057EEFA1C0C}"/>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4" name="Footer Placeholder 3">
            <a:extLst>
              <a:ext uri="{FF2B5EF4-FFF2-40B4-BE49-F238E27FC236}">
                <a16:creationId xmlns:a16="http://schemas.microsoft.com/office/drawing/2014/main" id="{BE212137-5E4C-447E-ACAE-10152DCA3C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CAB285-7C87-4D61-9FAE-BBA521D1DA7F}"/>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59904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3B109C-D5D3-466C-B2FB-DD7312017008}"/>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3" name="Footer Placeholder 2">
            <a:extLst>
              <a:ext uri="{FF2B5EF4-FFF2-40B4-BE49-F238E27FC236}">
                <a16:creationId xmlns:a16="http://schemas.microsoft.com/office/drawing/2014/main" id="{72B9489E-70C6-4612-BD71-ADC6E2A529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79B2C2-4A67-46A0-AAB6-C4776C897AAE}"/>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31815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3ACE-87CC-45E2-8978-7A610CD171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7E7463-5B2F-4B3C-BFF2-5FAD7808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BE264-2933-4B59-AE33-C667B63F9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A0F35-6158-4A0E-9633-BBD8F5D47BEC}"/>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6" name="Footer Placeholder 5">
            <a:extLst>
              <a:ext uri="{FF2B5EF4-FFF2-40B4-BE49-F238E27FC236}">
                <a16:creationId xmlns:a16="http://schemas.microsoft.com/office/drawing/2014/main" id="{56569891-93EC-4FB2-89FA-849A58283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0BF59-5828-466B-B973-A925F28E9DFA}"/>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19839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2B5B6-3C26-4A94-9774-EC1054CB3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221F24-051F-4F9B-979F-B566258230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A47A94-576A-4C6C-BCA4-866D07109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159D0-FE27-4436-BD08-D20CE249D46B}"/>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6" name="Footer Placeholder 5">
            <a:extLst>
              <a:ext uri="{FF2B5EF4-FFF2-40B4-BE49-F238E27FC236}">
                <a16:creationId xmlns:a16="http://schemas.microsoft.com/office/drawing/2014/main" id="{FF3AA334-8ABB-47C8-B517-A4BCF3F12A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2F3DB8-E656-4359-983B-42B358E51AAD}"/>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418990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BDC4-95CA-4C0E-B66D-8DF642ACA1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1C122B-679A-4DBA-BAC2-82B7C46FBF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339C1-FCDE-407E-8783-1B4DE1A91EC0}"/>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1DCDA52C-1CB2-4F94-8C77-F9FE5F7CF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8E196-E9C4-45D0-9855-D36CBC87A99D}"/>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912437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066154-984D-4059-AC10-DB1431943E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7FA93F-D3AF-4CB3-9356-8980ECFC7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E086F-1A41-4FDE-A647-891C188400B4}"/>
              </a:ext>
            </a:extLst>
          </p:cNvPr>
          <p:cNvSpPr>
            <a:spLocks noGrp="1"/>
          </p:cNvSpPr>
          <p:nvPr>
            <p:ph type="dt" sz="half" idx="10"/>
          </p:nvPr>
        </p:nvSpPr>
        <p:spPr/>
        <p:txBody>
          <a:body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6B6653EE-80BC-4542-8584-A8B486B9E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A138F-4BDE-4F8B-B055-CC5452B3CE7E}"/>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24317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D939EB-76DC-4C17-AFA7-52082EE31B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724F1F-778A-4CB5-AEF0-3D64BC5C28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CE0936-2A78-4B49-B173-988FD8DFDD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7B9DA-96B7-4AFE-90CA-BD08DCB71C99}" type="datetimeFigureOut">
              <a:rPr lang="en-US" smtClean="0"/>
              <a:t>10/3/2021</a:t>
            </a:fld>
            <a:endParaRPr lang="en-US"/>
          </a:p>
        </p:txBody>
      </p:sp>
      <p:sp>
        <p:nvSpPr>
          <p:cNvPr id="5" name="Footer Placeholder 4">
            <a:extLst>
              <a:ext uri="{FF2B5EF4-FFF2-40B4-BE49-F238E27FC236}">
                <a16:creationId xmlns:a16="http://schemas.microsoft.com/office/drawing/2014/main" id="{BD735D04-4820-4F5C-B0F5-0073AFF70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CAC376-FAB5-4190-8D36-094195E357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53489-F9FB-4C89-981D-2E52306431EC}" type="slidenum">
              <a:rPr lang="en-US" smtClean="0"/>
              <a:t>‹#›</a:t>
            </a:fld>
            <a:endParaRPr lang="en-US"/>
          </a:p>
        </p:txBody>
      </p:sp>
    </p:spTree>
    <p:extLst>
      <p:ext uri="{BB962C8B-B14F-4D97-AF65-F5344CB8AC3E}">
        <p14:creationId xmlns:p14="http://schemas.microsoft.com/office/powerpoint/2010/main" val="3878112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I-Q0n2TTriQ"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LyOqQZUDdO4"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unciondeloalto.jimdofree.com/la-historia-de-la-biblia-10/materiales-en-que-fue-escrita-la-biblia/"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ngenespanol.com/traveler/que-se-necesita-para-ser-un-santo-en-la-iglesia-catolica/"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overviewbible.com/authors-who-wrote-bible/"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vaticannews.va/es/iglesia/news/2020-10/la-extraordinaria-ordinaria-vida-de-carlos-acutis.html"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www.aciprensa.com/noticias/beato-jose-sanchez-del-rio-7-cosas-que-debes-saber-del-proximo-santo-de-mexico-82467"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catholiceducation.org/es/religion-y-filosofia/apologetica/como-sabemos-que-los-evangelios-son-historicos.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es.catholic.net/op/articulos/72477/cat/753/las-mujeres-de-la-biblia.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es.catholic.net/op/articulos/26794/cat/10/catolico-que-significa.html#moda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es.catholic.net/op/articulos/69533/cat/119/secretos-de-fatima-todo-lo-que-debes-saber.html#moda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es.catholic.net/op/articulos/44122/cat/1173/lo-que-implica-ser-catolico.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ideo" Target="https://www.youtube.com/embed/bLrRfwpvERU?feature=oembed" TargetMode="External"/><Relationship Id="rId4" Type="http://schemas.openxmlformats.org/officeDocument/2006/relationships/image" Target="../media/image13.jpeg"/></Relationships>
</file>

<file path=ppt/slides/_rels/slide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s://www.youtube.com/watch?v=t0p3iy0M8eE"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plato.stanford.edu/entries/law-ideology/"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es.catholic.net/op/articulos/29920/el-pecado-es-grave.html#modal"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hyperlink" Target="https://www.dnu.org/grounds-of-nullity"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www.youtube.com/watch?v=ea7pV6WgF8o"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https://www.youtube.com/watch?v=2Vw_X7IkXB0"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s://es.catholic.net/op/articulos/5543/cat/329/amor-y-sexo-es-necesario-aprender.html#modal"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s://www.usccb.org/resources/Ministerio-a-las-personas-con-inclinacion-homosexual_0.pdf"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es.catholic.net/op/articulos/7185/cat/382/la-libertad-del-hombre.html#modal"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www.vaticannews.va/es/papa-francisco/misa-santa-marta/2019-10/papa-atencion-a-no-elegir-la-ideologia-por-encima-de-la-fe.html"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www.vatican.va/roman_curia/congregations/cfaith/documents/rc_con_cfaith_doc_19870222_respect-for-human-life_sp.html"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hyperlink" Target="https://www.vatican.va/roman_curia/congregations/cfaith/documents/rc_con_cfaith_doc_19870222_respect-for-human-life_sp.html"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https://www.youtube.com/embed/5d6KCx2qSFw?feature=oembed" TargetMode="External"/><Relationship Id="rId4" Type="http://schemas.openxmlformats.org/officeDocument/2006/relationships/image" Target="../media/image18.jpeg"/></Relationships>
</file>

<file path=ppt/slides/_rels/slide1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https://www.youtube.com/embed/3MTDtUohhoM?feature=oembed" TargetMode="External"/><Relationship Id="rId4" Type="http://schemas.openxmlformats.org/officeDocument/2006/relationships/image" Target="../media/image19.jpeg"/></Relationships>
</file>

<file path=ppt/slides/_rels/slide177.xml.rels><?xml version="1.0" encoding="UTF-8" standalone="yes"?>
<Relationships xmlns="http://schemas.openxmlformats.org/package/2006/relationships"><Relationship Id="rId3" Type="http://schemas.openxmlformats.org/officeDocument/2006/relationships/hyperlink" Target="https://es.catholic.net/op/articulos/10222/cat/321/metodos-naturales-de-planificacion-familiar.html#modal"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www.youtube.com/watch?v=h6YDpk2YKPg"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s://pubmed.ncbi.nlm.nih.gov/22840934/"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s://www.bbc.com/news/stories-42055511"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www.focusonthefamily.com/pro-life/beautiful-endings-hope-for-women-who-became-pregnant-from-rape/" TargetMode="External"/></Relationships>
</file>

<file path=ppt/slides/_rels/slide1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hyperlink" Target="http://es.catholic.net/op/articulos/7194/qu-es-el-pecado.html#modal"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s://mmpregnancy.com/pregnancy/dispelling-the-myth-abortion-safer-than-birth/"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heinonline.org/HOL/LandingPage?handle=hein.journals/ilmed30&amp;div=24&amp;id=&amp;page="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http://es.catholic.net/op/articulos/54687/castidad-en-el-matrimonio.html#modal"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s://www.youtube.com/watch?v=Zvr7LdIRjqg"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www.youtube.com/watch?v=i1V3zUcI9sQ"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s://www.catholic.com/magazine/print-edition/abortion-and-double-effect"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hyperlink" Target="https://www.youtube.com/watch?v=7RfKoex_4vI"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hyperlink" Target="https://www.youtube.com/watch?v=jgw4X7Dw_3k" TargetMode="External"/><Relationship Id="rId4" Type="http://schemas.openxmlformats.org/officeDocument/2006/relationships/hyperlink" Target="https://jme.bmj.com/content/46/1/3"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www.princeton.edu/~prolife/articles/embryoquotes2.html#:~:text=Life%20Begins%20at%20Fertilization%20with%20the%20Embryo's%20Conception&amp;text=%22Development%20of%20the%20embryo%20begins,together%20they%20form%20a%20zygote.%22&amp;text=%22Human%20development%20begins%20after%20the,known%20as%20fertilization%20(conception)."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https://www.youtube.com/watch?v=Il8e2PGKJxc"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www.rachelsvineyard.org/" TargetMode="External"/></Relationships>
</file>

<file path=ppt/slides/_rels/slide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https://www.youtube.com/embed/01bwxtzFub8?feature=oembed" TargetMode="External"/><Relationship Id="rId4" Type="http://schemas.openxmlformats.org/officeDocument/2006/relationships/image" Target="../media/image23.jpeg"/></Relationships>
</file>

<file path=ppt/slides/_rels/slide2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hyperlink" Target="https://es.catholic.net/imprimir.php?id=7144"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7C04-9B5C-4B63-A632-536BB1BA02E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B441526-8805-40DE-9A79-037DFF381C8D}"/>
              </a:ext>
            </a:extLst>
          </p:cNvPr>
          <p:cNvSpPr>
            <a:spLocks noGrp="1"/>
          </p:cNvSpPr>
          <p:nvPr>
            <p:ph type="subTitle" idx="1"/>
          </p:nvPr>
        </p:nvSpPr>
        <p:spPr/>
        <p:txBody>
          <a:bodyPr/>
          <a:lstStyle/>
          <a:p>
            <a:endParaRPr lang="en-US"/>
          </a:p>
        </p:txBody>
      </p:sp>
      <p:pic>
        <p:nvPicPr>
          <p:cNvPr id="5" name="Picture 4" descr="Diagram&#10;&#10;Description automatically generated with medium confidence">
            <a:extLst>
              <a:ext uri="{FF2B5EF4-FFF2-40B4-BE49-F238E27FC236}">
                <a16:creationId xmlns:a16="http://schemas.microsoft.com/office/drawing/2014/main" id="{6934C421-7F65-4C19-802C-C003DFA7E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452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975B-480B-4102-8DEC-93066D966AB7}"/>
              </a:ext>
            </a:extLst>
          </p:cNvPr>
          <p:cNvSpPr>
            <a:spLocks noGrp="1"/>
          </p:cNvSpPr>
          <p:nvPr>
            <p:ph type="title"/>
          </p:nvPr>
        </p:nvSpPr>
        <p:spPr/>
        <p:txBody>
          <a:bodyPr/>
          <a:lstStyle/>
          <a:p>
            <a:endParaRPr lang="en-US"/>
          </a:p>
        </p:txBody>
      </p:sp>
      <p:pic>
        <p:nvPicPr>
          <p:cNvPr id="7" name="Content Placeholder 6" descr="Diagram&#10;&#10;Description automatically generated">
            <a:extLst>
              <a:ext uri="{FF2B5EF4-FFF2-40B4-BE49-F238E27FC236}">
                <a16:creationId xmlns:a16="http://schemas.microsoft.com/office/drawing/2014/main" id="{5A6BA34E-98FB-4D6F-AA02-052520A8F5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87" y="20073"/>
            <a:ext cx="12156313" cy="6837927"/>
          </a:xfrm>
        </p:spPr>
      </p:pic>
    </p:spTree>
    <p:extLst>
      <p:ext uri="{BB962C8B-B14F-4D97-AF65-F5344CB8AC3E}">
        <p14:creationId xmlns:p14="http://schemas.microsoft.com/office/powerpoint/2010/main" val="254943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53997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3000" b="0" i="0" dirty="0">
                <a:effectLst/>
                <a:latin typeface="Open Sans" panose="020B0606030504020204" pitchFamily="34" charset="0"/>
              </a:rPr>
              <a:t>Viene del griego </a:t>
            </a:r>
            <a:r>
              <a:rPr lang="el-GR" sz="3000" b="0" i="0" dirty="0">
                <a:effectLst/>
                <a:latin typeface="Roboto" panose="02000000000000000000" pitchFamily="2" charset="0"/>
              </a:rPr>
              <a:t>βιβλίον (</a:t>
            </a:r>
            <a:r>
              <a:rPr lang="en-US" sz="3000" b="0" i="0" dirty="0" err="1">
                <a:effectLst/>
                <a:latin typeface="Roboto" panose="02000000000000000000" pitchFamily="2" charset="0"/>
              </a:rPr>
              <a:t>biblíon</a:t>
            </a:r>
            <a:r>
              <a:rPr lang="en-US" sz="3000" b="0" i="0" dirty="0">
                <a:effectLst/>
                <a:latin typeface="Roboto" panose="02000000000000000000" pitchFamily="2" charset="0"/>
              </a:rPr>
              <a:t>),</a:t>
            </a:r>
            <a:r>
              <a:rPr lang="es-ES" sz="3000" dirty="0">
                <a:latin typeface="Open Sans" panose="020B0606030504020204" pitchFamily="34" charset="0"/>
              </a:rPr>
              <a:t> </a:t>
            </a:r>
            <a:r>
              <a:rPr lang="es-ES" sz="3000" b="0" i="0" dirty="0">
                <a:effectLst/>
                <a:latin typeface="Open Sans" panose="020B0606030504020204" pitchFamily="34" charset="0"/>
              </a:rPr>
              <a:t>que </a:t>
            </a:r>
          </a:p>
          <a:p>
            <a:r>
              <a:rPr lang="es-ES" sz="3000" b="0" i="0" dirty="0">
                <a:effectLst/>
                <a:latin typeface="Open Sans" panose="020B0606030504020204" pitchFamily="34" charset="0"/>
              </a:rPr>
              <a:t>quiere decir “</a:t>
            </a:r>
            <a:r>
              <a:rPr lang="it-IT" sz="3200" b="0" i="0" dirty="0">
                <a:solidFill>
                  <a:srgbClr val="111111"/>
                </a:solidFill>
                <a:effectLst/>
                <a:latin typeface="Roboto" panose="02000000000000000000" pitchFamily="2" charset="0"/>
              </a:rPr>
              <a:t>rollo, papiro o libro</a:t>
            </a:r>
            <a:r>
              <a:rPr lang="es-ES" sz="3000" b="0" i="0" dirty="0">
                <a:effectLst/>
                <a:latin typeface="Open Sans" panose="020B0606030504020204" pitchFamily="34" charset="0"/>
              </a:rPr>
              <a:t>“, </a:t>
            </a:r>
            <a:r>
              <a:rPr lang="es-ES" sz="3200" b="0" i="0" dirty="0">
                <a:solidFill>
                  <a:srgbClr val="111111"/>
                </a:solidFill>
                <a:effectLst/>
                <a:latin typeface="Roboto" panose="02000000000000000000" pitchFamily="2" charset="0"/>
              </a:rPr>
              <a:t>y de la </a:t>
            </a:r>
          </a:p>
          <a:p>
            <a:r>
              <a:rPr lang="es-ES" sz="3200" b="0" i="0" dirty="0">
                <a:solidFill>
                  <a:srgbClr val="111111"/>
                </a:solidFill>
                <a:effectLst/>
                <a:latin typeface="Roboto" panose="02000000000000000000" pitchFamily="2" charset="0"/>
              </a:rPr>
              <a:t>expresión griega </a:t>
            </a:r>
            <a:r>
              <a:rPr lang="es-ES" sz="3200" b="0" i="0" dirty="0" err="1">
                <a:solidFill>
                  <a:srgbClr val="111111"/>
                </a:solidFill>
                <a:effectLst/>
                <a:latin typeface="Roboto" panose="02000000000000000000" pitchFamily="2" charset="0"/>
              </a:rPr>
              <a:t>τὰ</a:t>
            </a:r>
            <a:r>
              <a:rPr lang="es-ES" sz="3200" b="0" i="0" dirty="0">
                <a:solidFill>
                  <a:srgbClr val="111111"/>
                </a:solidFill>
                <a:effectLst/>
                <a:latin typeface="Roboto" panose="02000000000000000000" pitchFamily="2" charset="0"/>
              </a:rPr>
              <a:t> βιβ</a:t>
            </a:r>
            <a:r>
              <a:rPr lang="es-ES" sz="3200" b="0" i="0" dirty="0" err="1">
                <a:solidFill>
                  <a:srgbClr val="111111"/>
                </a:solidFill>
                <a:effectLst/>
                <a:latin typeface="Roboto" panose="02000000000000000000" pitchFamily="2" charset="0"/>
              </a:rPr>
              <a:t>λί</a:t>
            </a:r>
            <a:r>
              <a:rPr lang="es-ES" sz="3200" b="0" i="0" dirty="0">
                <a:solidFill>
                  <a:srgbClr val="111111"/>
                </a:solidFill>
                <a:effectLst/>
                <a:latin typeface="Roboto" panose="02000000000000000000" pitchFamily="2" charset="0"/>
              </a:rPr>
              <a:t>α τὰ ἅγια </a:t>
            </a:r>
          </a:p>
          <a:p>
            <a:r>
              <a:rPr lang="es-ES" sz="3200" b="0" i="0" dirty="0">
                <a:solidFill>
                  <a:srgbClr val="111111"/>
                </a:solidFill>
                <a:effectLst/>
                <a:latin typeface="Roboto" panose="02000000000000000000" pitchFamily="2" charset="0"/>
              </a:rPr>
              <a:t>(ta biblía ta hágia), que significa libros sagrados.</a:t>
            </a:r>
            <a:endParaRPr lang="es-ES" sz="3000" b="0" i="0" dirty="0">
              <a:effectLst/>
              <a:latin typeface="Open Sans" panose="020B0606030504020204" pitchFamily="34" charset="0"/>
            </a:endParaRPr>
          </a:p>
          <a:p>
            <a:pPr marL="457200" indent="-457200">
              <a:buFont typeface="Wingdings" panose="05000000000000000000" pitchFamily="2" charset="2"/>
              <a:buChar char="Ø"/>
            </a:pPr>
            <a:r>
              <a:rPr lang="es-ES" sz="3000" b="0" i="0" dirty="0">
                <a:effectLst/>
                <a:latin typeface="Open Sans" panose="020B0606030504020204" pitchFamily="34" charset="0"/>
              </a:rPr>
              <a:t>Colección de libros escrita por diferentes autores, </a:t>
            </a:r>
          </a:p>
          <a:p>
            <a:r>
              <a:rPr lang="es-ES" sz="3000" b="0" i="0" dirty="0">
                <a:effectLst/>
                <a:latin typeface="Open Sans" panose="020B0606030504020204" pitchFamily="34" charset="0"/>
              </a:rPr>
              <a:t>épocas y estilos literarios.</a:t>
            </a:r>
            <a:endParaRPr lang="en-US" sz="3500" dirty="0"/>
          </a:p>
          <a:p>
            <a:pPr marL="457200" indent="-457200">
              <a:buFont typeface="Wingdings" panose="05000000000000000000" pitchFamily="2" charset="2"/>
              <a:buChar char="Ø"/>
            </a:pPr>
            <a:r>
              <a:rPr lang="es-ES" sz="3000" b="0" i="0" dirty="0">
                <a:effectLst/>
                <a:latin typeface="Roboto" panose="02000000000000000000" pitchFamily="2" charset="0"/>
              </a:rPr>
              <a:t>La Biblia es una colección o recopilación de libros sagrados,</a:t>
            </a:r>
          </a:p>
          <a:p>
            <a:r>
              <a:rPr lang="es-ES" sz="3000" b="0" i="0" dirty="0">
                <a:effectLst/>
                <a:latin typeface="Roboto" panose="02000000000000000000" pitchFamily="2" charset="0"/>
              </a:rPr>
              <a:t>que contiene las historias, doctrinas, códigos y    tradiciones que   </a:t>
            </a:r>
          </a:p>
          <a:p>
            <a:r>
              <a:rPr lang="es-ES" sz="3000" dirty="0">
                <a:latin typeface="Roboto" panose="02000000000000000000" pitchFamily="2" charset="0"/>
              </a:rPr>
              <a:t>       </a:t>
            </a:r>
            <a:r>
              <a:rPr lang="es-ES" sz="3000" b="0" i="0" dirty="0">
                <a:effectLst/>
                <a:latin typeface="Roboto" panose="02000000000000000000" pitchFamily="2" charset="0"/>
              </a:rPr>
              <a:t>orientan a</a:t>
            </a:r>
            <a:r>
              <a:rPr lang="es-ES" sz="3000" b="1" i="0" dirty="0">
                <a:effectLst/>
                <a:latin typeface="Roboto" panose="02000000000000000000" pitchFamily="2" charset="0"/>
              </a:rPr>
              <a:t> los cristianos,</a:t>
            </a:r>
            <a:r>
              <a:rPr lang="es-ES" sz="3000" b="0" i="0" dirty="0">
                <a:effectLst/>
                <a:latin typeface="Roboto" panose="02000000000000000000" pitchFamily="2" charset="0"/>
              </a:rPr>
              <a:t> con base en la tradición judía </a:t>
            </a:r>
          </a:p>
          <a:p>
            <a:r>
              <a:rPr lang="es-ES" sz="3000" dirty="0">
                <a:latin typeface="Roboto" panose="02000000000000000000" pitchFamily="2" charset="0"/>
              </a:rPr>
              <a:t>                            </a:t>
            </a:r>
            <a:r>
              <a:rPr lang="es-ES" sz="3000" b="0" i="0" dirty="0">
                <a:effectLst/>
                <a:latin typeface="Roboto" panose="02000000000000000000" pitchFamily="2" charset="0"/>
              </a:rPr>
              <a:t>(Antiguo Testamento) y el anuncio </a:t>
            </a:r>
          </a:p>
          <a:p>
            <a:r>
              <a:rPr lang="es-ES" sz="3000" dirty="0">
                <a:latin typeface="Roboto" panose="02000000000000000000" pitchFamily="2" charset="0"/>
              </a:rPr>
              <a:t>                                  </a:t>
            </a:r>
            <a:r>
              <a:rPr lang="es-ES" sz="3000" b="0" i="0" dirty="0">
                <a:effectLst/>
                <a:latin typeface="Roboto" panose="02000000000000000000" pitchFamily="2" charset="0"/>
              </a:rPr>
              <a:t>del Evangelio (Nuevo Testamento). </a:t>
            </a:r>
            <a:endParaRPr lang="en-US" sz="3000" dirty="0"/>
          </a:p>
        </p:txBody>
      </p:sp>
    </p:spTree>
    <p:extLst>
      <p:ext uri="{BB962C8B-B14F-4D97-AF65-F5344CB8AC3E}">
        <p14:creationId xmlns:p14="http://schemas.microsoft.com/office/powerpoint/2010/main" val="347944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229428"/>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52425" y="719067"/>
            <a:ext cx="11453495" cy="5940088"/>
          </a:xfrm>
          <a:prstGeom prst="rect">
            <a:avLst/>
          </a:prstGeom>
          <a:noFill/>
        </p:spPr>
        <p:txBody>
          <a:bodyPr wrap="square" rtlCol="0">
            <a:spAutoFit/>
          </a:bodyPr>
          <a:lstStyle/>
          <a:p>
            <a:endParaRPr lang="es-PR" sz="2000" dirty="0">
              <a:latin typeface="Arial" panose="020B0604020202020204" pitchFamily="34" charset="0"/>
              <a:cs typeface="Arial" panose="020B0604020202020204" pitchFamily="34" charset="0"/>
            </a:endParaRPr>
          </a:p>
          <a:p>
            <a:r>
              <a:rPr lang="es-PR" sz="2000" dirty="0">
                <a:solidFill>
                  <a:srgbClr val="333333"/>
                </a:solidFill>
                <a:latin typeface="Arial" panose="020B0604020202020204" pitchFamily="34" charset="0"/>
                <a:cs typeface="Arial" panose="020B0604020202020204" pitchFamily="34" charset="0"/>
              </a:rPr>
              <a:t>¿Quién escribió la Biblia? </a:t>
            </a:r>
            <a:r>
              <a:rPr lang="es-ES" sz="2000" b="0" i="0" dirty="0">
                <a:solidFill>
                  <a:srgbClr val="333333"/>
                </a:solidFill>
                <a:effectLst/>
                <a:latin typeface="Arial" panose="020B0604020202020204" pitchFamily="34" charset="0"/>
                <a:cs typeface="Arial" panose="020B0604020202020204" pitchFamily="34" charset="0"/>
              </a:rPr>
              <a:t>La respuesta más resumida es, Dios. Dios lo hizo. </a:t>
            </a:r>
          </a:p>
          <a:p>
            <a:r>
              <a:rPr lang="es-ES" sz="2000" b="0" i="0" dirty="0">
                <a:solidFill>
                  <a:srgbClr val="333333"/>
                </a:solidFill>
                <a:effectLst/>
                <a:latin typeface="Arial" panose="020B0604020202020204" pitchFamily="34" charset="0"/>
                <a:cs typeface="Arial" panose="020B0604020202020204" pitchFamily="34" charset="0"/>
              </a:rPr>
              <a:t>El apóstol Pablo, un hombre encargado de escribir una gran parte del Nuevo</a:t>
            </a:r>
          </a:p>
          <a:p>
            <a:r>
              <a:rPr lang="es-ES" sz="2000" b="0" i="0" dirty="0">
                <a:solidFill>
                  <a:srgbClr val="333333"/>
                </a:solidFill>
                <a:effectLst/>
                <a:latin typeface="Arial" panose="020B0604020202020204" pitchFamily="34" charset="0"/>
                <a:cs typeface="Arial" panose="020B0604020202020204" pitchFamily="34" charset="0"/>
              </a:rPr>
              <a:t>Testamento, afirmó: “Toda la Escritura es inspirada por Dios, y útil para </a:t>
            </a:r>
          </a:p>
          <a:p>
            <a:r>
              <a:rPr lang="es-ES" sz="2000" b="0" i="0" dirty="0">
                <a:solidFill>
                  <a:srgbClr val="333333"/>
                </a:solidFill>
                <a:effectLst/>
                <a:latin typeface="Arial" panose="020B0604020202020204" pitchFamily="34" charset="0"/>
                <a:cs typeface="Arial" panose="020B0604020202020204" pitchFamily="34" charset="0"/>
              </a:rPr>
              <a:t>enseñar, para redargüir, para corregir, para instruir en justicia, a fin de que el </a:t>
            </a:r>
          </a:p>
          <a:p>
            <a:r>
              <a:rPr lang="es-ES" sz="2000" b="0" i="0" dirty="0">
                <a:solidFill>
                  <a:srgbClr val="333333"/>
                </a:solidFill>
                <a:effectLst/>
                <a:latin typeface="Arial" panose="020B0604020202020204" pitchFamily="34" charset="0"/>
                <a:cs typeface="Arial" panose="020B0604020202020204" pitchFamily="34" charset="0"/>
              </a:rPr>
              <a:t>hombre de Dios sea perfecto, enteramente preparado para toda buena obra” </a:t>
            </a:r>
          </a:p>
          <a:p>
            <a:r>
              <a:rPr lang="es-ES" sz="2000" b="0" i="0" dirty="0">
                <a:solidFill>
                  <a:srgbClr val="333333"/>
                </a:solidFill>
                <a:effectLst/>
                <a:latin typeface="Arial" panose="020B0604020202020204" pitchFamily="34" charset="0"/>
                <a:cs typeface="Arial" panose="020B0604020202020204" pitchFamily="34" charset="0"/>
              </a:rPr>
              <a:t>(2 Timoteo 3:16-17). La Escritura es “inspirada por Dios” (del griego </a:t>
            </a:r>
            <a:r>
              <a:rPr lang="es-ES" sz="2000" b="0" i="0" dirty="0" err="1">
                <a:solidFill>
                  <a:srgbClr val="333333"/>
                </a:solidFill>
                <a:effectLst/>
                <a:latin typeface="Arial" panose="020B0604020202020204" pitchFamily="34" charset="0"/>
                <a:cs typeface="Arial" panose="020B0604020202020204" pitchFamily="34" charset="0"/>
              </a:rPr>
              <a:t>Theopneustos</a:t>
            </a:r>
            <a:r>
              <a:rPr lang="es-ES" sz="2000" b="0" i="0" dirty="0">
                <a:solidFill>
                  <a:srgbClr val="333333"/>
                </a:solidFill>
                <a:effectLst/>
                <a:latin typeface="Arial" panose="020B0604020202020204" pitchFamily="34" charset="0"/>
                <a:cs typeface="Arial" panose="020B0604020202020204" pitchFamily="34" charset="0"/>
              </a:rPr>
              <a:t>, </a:t>
            </a:r>
          </a:p>
          <a:p>
            <a:r>
              <a:rPr lang="es-ES" sz="2000" b="0" i="0" dirty="0">
                <a:solidFill>
                  <a:srgbClr val="333333"/>
                </a:solidFill>
                <a:effectLst/>
                <a:latin typeface="Arial" panose="020B0604020202020204" pitchFamily="34" charset="0"/>
                <a:cs typeface="Arial" panose="020B0604020202020204" pitchFamily="34" charset="0"/>
              </a:rPr>
              <a:t>que traducido literalmente es “Dios lo respiró”). Dios, por medio de su Santo Espíritu, </a:t>
            </a:r>
          </a:p>
          <a:p>
            <a:r>
              <a:rPr lang="es-ES" sz="2000" b="0" i="0" dirty="0">
                <a:solidFill>
                  <a:srgbClr val="333333"/>
                </a:solidFill>
                <a:effectLst/>
                <a:latin typeface="Arial" panose="020B0604020202020204" pitchFamily="34" charset="0"/>
                <a:cs typeface="Arial" panose="020B0604020202020204" pitchFamily="34" charset="0"/>
              </a:rPr>
              <a:t>inspiró a los hombre a que registraran su mensaje; y por lo tanto tiene la autoridad divina para la </a:t>
            </a:r>
          </a:p>
          <a:p>
            <a:r>
              <a:rPr lang="es-ES" sz="2000" b="0" i="0" dirty="0">
                <a:solidFill>
                  <a:srgbClr val="333333"/>
                </a:solidFill>
                <a:effectLst/>
                <a:latin typeface="Arial" panose="020B0604020202020204" pitchFamily="34" charset="0"/>
                <a:cs typeface="Arial" panose="020B0604020202020204" pitchFamily="34" charset="0"/>
              </a:rPr>
              <a:t>doctrina, para redargüir, para corregir y para instruir en justicia.</a:t>
            </a:r>
          </a:p>
          <a:p>
            <a:endParaRPr lang="es-ES" sz="2000" b="0" i="0" dirty="0">
              <a:solidFill>
                <a:srgbClr val="333333"/>
              </a:solidFill>
              <a:effectLst/>
              <a:latin typeface="Arial" panose="020B0604020202020204" pitchFamily="34" charset="0"/>
              <a:cs typeface="Arial" panose="020B0604020202020204" pitchFamily="34" charset="0"/>
            </a:endParaRPr>
          </a:p>
          <a:p>
            <a:r>
              <a:rPr lang="es-ES" sz="2000" b="0" i="0" dirty="0">
                <a:solidFill>
                  <a:srgbClr val="333333"/>
                </a:solidFill>
                <a:effectLst/>
                <a:latin typeface="Arial" panose="020B0604020202020204" pitchFamily="34" charset="0"/>
                <a:cs typeface="Arial" panose="020B0604020202020204" pitchFamily="34" charset="0"/>
              </a:rPr>
              <a:t>Dios inspiró a varios hombres con diferentes antecedentes y generaciones para registrar su mensaje a la humanidad. En un período de más de 1500 años, Dios inspiró a profetas, jueces,  </a:t>
            </a:r>
          </a:p>
          <a:p>
            <a:r>
              <a:rPr lang="es-ES" sz="2000" b="0" i="0" dirty="0">
                <a:solidFill>
                  <a:srgbClr val="333333"/>
                </a:solidFill>
                <a:effectLst/>
                <a:latin typeface="Arial" panose="020B0604020202020204" pitchFamily="34" charset="0"/>
                <a:cs typeface="Arial" panose="020B0604020202020204" pitchFamily="34" charset="0"/>
              </a:rPr>
              <a:t>agricultores, pastores, pescadores, doctores y reyes para registrar sus pensamientos, algo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parecido a cuando un gerente le dicta instrucciones o una carta a su</a:t>
            </a:r>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asistente o secretaria. En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ciertos momentos Dios permitió que los escritores humanos utilizaran sus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propias palabras o terminología, pero todos recibieron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inspiración divina de parte de Dios, quien es realmente el que</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escribió la Biblia.</a:t>
            </a:r>
          </a:p>
        </p:txBody>
      </p:sp>
    </p:spTree>
    <p:extLst>
      <p:ext uri="{BB962C8B-B14F-4D97-AF65-F5344CB8AC3E}">
        <p14:creationId xmlns:p14="http://schemas.microsoft.com/office/powerpoint/2010/main" val="469098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863144"/>
          </a:xfrm>
          <a:prstGeom prst="rect">
            <a:avLst/>
          </a:prstGeom>
          <a:noFill/>
        </p:spPr>
        <p:txBody>
          <a:bodyPr wrap="square" rtlCol="0">
            <a:spAutoFit/>
          </a:bodyPr>
          <a:lstStyle/>
          <a:p>
            <a:r>
              <a:rPr lang="es-ES" sz="2500" b="0" i="0" dirty="0">
                <a:solidFill>
                  <a:srgbClr val="333333"/>
                </a:solidFill>
                <a:effectLst/>
                <a:latin typeface="Arial" panose="020B0604020202020204" pitchFamily="34" charset="0"/>
                <a:cs typeface="Arial" panose="020B0604020202020204" pitchFamily="34" charset="0"/>
              </a:rPr>
              <a:t>Según el libro de Guinness </a:t>
            </a:r>
            <a:r>
              <a:rPr lang="es-ES" sz="2500" b="0" i="0" dirty="0" err="1">
                <a:solidFill>
                  <a:srgbClr val="333333"/>
                </a:solidFill>
                <a:effectLst/>
                <a:latin typeface="Arial" panose="020B0604020202020204" pitchFamily="34" charset="0"/>
                <a:cs typeface="Arial" panose="020B0604020202020204" pitchFamily="34" charset="0"/>
              </a:rPr>
              <a:t>Records</a:t>
            </a:r>
            <a:r>
              <a:rPr lang="es-ES" sz="2500" b="0" i="0" dirty="0">
                <a:solidFill>
                  <a:srgbClr val="333333"/>
                </a:solidFill>
                <a:effectLst/>
                <a:latin typeface="Arial" panose="020B0604020202020204" pitchFamily="34" charset="0"/>
                <a:cs typeface="Arial" panose="020B0604020202020204" pitchFamily="34" charset="0"/>
              </a:rPr>
              <a:t>: “Aunque es imposible tener </a:t>
            </a:r>
          </a:p>
          <a:p>
            <a:r>
              <a:rPr lang="es-ES" sz="2500" b="0" i="0" dirty="0">
                <a:solidFill>
                  <a:srgbClr val="333333"/>
                </a:solidFill>
                <a:effectLst/>
                <a:latin typeface="Arial" panose="020B0604020202020204" pitchFamily="34" charset="0"/>
                <a:cs typeface="Arial" panose="020B0604020202020204" pitchFamily="34" charset="0"/>
              </a:rPr>
              <a:t>datos exactos, hay pocas dudas de que </a:t>
            </a:r>
            <a:r>
              <a:rPr lang="es-ES" sz="2500" b="1" i="0" dirty="0">
                <a:solidFill>
                  <a:srgbClr val="333333"/>
                </a:solidFill>
                <a:effectLst/>
                <a:latin typeface="Arial" panose="020B0604020202020204" pitchFamily="34" charset="0"/>
                <a:cs typeface="Arial" panose="020B0604020202020204" pitchFamily="34" charset="0"/>
              </a:rPr>
              <a:t>la Biblia es el libro </a:t>
            </a:r>
          </a:p>
          <a:p>
            <a:r>
              <a:rPr lang="es-ES" sz="2500" b="1" i="0" dirty="0">
                <a:solidFill>
                  <a:srgbClr val="333333"/>
                </a:solidFill>
                <a:effectLst/>
                <a:latin typeface="Arial" panose="020B0604020202020204" pitchFamily="34" charset="0"/>
                <a:cs typeface="Arial" panose="020B0604020202020204" pitchFamily="34" charset="0"/>
              </a:rPr>
              <a:t>más vendido en el mundo y el más distribuido</a:t>
            </a:r>
            <a:r>
              <a:rPr lang="es-ES" sz="2500" b="0" i="0" dirty="0">
                <a:solidFill>
                  <a:srgbClr val="333333"/>
                </a:solidFill>
                <a:effectLst/>
                <a:latin typeface="Arial" panose="020B0604020202020204" pitchFamily="34" charset="0"/>
                <a:cs typeface="Arial" panose="020B0604020202020204" pitchFamily="34" charset="0"/>
              </a:rPr>
              <a:t>. Una </a:t>
            </a:r>
          </a:p>
          <a:p>
            <a:r>
              <a:rPr lang="es-ES" sz="2500" b="0" i="0" dirty="0">
                <a:solidFill>
                  <a:srgbClr val="333333"/>
                </a:solidFill>
                <a:effectLst/>
                <a:latin typeface="Arial" panose="020B0604020202020204" pitchFamily="34" charset="0"/>
                <a:cs typeface="Arial" panose="020B0604020202020204" pitchFamily="34" charset="0"/>
              </a:rPr>
              <a:t>encuesta de la Sociedad Bíblica concluyó que entre 1815 y</a:t>
            </a:r>
          </a:p>
          <a:p>
            <a:r>
              <a:rPr lang="es-ES" sz="2500" b="0" i="0" dirty="0">
                <a:solidFill>
                  <a:srgbClr val="333333"/>
                </a:solidFill>
                <a:effectLst/>
                <a:latin typeface="Arial" panose="020B0604020202020204" pitchFamily="34" charset="0"/>
                <a:cs typeface="Arial" panose="020B0604020202020204" pitchFamily="34" charset="0"/>
              </a:rPr>
              <a:t>1975 se habían imprimido cerca de 2,5 mil millones de copias, </a:t>
            </a:r>
          </a:p>
          <a:p>
            <a:r>
              <a:rPr lang="es-ES" sz="2500" b="0" i="0" dirty="0">
                <a:solidFill>
                  <a:srgbClr val="333333"/>
                </a:solidFill>
                <a:effectLst/>
                <a:latin typeface="Arial" panose="020B0604020202020204" pitchFamily="34" charset="0"/>
                <a:cs typeface="Arial" panose="020B0604020202020204" pitchFamily="34" charset="0"/>
              </a:rPr>
              <a:t>pero datos más recientes afirman que la cifra es más de 5 </a:t>
            </a:r>
          </a:p>
          <a:p>
            <a:r>
              <a:rPr lang="es-ES" sz="2500" b="0" i="0" dirty="0">
                <a:solidFill>
                  <a:srgbClr val="333333"/>
                </a:solidFill>
                <a:effectLst/>
                <a:latin typeface="Arial" panose="020B0604020202020204" pitchFamily="34" charset="0"/>
                <a:cs typeface="Arial" panose="020B0604020202020204" pitchFamily="34" charset="0"/>
              </a:rPr>
              <a:t>mil millones. A finales de 1995, las ventas combinadas de la versión de </a:t>
            </a:r>
          </a:p>
          <a:p>
            <a:r>
              <a:rPr lang="es-ES" sz="2500" b="0" i="0" dirty="0" err="1">
                <a:solidFill>
                  <a:srgbClr val="333333"/>
                </a:solidFill>
                <a:effectLst/>
                <a:latin typeface="Arial" panose="020B0604020202020204" pitchFamily="34" charset="0"/>
                <a:cs typeface="Arial" panose="020B0604020202020204" pitchFamily="34" charset="0"/>
              </a:rPr>
              <a:t>Today´s</a:t>
            </a:r>
            <a:r>
              <a:rPr lang="es-ES" sz="2500" b="0" i="0" dirty="0">
                <a:solidFill>
                  <a:srgbClr val="333333"/>
                </a:solidFill>
                <a:effectLst/>
                <a:latin typeface="Arial" panose="020B0604020202020204" pitchFamily="34" charset="0"/>
                <a:cs typeface="Arial" panose="020B0604020202020204" pitchFamily="34" charset="0"/>
              </a:rPr>
              <a:t> English </a:t>
            </a:r>
            <a:r>
              <a:rPr lang="es-ES" sz="2500" b="0" i="0" dirty="0" err="1">
                <a:solidFill>
                  <a:srgbClr val="333333"/>
                </a:solidFill>
                <a:effectLst/>
                <a:latin typeface="Arial" panose="020B0604020202020204" pitchFamily="34" charset="0"/>
                <a:cs typeface="Arial" panose="020B0604020202020204" pitchFamily="34" charset="0"/>
              </a:rPr>
              <a:t>Version</a:t>
            </a:r>
            <a:r>
              <a:rPr lang="es-ES" sz="2500" b="0" i="0" dirty="0">
                <a:solidFill>
                  <a:srgbClr val="333333"/>
                </a:solidFill>
                <a:effectLst/>
                <a:latin typeface="Arial" panose="020B0604020202020204" pitchFamily="34" charset="0"/>
                <a:cs typeface="Arial" panose="020B0604020202020204" pitchFamily="34" charset="0"/>
              </a:rPr>
              <a:t> (Good News) del Nuevo Testamento y la Biblia (de la cual las Sociedades Bíblicas tienen los derechos de autor), excedieron los 17,75 millones de copias y que toda la Biblia había  sido      traducida en 349 idiomas; 2123 idiomas tienen por lo menos un libro de la Biblia traducido”.</a:t>
            </a:r>
          </a:p>
          <a:p>
            <a:r>
              <a:rPr lang="es-ES" sz="2500" b="0" i="0" dirty="0">
                <a:solidFill>
                  <a:srgbClr val="333333"/>
                </a:solidFill>
                <a:effectLst/>
                <a:latin typeface="Arial" panose="020B0604020202020204" pitchFamily="34" charset="0"/>
                <a:cs typeface="Arial" panose="020B0604020202020204" pitchFamily="34" charset="0"/>
              </a:rPr>
              <a:t>                             La Biblia también es el primer libro en ser imprimido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mecánicamente en su totalidad; la Biblia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de Gutenberg fue imprimida en Mainz, Alemania,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alrededor de 1455.</a:t>
            </a:r>
          </a:p>
        </p:txBody>
      </p:sp>
    </p:spTree>
    <p:extLst>
      <p:ext uri="{BB962C8B-B14F-4D97-AF65-F5344CB8AC3E}">
        <p14:creationId xmlns:p14="http://schemas.microsoft.com/office/powerpoint/2010/main" val="327100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892035"/>
            <a:ext cx="11453495" cy="460126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2500" i="0" dirty="0">
                <a:effectLst/>
                <a:latin typeface="Open Sans" panose="020B0606030504020204" pitchFamily="34" charset="0"/>
              </a:rPr>
              <a:t>Dos grandes religiones se rigen por las </a:t>
            </a:r>
          </a:p>
          <a:p>
            <a:r>
              <a:rPr lang="es-ES" sz="2500" i="0" dirty="0">
                <a:effectLst/>
                <a:latin typeface="Open Sans" panose="020B0606030504020204" pitchFamily="34" charset="0"/>
              </a:rPr>
              <a:t>enseñanzas de la Biblia: la jud</a:t>
            </a:r>
            <a:r>
              <a:rPr lang="es-ES" sz="2500" dirty="0">
                <a:latin typeface="Open Sans" panose="020B0606030504020204" pitchFamily="34" charset="0"/>
              </a:rPr>
              <a:t>ía y la cristiana.</a:t>
            </a:r>
          </a:p>
          <a:p>
            <a:pPr marL="457200" indent="-457200">
              <a:buFont typeface="Wingdings" panose="05000000000000000000" pitchFamily="2" charset="2"/>
              <a:buChar char="Ø"/>
            </a:pPr>
            <a:r>
              <a:rPr lang="es-ES" sz="2500" i="0" dirty="0">
                <a:effectLst/>
                <a:latin typeface="Open Sans" panose="020B0606030504020204" pitchFamily="34" charset="0"/>
              </a:rPr>
              <a:t>Los </a:t>
            </a:r>
            <a:r>
              <a:rPr lang="es-ES" sz="2500" b="1" i="0" dirty="0">
                <a:effectLst/>
                <a:latin typeface="Open Sans" panose="020B0606030504020204" pitchFamily="34" charset="0"/>
              </a:rPr>
              <a:t>jud</a:t>
            </a:r>
            <a:r>
              <a:rPr lang="es-ES" sz="2500" b="1" dirty="0">
                <a:latin typeface="Open Sans" panose="020B0606030504020204" pitchFamily="34" charset="0"/>
              </a:rPr>
              <a:t>íos</a:t>
            </a:r>
            <a:r>
              <a:rPr lang="es-ES" sz="2500" dirty="0">
                <a:latin typeface="Open Sans" panose="020B0606030504020204" pitchFamily="34" charset="0"/>
              </a:rPr>
              <a:t> aceptan el Antiguo Testamento</a:t>
            </a:r>
          </a:p>
          <a:p>
            <a:r>
              <a:rPr lang="es-ES" sz="2500" dirty="0">
                <a:latin typeface="Open Sans" panose="020B0606030504020204" pitchFamily="34" charset="0"/>
              </a:rPr>
              <a:t>(La Ley o Torá, los Profetas y otros escritos, 39 </a:t>
            </a:r>
          </a:p>
          <a:p>
            <a:r>
              <a:rPr lang="es-ES" sz="2500" dirty="0">
                <a:latin typeface="Open Sans" panose="020B0606030504020204" pitchFamily="34" charset="0"/>
              </a:rPr>
              <a:t>libros en total).</a:t>
            </a:r>
          </a:p>
          <a:p>
            <a:pPr marL="457200" indent="-457200">
              <a:buFont typeface="Wingdings" panose="05000000000000000000" pitchFamily="2" charset="2"/>
              <a:buChar char="Ø"/>
            </a:pPr>
            <a:r>
              <a:rPr lang="es-ES" sz="2500" dirty="0">
                <a:latin typeface="Open Sans" panose="020B0606030504020204" pitchFamily="34" charset="0"/>
              </a:rPr>
              <a:t>Los cristianos </a:t>
            </a:r>
            <a:r>
              <a:rPr lang="es-ES" sz="2500" b="0" i="0" dirty="0">
                <a:effectLst/>
                <a:latin typeface="Open Sans" panose="020B0606030504020204" pitchFamily="34" charset="0"/>
              </a:rPr>
              <a:t>lamentablemente estamos divididos en cuanto a</a:t>
            </a:r>
          </a:p>
          <a:p>
            <a:r>
              <a:rPr lang="es-ES" sz="2500" b="0" i="0" dirty="0">
                <a:effectLst/>
                <a:latin typeface="Open Sans" panose="020B0606030504020204" pitchFamily="34" charset="0"/>
              </a:rPr>
              <a:t>la</a:t>
            </a:r>
            <a:r>
              <a:rPr lang="es-ES" sz="2500" dirty="0">
                <a:latin typeface="Open Sans" panose="020B0606030504020204" pitchFamily="34" charset="0"/>
              </a:rPr>
              <a:t> </a:t>
            </a:r>
            <a:r>
              <a:rPr lang="es-ES" sz="2500" b="0" i="0" dirty="0">
                <a:effectLst/>
                <a:latin typeface="Open Sans" panose="020B0606030504020204" pitchFamily="34" charset="0"/>
              </a:rPr>
              <a:t>aceptación de los libros.</a:t>
            </a:r>
          </a:p>
          <a:p>
            <a:pPr marL="457200" indent="-457200">
              <a:buFont typeface="Wingdings" panose="05000000000000000000" pitchFamily="2" charset="2"/>
              <a:buChar char="Ø"/>
            </a:pPr>
            <a:r>
              <a:rPr lang="es-ES" sz="2500" b="0" i="0" dirty="0">
                <a:effectLst/>
                <a:latin typeface="Open Sans" panose="020B0606030504020204" pitchFamily="34" charset="0"/>
              </a:rPr>
              <a:t>Las principales denominaciones </a:t>
            </a:r>
            <a:r>
              <a:rPr lang="es-ES" sz="2500" b="1" i="0" dirty="0">
                <a:effectLst/>
                <a:latin typeface="Open Sans" panose="020B0606030504020204" pitchFamily="34" charset="0"/>
              </a:rPr>
              <a:t>protestantes</a:t>
            </a:r>
            <a:r>
              <a:rPr lang="es-ES" sz="2500" b="0" i="0" dirty="0">
                <a:effectLst/>
                <a:latin typeface="Open Sans" panose="020B0606030504020204" pitchFamily="34" charset="0"/>
              </a:rPr>
              <a:t> solo aceptan una lista de </a:t>
            </a:r>
          </a:p>
          <a:p>
            <a:r>
              <a:rPr lang="es-ES" sz="2500" b="0" i="0" dirty="0">
                <a:effectLst/>
                <a:latin typeface="Open Sans" panose="020B0606030504020204" pitchFamily="34" charset="0"/>
              </a:rPr>
              <a:t>66</a:t>
            </a:r>
            <a:r>
              <a:rPr lang="es-ES" sz="2500" dirty="0">
                <a:latin typeface="Open Sans" panose="020B0606030504020204" pitchFamily="34" charset="0"/>
              </a:rPr>
              <a:t> </a:t>
            </a:r>
            <a:r>
              <a:rPr lang="es-ES" sz="2500" b="0" i="0" dirty="0">
                <a:effectLst/>
                <a:latin typeface="Open Sans" panose="020B0606030504020204" pitchFamily="34" charset="0"/>
              </a:rPr>
              <a:t>libros: 39 del AT y 27 del NT.</a:t>
            </a:r>
            <a:endParaRPr lang="es-ES" sz="2500" dirty="0">
              <a:latin typeface="Open Sans" panose="020B0606030504020204" pitchFamily="34" charset="0"/>
            </a:endParaRPr>
          </a:p>
          <a:p>
            <a:pPr marL="457200" indent="-457200">
              <a:buFont typeface="Wingdings" panose="05000000000000000000" pitchFamily="2" charset="2"/>
              <a:buChar char="Ø"/>
            </a:pPr>
            <a:r>
              <a:rPr lang="es-ES" sz="2500" b="0" i="0" dirty="0">
                <a:effectLst/>
                <a:latin typeface="Open Sans" panose="020B0606030504020204" pitchFamily="34" charset="0"/>
              </a:rPr>
              <a:t>La Biblia </a:t>
            </a:r>
            <a:r>
              <a:rPr lang="es-ES" sz="2500" b="1" i="0" dirty="0">
                <a:effectLst/>
                <a:latin typeface="Open Sans" panose="020B0606030504020204" pitchFamily="34" charset="0"/>
              </a:rPr>
              <a:t>Católica</a:t>
            </a:r>
            <a:r>
              <a:rPr lang="es-ES" sz="2500" b="0" i="0" dirty="0">
                <a:effectLst/>
                <a:latin typeface="Open Sans" panose="020B0606030504020204" pitchFamily="34" charset="0"/>
              </a:rPr>
              <a:t> está  formada  por 73 libros:  46     del AT y 27 del NT.</a:t>
            </a:r>
          </a:p>
          <a:p>
            <a:endParaRPr lang="es-ES" sz="2500" dirty="0">
              <a:solidFill>
                <a:srgbClr val="444444"/>
              </a:solidFill>
              <a:latin typeface="Open Sans" panose="020B0606030504020204" pitchFamily="34" charset="0"/>
            </a:endParaRPr>
          </a:p>
        </p:txBody>
      </p:sp>
      <p:sp>
        <p:nvSpPr>
          <p:cNvPr id="7" name="TextBox 6">
            <a:extLst>
              <a:ext uri="{FF2B5EF4-FFF2-40B4-BE49-F238E27FC236}">
                <a16:creationId xmlns:a16="http://schemas.microsoft.com/office/drawing/2014/main" id="{7D749F0F-2C4C-46FC-8646-8A97BAE0F804}"/>
              </a:ext>
            </a:extLst>
          </p:cNvPr>
          <p:cNvSpPr txBox="1"/>
          <p:nvPr/>
        </p:nvSpPr>
        <p:spPr>
          <a:xfrm>
            <a:off x="3143250" y="5061197"/>
            <a:ext cx="8662670" cy="2600712"/>
          </a:xfrm>
          <a:prstGeom prst="rect">
            <a:avLst/>
          </a:prstGeom>
          <a:noFill/>
        </p:spPr>
        <p:txBody>
          <a:bodyPr wrap="square" rtlCol="0">
            <a:spAutoFit/>
          </a:bodyPr>
          <a:lstStyle/>
          <a:p>
            <a:pPr marL="457200" indent="-457200">
              <a:buFont typeface="Wingdings" panose="05000000000000000000" pitchFamily="2" charset="2"/>
              <a:buChar char="Ø"/>
            </a:pPr>
            <a:r>
              <a:rPr lang="es-ES" b="0" i="0" dirty="0">
                <a:solidFill>
                  <a:srgbClr val="212529"/>
                </a:solidFill>
                <a:effectLst/>
                <a:latin typeface="Arial" panose="020B0604020202020204" pitchFamily="34" charset="0"/>
                <a:cs typeface="Arial" panose="020B0604020202020204" pitchFamily="34" charset="0"/>
              </a:rPr>
              <a:t>En el 2018 una de cada tres personas profesaba el Cristianismo: los 2.500 </a:t>
            </a:r>
          </a:p>
          <a:p>
            <a:r>
              <a:rPr lang="es-ES" b="0" i="0" dirty="0">
                <a:solidFill>
                  <a:srgbClr val="212529"/>
                </a:solidFill>
                <a:effectLst/>
                <a:latin typeface="Arial" panose="020B0604020202020204" pitchFamily="34" charset="0"/>
                <a:cs typeface="Arial" panose="020B0604020202020204" pitchFamily="34" charset="0"/>
              </a:rPr>
              <a:t>millones de cristianos suponían el 33% de la población mundial.</a:t>
            </a:r>
          </a:p>
          <a:p>
            <a:pPr marL="457200" indent="-457200">
              <a:buFont typeface="Wingdings" panose="05000000000000000000" pitchFamily="2" charset="2"/>
              <a:buChar char="Ø"/>
            </a:pPr>
            <a:r>
              <a:rPr lang="es-ES" b="0" i="0" dirty="0">
                <a:solidFill>
                  <a:srgbClr val="4D5156"/>
                </a:solidFill>
                <a:effectLst/>
                <a:latin typeface="Arial" panose="020B0604020202020204" pitchFamily="34" charset="0"/>
                <a:cs typeface="Arial" panose="020B0604020202020204" pitchFamily="34" charset="0"/>
              </a:rPr>
              <a:t>En  el  2020  La  población  judía   mundial   era   de  14.7      millones. El 45% vive en  Israel y un 39% en Estados Unidos.</a:t>
            </a:r>
          </a:p>
          <a:p>
            <a:endParaRPr lang="es-ES" b="0" i="0" dirty="0">
              <a:solidFill>
                <a:srgbClr val="4D5156"/>
              </a:solidFill>
              <a:effectLst/>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s-ES" b="1" dirty="0">
                <a:solidFill>
                  <a:srgbClr val="4D5156"/>
                </a:solidFill>
                <a:latin typeface="Arial" panose="020B0604020202020204" pitchFamily="34" charset="0"/>
                <a:cs typeface="Arial" panose="020B0604020202020204" pitchFamily="34" charset="0"/>
              </a:rPr>
              <a:t>Población aproximada mundial que cree en la Biblia: 2,550 millones</a:t>
            </a:r>
            <a:endParaRPr lang="es-ES" b="1" i="0" dirty="0">
              <a:solidFill>
                <a:srgbClr val="4D5156"/>
              </a:solidFill>
              <a:effectLst/>
              <a:latin typeface="Arial" panose="020B0604020202020204" pitchFamily="34" charset="0"/>
              <a:cs typeface="Arial" panose="020B0604020202020204" pitchFamily="34" charset="0"/>
            </a:endParaRPr>
          </a:p>
          <a:p>
            <a:endParaRPr lang="es-ES" sz="2000" b="0" i="0" dirty="0">
              <a:solidFill>
                <a:srgbClr val="444444"/>
              </a:solidFill>
              <a:effectLst/>
              <a:latin typeface="Open Sans" panose="020B060603050402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72713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570756"/>
          </a:xfrm>
          <a:prstGeom prst="rect">
            <a:avLst/>
          </a:prstGeom>
          <a:noFill/>
        </p:spPr>
        <p:txBody>
          <a:bodyPr wrap="square" rtlCol="0">
            <a:spAutoFit/>
          </a:bodyPr>
          <a:lstStyle/>
          <a:p>
            <a:pPr marL="285750" indent="-285750">
              <a:buFont typeface="Wingdings" panose="05000000000000000000" pitchFamily="2" charset="2"/>
              <a:buChar char="Ø"/>
            </a:pPr>
            <a:r>
              <a:rPr lang="es-PR" sz="2500" dirty="0">
                <a:latin typeface="Arial" panose="020B0604020202020204" pitchFamily="34" charset="0"/>
                <a:cs typeface="Arial" panose="020B0604020202020204" pitchFamily="34" charset="0"/>
              </a:rPr>
              <a:t>Diferencia ente la Biblia Protestante y la Biblia Católica: </a:t>
            </a:r>
          </a:p>
          <a:p>
            <a:endParaRPr lang="es-PR" sz="2500" dirty="0">
              <a:latin typeface="Arial" panose="020B0604020202020204" pitchFamily="34" charset="0"/>
              <a:cs typeface="Arial" panose="020B0604020202020204" pitchFamily="34" charset="0"/>
            </a:endParaRPr>
          </a:p>
          <a:p>
            <a:r>
              <a:rPr lang="es-ES" sz="2500" b="0" i="0" dirty="0">
                <a:effectLst/>
                <a:latin typeface="Arial" panose="020B0604020202020204" pitchFamily="34" charset="0"/>
                <a:cs typeface="Arial" panose="020B0604020202020204" pitchFamily="34" charset="0"/>
              </a:rPr>
              <a:t>Se da en los libros del Antiguo Testamento, no en el Nuevo. </a:t>
            </a:r>
          </a:p>
          <a:p>
            <a:r>
              <a:rPr lang="es-ES" sz="2500" b="0" i="0" dirty="0">
                <a:effectLst/>
                <a:latin typeface="Arial" panose="020B0604020202020204" pitchFamily="34" charset="0"/>
                <a:cs typeface="Arial" panose="020B0604020202020204" pitchFamily="34" charset="0"/>
              </a:rPr>
              <a:t>En principio existió el canon de la Biblia hebrea, fijado por</a:t>
            </a:r>
          </a:p>
          <a:p>
            <a:r>
              <a:rPr lang="es-ES" sz="2500" b="0" i="0" dirty="0">
                <a:effectLst/>
                <a:latin typeface="Arial" panose="020B0604020202020204" pitchFamily="34" charset="0"/>
                <a:cs typeface="Arial" panose="020B0604020202020204" pitchFamily="34" charset="0"/>
              </a:rPr>
              <a:t>los judíos en el siglo I de nuestra era, con los 39 libros citados, </a:t>
            </a:r>
          </a:p>
          <a:p>
            <a:r>
              <a:rPr lang="es-ES" sz="2500" b="0" i="0" dirty="0">
                <a:effectLst/>
                <a:latin typeface="Arial" panose="020B0604020202020204" pitchFamily="34" charset="0"/>
                <a:cs typeface="Arial" panose="020B0604020202020204" pitchFamily="34" charset="0"/>
              </a:rPr>
              <a:t>canon que aún se conserva. Pero los hebreos de la diáspora,</a:t>
            </a:r>
          </a:p>
          <a:p>
            <a:r>
              <a:rPr lang="es-ES" sz="2500" b="0" i="0" dirty="0">
                <a:effectLst/>
                <a:latin typeface="Arial" panose="020B0604020202020204" pitchFamily="34" charset="0"/>
                <a:cs typeface="Arial" panose="020B0604020202020204" pitchFamily="34" charset="0"/>
              </a:rPr>
              <a:t>En especial en Alejandría/Egipto, que ya no hablaban su idioma, sino</a:t>
            </a:r>
          </a:p>
          <a:p>
            <a:r>
              <a:rPr lang="es-ES" sz="2500" b="0" i="0" dirty="0">
                <a:effectLst/>
                <a:latin typeface="Arial" panose="020B0604020202020204" pitchFamily="34" charset="0"/>
                <a:cs typeface="Arial" panose="020B0604020202020204" pitchFamily="34" charset="0"/>
              </a:rPr>
              <a:t>griego (por ser la lengua oficial de todo el medio oriente), tradujeron al griego los 39 libros del canon hebreo y le agregaron posteriormente 7 libros más.</a:t>
            </a:r>
          </a:p>
          <a:p>
            <a:endParaRPr lang="es-ES" sz="2500" dirty="0">
              <a:latin typeface="Arial" panose="020B0604020202020204" pitchFamily="34" charset="0"/>
              <a:cs typeface="Arial" panose="020B0604020202020204" pitchFamily="34" charset="0"/>
            </a:endParaRPr>
          </a:p>
          <a:p>
            <a:r>
              <a:rPr lang="es-ES" sz="2500" dirty="0">
                <a:latin typeface="Arial" panose="020B0604020202020204" pitchFamily="34" charset="0"/>
                <a:cs typeface="Arial" panose="020B0604020202020204" pitchFamily="34" charset="0"/>
              </a:rPr>
              <a:t>	Estos 7 libros que diferencian la Biblia Católica y Protestante son:</a:t>
            </a:r>
          </a:p>
          <a:p>
            <a:pPr fontAlgn="base"/>
            <a:r>
              <a:rPr lang="es-ES" sz="2500" dirty="0">
                <a:latin typeface="Arial" panose="020B0604020202020204" pitchFamily="34" charset="0"/>
                <a:cs typeface="Arial" panose="020B0604020202020204" pitchFamily="34" charset="0"/>
              </a:rPr>
              <a:t>			-</a:t>
            </a:r>
            <a:r>
              <a:rPr lang="en-US" sz="2800" b="1" i="0" dirty="0" err="1">
                <a:effectLst/>
              </a:rPr>
              <a:t>Tobí</a:t>
            </a:r>
            <a:r>
              <a:rPr lang="en-US" sz="2800" b="1" dirty="0" err="1"/>
              <a:t>as</a:t>
            </a:r>
            <a:r>
              <a:rPr lang="en-US" sz="2800" b="1" dirty="0"/>
              <a:t>, </a:t>
            </a:r>
            <a:r>
              <a:rPr lang="en-US" sz="2800" b="1" i="0" dirty="0" err="1">
                <a:effectLst/>
              </a:rPr>
              <a:t>Judit</a:t>
            </a:r>
            <a:r>
              <a:rPr lang="en-US" sz="2800" dirty="0"/>
              <a:t>, </a:t>
            </a:r>
            <a:r>
              <a:rPr lang="en-US" sz="2800" b="1" i="0" dirty="0">
                <a:effectLst/>
              </a:rPr>
              <a:t>Ester</a:t>
            </a:r>
            <a:r>
              <a:rPr lang="en-US" sz="2800" dirty="0"/>
              <a:t>, </a:t>
            </a:r>
            <a:r>
              <a:rPr lang="en-US" sz="2800" b="1" i="0" dirty="0">
                <a:effectLst/>
              </a:rPr>
              <a:t>Daniel</a:t>
            </a:r>
            <a:r>
              <a:rPr lang="en-US" sz="2800" b="0" i="0" dirty="0">
                <a:effectLst/>
              </a:rPr>
              <a:t>,</a:t>
            </a:r>
            <a:r>
              <a:rPr lang="en-US" sz="2800" dirty="0"/>
              <a:t> </a:t>
            </a:r>
            <a:r>
              <a:rPr lang="en-US" sz="2800" b="1" i="0" dirty="0">
                <a:effectLst/>
              </a:rPr>
              <a:t>I </a:t>
            </a:r>
            <a:r>
              <a:rPr lang="en-US" sz="2800" b="1" i="0" dirty="0" err="1">
                <a:effectLst/>
              </a:rPr>
              <a:t>Macabeos</a:t>
            </a:r>
            <a:r>
              <a:rPr lang="en-US" sz="2800" dirty="0"/>
              <a:t>, </a:t>
            </a:r>
            <a:r>
              <a:rPr lang="en-US" sz="2800" b="1" i="0" dirty="0">
                <a:effectLst/>
              </a:rPr>
              <a:t>II </a:t>
            </a:r>
            <a:r>
              <a:rPr lang="en-US" sz="2800" b="1" i="0" dirty="0" err="1">
                <a:effectLst/>
              </a:rPr>
              <a:t>Macabeos</a:t>
            </a:r>
            <a:r>
              <a:rPr lang="en-US" sz="2800" b="1" i="0" dirty="0">
                <a:effectLst/>
              </a:rPr>
              <a:t>, 				</a:t>
            </a:r>
            <a:r>
              <a:rPr lang="en-US" sz="2800" b="1" i="0" dirty="0" err="1">
                <a:effectLst/>
              </a:rPr>
              <a:t>Sabiduría</a:t>
            </a:r>
            <a:r>
              <a:rPr lang="en-US" sz="2800" b="1" dirty="0"/>
              <a:t>, </a:t>
            </a:r>
            <a:r>
              <a:rPr lang="en-US" sz="2800" b="1" i="0" dirty="0" err="1">
                <a:effectLst/>
              </a:rPr>
              <a:t>Eclesiástico</a:t>
            </a:r>
            <a:r>
              <a:rPr lang="en-US" sz="2800" b="0" i="0" dirty="0">
                <a:effectLst/>
              </a:rPr>
              <a:t> y </a:t>
            </a:r>
            <a:r>
              <a:rPr lang="en-US" sz="2800" b="1" i="0" dirty="0" err="1">
                <a:effectLst/>
              </a:rPr>
              <a:t>Baruc</a:t>
            </a:r>
            <a:endParaRPr lang="en-US" sz="2800" b="0" i="0" dirty="0">
              <a:effectLst/>
            </a:endParaRPr>
          </a:p>
          <a:p>
            <a:endParaRPr lang="es-PR"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843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se divide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27906"/>
            <a:ext cx="11453495" cy="5709255"/>
          </a:xfrm>
          <a:prstGeom prst="rect">
            <a:avLst/>
          </a:prstGeom>
          <a:noFill/>
        </p:spPr>
        <p:txBody>
          <a:bodyPr wrap="square" rtlCol="0">
            <a:spAutoFit/>
          </a:bodyPr>
          <a:lstStyle/>
          <a:p>
            <a:r>
              <a:rPr lang="es-PR" sz="2500" u="sng" dirty="0">
                <a:latin typeface="Arial" panose="020B0604020202020204" pitchFamily="34" charset="0"/>
                <a:cs typeface="Arial" panose="020B0604020202020204" pitchFamily="34" charset="0"/>
              </a:rPr>
              <a:t>Antiguo Testamento</a:t>
            </a:r>
            <a:endParaRPr lang="es-PR" sz="2000" u="sng" dirty="0">
              <a:latin typeface="Arial" panose="020B0604020202020204" pitchFamily="34" charset="0"/>
              <a:cs typeface="Arial" panose="020B0604020202020204" pitchFamily="34" charset="0"/>
            </a:endParaRPr>
          </a:p>
          <a:p>
            <a:endParaRPr lang="en-US" sz="2000" b="1" i="0" dirty="0">
              <a:effectLst/>
              <a:latin typeface="Open Sans" panose="020B0606030504020204" pitchFamily="34" charset="0"/>
            </a:endParaRPr>
          </a:p>
          <a:p>
            <a:r>
              <a:rPr lang="en-US" sz="2000" b="1" i="0" dirty="0" err="1">
                <a:effectLst/>
                <a:latin typeface="Open Sans" panose="020B0606030504020204" pitchFamily="34" charset="0"/>
              </a:rPr>
              <a:t>Pentateuco</a:t>
            </a:r>
            <a:r>
              <a:rPr lang="en-US" sz="2000" b="1" dirty="0">
                <a:latin typeface="Open Sans" panose="020B0606030504020204" pitchFamily="34" charset="0"/>
              </a:rPr>
              <a:t> </a:t>
            </a:r>
          </a:p>
          <a:p>
            <a:r>
              <a:rPr lang="en-US" sz="2000" dirty="0">
                <a:latin typeface="Open Sans" panose="020B0606030504020204" pitchFamily="34" charset="0"/>
              </a:rPr>
              <a:t>(</a:t>
            </a:r>
            <a:r>
              <a:rPr lang="en-US" sz="2000" b="0" i="0" dirty="0">
                <a:effectLst/>
                <a:latin typeface="Open Sans" panose="020B0606030504020204" pitchFamily="34" charset="0"/>
              </a:rPr>
              <a:t>Penta= </a:t>
            </a:r>
            <a:r>
              <a:rPr lang="en-US" sz="2000" b="0" i="0" dirty="0" err="1">
                <a:effectLst/>
                <a:latin typeface="Open Sans" panose="020B0606030504020204" pitchFamily="34" charset="0"/>
              </a:rPr>
              <a:t>cinco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Teuco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libros</a:t>
            </a:r>
            <a:r>
              <a:rPr lang="en-US" sz="2000" dirty="0">
                <a:latin typeface="Open Sans" panose="020B0606030504020204" pitchFamily="34" charset="0"/>
              </a:rPr>
              <a:t>;</a:t>
            </a:r>
            <a:r>
              <a:rPr lang="en-US" sz="2000" b="0" i="0" dirty="0">
                <a:effectLst/>
                <a:latin typeface="Open Sans" panose="020B0606030504020204" pitchFamily="34" charset="0"/>
              </a:rPr>
              <a:t> Los </a:t>
            </a:r>
            <a:r>
              <a:rPr lang="en-US" sz="2000" b="0" i="0" dirty="0" err="1">
                <a:effectLst/>
                <a:latin typeface="Open Sans" panose="020B0606030504020204" pitchFamily="34" charset="0"/>
              </a:rPr>
              <a:t>judíos</a:t>
            </a:r>
            <a:r>
              <a:rPr lang="en-US" sz="2000" b="0" i="0" dirty="0">
                <a:effectLst/>
                <a:latin typeface="Open Sans" panose="020B0606030504020204" pitchFamily="34" charset="0"/>
              </a:rPr>
              <a:t> lo </a:t>
            </a:r>
            <a:r>
              <a:rPr lang="en-US" sz="2000" b="0" i="0" dirty="0" err="1">
                <a:effectLst/>
                <a:latin typeface="Open Sans" panose="020B0606030504020204" pitchFamily="34" charset="0"/>
              </a:rPr>
              <a:t>llaman</a:t>
            </a:r>
            <a:r>
              <a:rPr lang="en-US" sz="2000" b="0" i="0" dirty="0">
                <a:effectLst/>
                <a:latin typeface="Open Sans" panose="020B0606030504020204" pitchFamily="34" charset="0"/>
              </a:rPr>
              <a:t> </a:t>
            </a:r>
            <a:r>
              <a:rPr lang="en-US" sz="2000" b="0" i="0" dirty="0" err="1">
                <a:effectLst/>
                <a:latin typeface="Open Sans" panose="020B0606030504020204" pitchFamily="34" charset="0"/>
              </a:rPr>
              <a:t>también</a:t>
            </a:r>
            <a:r>
              <a:rPr lang="en-US" sz="2000" dirty="0">
                <a:latin typeface="Open Sans" panose="020B0606030504020204" pitchFamily="34" charset="0"/>
              </a:rPr>
              <a:t> </a:t>
            </a:r>
            <a:r>
              <a:rPr lang="en-US" sz="2000" b="0" i="0" dirty="0" err="1">
                <a:effectLst/>
                <a:latin typeface="Open Sans" panose="020B0606030504020204" pitchFamily="34" charset="0"/>
              </a:rPr>
              <a:t>Torá</a:t>
            </a:r>
            <a:r>
              <a:rPr lang="en-US" sz="2000" b="0" i="0" dirty="0">
                <a:effectLst/>
                <a:latin typeface="Open Sans" panose="020B0606030504020204" pitchFamily="34" charset="0"/>
              </a:rPr>
              <a:t>)</a:t>
            </a:r>
          </a:p>
          <a:p>
            <a:r>
              <a:rPr lang="en-US" sz="2000" b="0" i="0" dirty="0" err="1">
                <a:effectLst/>
                <a:latin typeface="Open Sans" panose="020B0606030504020204" pitchFamily="34" charset="0"/>
              </a:rPr>
              <a:t>Génesis</a:t>
            </a:r>
            <a:r>
              <a:rPr lang="en-US" sz="2000" b="0" i="0" dirty="0">
                <a:effectLst/>
                <a:latin typeface="Open Sans" panose="020B0606030504020204" pitchFamily="34" charset="0"/>
              </a:rPr>
              <a:t>, </a:t>
            </a:r>
            <a:r>
              <a:rPr lang="en-US" sz="2000" b="0" i="0" dirty="0" err="1">
                <a:effectLst/>
                <a:latin typeface="Open Sans" panose="020B0606030504020204" pitchFamily="34" charset="0"/>
              </a:rPr>
              <a:t>Éxodo</a:t>
            </a:r>
            <a:r>
              <a:rPr lang="en-US" sz="2000" b="0" i="0" dirty="0">
                <a:effectLst/>
                <a:latin typeface="Open Sans" panose="020B0606030504020204" pitchFamily="34" charset="0"/>
              </a:rPr>
              <a:t>, </a:t>
            </a:r>
            <a:r>
              <a:rPr lang="en-US" sz="2000" b="0" i="0" dirty="0" err="1">
                <a:effectLst/>
                <a:latin typeface="Open Sans" panose="020B0606030504020204" pitchFamily="34" charset="0"/>
              </a:rPr>
              <a:t>Levítico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Números</a:t>
            </a:r>
            <a:r>
              <a:rPr lang="en-US" sz="2000" b="0" i="0" dirty="0">
                <a:effectLst/>
                <a:latin typeface="Open Sans" panose="020B0606030504020204" pitchFamily="34" charset="0"/>
              </a:rPr>
              <a:t> y </a:t>
            </a:r>
            <a:r>
              <a:rPr lang="en-US" sz="2000" b="0" i="0" dirty="0" err="1">
                <a:effectLst/>
                <a:latin typeface="Open Sans" panose="020B0606030504020204" pitchFamily="34" charset="0"/>
              </a:rPr>
              <a:t>Deuteronomio</a:t>
            </a:r>
            <a:r>
              <a:rPr lang="en-US" sz="2000" b="0" i="0" dirty="0">
                <a:effectLst/>
                <a:latin typeface="Open Sans" panose="020B0606030504020204" pitchFamily="34" charset="0"/>
              </a:rPr>
              <a:t>.</a:t>
            </a:r>
            <a:br>
              <a:rPr lang="en-US" sz="2000" b="0" i="0" dirty="0">
                <a:effectLst/>
                <a:latin typeface="Open Sans" panose="020B0606030504020204" pitchFamily="34" charset="0"/>
              </a:rPr>
            </a:br>
            <a:endParaRPr lang="en-US" sz="2000" b="0" i="0" dirty="0">
              <a:effectLst/>
              <a:latin typeface="Open Sans" panose="020B0606030504020204" pitchFamily="34" charset="0"/>
            </a:endParaRPr>
          </a:p>
          <a:p>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Históricos</a:t>
            </a:r>
            <a:r>
              <a:rPr lang="en-US" sz="2000" b="1" i="0" dirty="0">
                <a:effectLst/>
                <a:latin typeface="Open Sans" panose="020B0606030504020204" pitchFamily="34" charset="0"/>
              </a:rPr>
              <a:t> </a:t>
            </a:r>
            <a:r>
              <a:rPr lang="en-US" sz="2000" b="0" i="0" dirty="0">
                <a:effectLst/>
                <a:latin typeface="Open Sans" panose="020B0606030504020204" pitchFamily="34" charset="0"/>
              </a:rPr>
              <a:t>(16)</a:t>
            </a:r>
          </a:p>
          <a:p>
            <a:r>
              <a:rPr lang="en-US" sz="2000" b="0" i="0" dirty="0" err="1">
                <a:effectLst/>
                <a:latin typeface="Open Sans" panose="020B0606030504020204" pitchFamily="34" charset="0"/>
              </a:rPr>
              <a:t>Josué</a:t>
            </a:r>
            <a:r>
              <a:rPr lang="en-US" sz="2000" b="0" i="0" dirty="0">
                <a:effectLst/>
                <a:latin typeface="Open Sans" panose="020B0606030504020204" pitchFamily="34" charset="0"/>
              </a:rPr>
              <a:t>, </a:t>
            </a:r>
            <a:r>
              <a:rPr lang="en-US" sz="2000" b="0" i="0" dirty="0" err="1">
                <a:effectLst/>
                <a:latin typeface="Open Sans" panose="020B0606030504020204" pitchFamily="34" charset="0"/>
              </a:rPr>
              <a:t>Jueces</a:t>
            </a:r>
            <a:r>
              <a:rPr lang="en-US" sz="2000" b="0" i="0" dirty="0">
                <a:effectLst/>
                <a:latin typeface="Open Sans" panose="020B0606030504020204" pitchFamily="34" charset="0"/>
              </a:rPr>
              <a:t>, Rut, I y II Samuel, I y II Reyes, I y II </a:t>
            </a:r>
            <a:r>
              <a:rPr lang="en-US" sz="2000" b="0" i="0" dirty="0" err="1">
                <a:effectLst/>
                <a:latin typeface="Open Sans" panose="020B0606030504020204" pitchFamily="34" charset="0"/>
              </a:rPr>
              <a:t>Crónicas</a:t>
            </a:r>
            <a:r>
              <a:rPr lang="en-US" sz="2000" b="0" i="0" dirty="0">
                <a:effectLst/>
                <a:latin typeface="Open Sans" panose="020B0606030504020204" pitchFamily="34" charset="0"/>
              </a:rPr>
              <a:t>, Esdras, </a:t>
            </a:r>
            <a:r>
              <a:rPr lang="en-US" sz="2000" b="0" i="0" dirty="0" err="1">
                <a:effectLst/>
                <a:latin typeface="Open Sans" panose="020B0606030504020204" pitchFamily="34" charset="0"/>
              </a:rPr>
              <a:t>Nehemías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Tobías</a:t>
            </a:r>
            <a:r>
              <a:rPr lang="en-US" sz="2000" b="0" i="0" dirty="0">
                <a:effectLst/>
                <a:latin typeface="Open Sans" panose="020B0606030504020204" pitchFamily="34" charset="0"/>
              </a:rPr>
              <a:t>, </a:t>
            </a:r>
          </a:p>
          <a:p>
            <a:r>
              <a:rPr lang="en-US" sz="2000" b="0" i="0" dirty="0" err="1">
                <a:effectLst/>
                <a:latin typeface="Open Sans" panose="020B0606030504020204" pitchFamily="34" charset="0"/>
              </a:rPr>
              <a:t>Judit</a:t>
            </a:r>
            <a:r>
              <a:rPr lang="en-US" sz="2000" b="0" i="0" dirty="0">
                <a:effectLst/>
                <a:latin typeface="Open Sans" panose="020B0606030504020204" pitchFamily="34" charset="0"/>
              </a:rPr>
              <a:t>, Ester, I y II </a:t>
            </a:r>
            <a:r>
              <a:rPr lang="en-US" sz="2000" b="0" i="0" dirty="0" err="1">
                <a:effectLst/>
                <a:latin typeface="Open Sans" panose="020B0606030504020204" pitchFamily="34" charset="0"/>
              </a:rPr>
              <a:t>Macabeos</a:t>
            </a:r>
            <a:endParaRPr lang="en-US" sz="2000" dirty="0">
              <a:latin typeface="Open Sans" panose="020B0606030504020204" pitchFamily="34" charset="0"/>
            </a:endParaRPr>
          </a:p>
          <a:p>
            <a:endParaRPr lang="en-US" sz="2000" dirty="0">
              <a:latin typeface="Open Sans" panose="020B0606030504020204" pitchFamily="34" charset="0"/>
              <a:cs typeface="Arial" panose="020B0604020202020204" pitchFamily="34" charset="0"/>
            </a:endParaRPr>
          </a:p>
          <a:p>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Sapienciales</a:t>
            </a:r>
            <a:r>
              <a:rPr lang="en-US" sz="2000" b="1" i="0" dirty="0">
                <a:effectLst/>
                <a:latin typeface="Open Sans" panose="020B0606030504020204" pitchFamily="34" charset="0"/>
              </a:rPr>
              <a:t> o </a:t>
            </a:r>
            <a:r>
              <a:rPr lang="en-US" sz="2000" b="1" i="0" dirty="0" err="1">
                <a:effectLst/>
                <a:latin typeface="Open Sans" panose="020B0606030504020204" pitchFamily="34" charset="0"/>
              </a:rPr>
              <a:t>didácticos</a:t>
            </a:r>
            <a:r>
              <a:rPr lang="en-US" sz="2000" b="1" i="0" dirty="0">
                <a:effectLst/>
                <a:latin typeface="Open Sans" panose="020B0606030504020204" pitchFamily="34" charset="0"/>
              </a:rPr>
              <a:t> (7)</a:t>
            </a:r>
          </a:p>
          <a:p>
            <a:r>
              <a:rPr lang="en-US" sz="2000" b="0" i="0" dirty="0">
                <a:effectLst/>
                <a:latin typeface="Open Sans" panose="020B0606030504020204" pitchFamily="34" charset="0"/>
              </a:rPr>
              <a:t>Job, </a:t>
            </a:r>
            <a:r>
              <a:rPr lang="en-US" sz="2000" b="0" i="0" dirty="0" err="1">
                <a:effectLst/>
                <a:latin typeface="Open Sans" panose="020B0606030504020204" pitchFamily="34" charset="0"/>
              </a:rPr>
              <a:t>Salmos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Proverbios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Eclesiastés</a:t>
            </a:r>
            <a:r>
              <a:rPr lang="en-US" sz="2000" b="0" i="0" dirty="0">
                <a:effectLst/>
                <a:latin typeface="Open Sans" panose="020B0606030504020204" pitchFamily="34" charset="0"/>
              </a:rPr>
              <a:t> (</a:t>
            </a:r>
            <a:r>
              <a:rPr lang="en-US" sz="2000" b="0" i="0" dirty="0" err="1">
                <a:effectLst/>
                <a:latin typeface="Open Sans" panose="020B0606030504020204" pitchFamily="34" charset="0"/>
              </a:rPr>
              <a:t>Qohélet</a:t>
            </a:r>
            <a:r>
              <a:rPr lang="en-US" sz="2000" b="0" i="0" dirty="0">
                <a:effectLst/>
                <a:latin typeface="Open Sans" panose="020B0606030504020204" pitchFamily="34" charset="0"/>
              </a:rPr>
              <a:t>), </a:t>
            </a:r>
            <a:r>
              <a:rPr lang="en-US" sz="2000" b="0" i="0" dirty="0" err="1">
                <a:effectLst/>
                <a:latin typeface="Open Sans" panose="020B0606030504020204" pitchFamily="34" charset="0"/>
              </a:rPr>
              <a:t>Cantar</a:t>
            </a:r>
            <a:r>
              <a:rPr lang="en-US" sz="2000" b="0" i="0" dirty="0">
                <a:effectLst/>
                <a:latin typeface="Open Sans" panose="020B0606030504020204" pitchFamily="34" charset="0"/>
              </a:rPr>
              <a:t> de los </a:t>
            </a:r>
            <a:r>
              <a:rPr lang="en-US" sz="2000" b="0" i="0" dirty="0" err="1">
                <a:effectLst/>
                <a:latin typeface="Open Sans" panose="020B0606030504020204" pitchFamily="34" charset="0"/>
              </a:rPr>
              <a:t>Cantares</a:t>
            </a:r>
            <a:r>
              <a:rPr lang="en-US" sz="2000" b="0" i="0" dirty="0">
                <a:effectLst/>
                <a:latin typeface="Open Sans" panose="020B0606030504020204" pitchFamily="34" charset="0"/>
              </a:rPr>
              <a:t>, </a:t>
            </a:r>
            <a:r>
              <a:rPr lang="en-US" sz="2000" b="0" i="0" dirty="0" err="1">
                <a:effectLst/>
                <a:latin typeface="Open Sans" panose="020B0606030504020204" pitchFamily="34" charset="0"/>
              </a:rPr>
              <a:t>Sabiduría</a:t>
            </a:r>
            <a:r>
              <a:rPr lang="en-US" sz="2000" b="0" i="0" dirty="0">
                <a:effectLst/>
                <a:latin typeface="Open Sans" panose="020B0606030504020204" pitchFamily="34" charset="0"/>
              </a:rPr>
              <a:t>, </a:t>
            </a:r>
            <a:r>
              <a:rPr lang="en-US" sz="2000" b="0" i="0" dirty="0" err="1">
                <a:effectLst/>
                <a:latin typeface="Open Sans" panose="020B0606030504020204" pitchFamily="34" charset="0"/>
              </a:rPr>
              <a:t>Eclesiástico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Sirácida</a:t>
            </a:r>
            <a:r>
              <a:rPr lang="en-US" sz="2000" b="0" i="0" dirty="0">
                <a:effectLst/>
                <a:latin typeface="Open Sans" panose="020B0606030504020204" pitchFamily="34" charset="0"/>
              </a:rPr>
              <a:t>)</a:t>
            </a:r>
          </a:p>
          <a:p>
            <a:r>
              <a:rPr lang="en-US" sz="2000" dirty="0">
                <a:latin typeface="Open Sans" panose="020B0606030504020204" pitchFamily="34" charset="0"/>
              </a:rPr>
              <a:t>                      </a:t>
            </a:r>
          </a:p>
          <a:p>
            <a:r>
              <a:rPr lang="en-US" sz="2000" b="0" i="0" dirty="0">
                <a:effectLst/>
                <a:latin typeface="Open Sans" panose="020B0606030504020204" pitchFamily="34" charset="0"/>
              </a:rPr>
              <a:t>			</a:t>
            </a:r>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Proféticos</a:t>
            </a:r>
            <a:r>
              <a:rPr lang="en-US" sz="2000" b="1" dirty="0">
                <a:latin typeface="Open Sans" panose="020B0606030504020204" pitchFamily="34" charset="0"/>
              </a:rPr>
              <a:t> (18)</a:t>
            </a:r>
            <a:r>
              <a:rPr lang="en-US" sz="2000" b="1" i="0" dirty="0">
                <a:effectLst/>
                <a:latin typeface="Open Sans" panose="020B0606030504020204" pitchFamily="34" charset="0"/>
              </a:rPr>
              <a:t> </a:t>
            </a:r>
          </a:p>
          <a:p>
            <a:r>
              <a:rPr lang="en-US" sz="2000" dirty="0">
                <a:latin typeface="Open Sans" panose="020B0606030504020204" pitchFamily="34" charset="0"/>
              </a:rPr>
              <a:t>			</a:t>
            </a:r>
            <a:r>
              <a:rPr lang="en-US" sz="2000" b="0" i="0" dirty="0" err="1">
                <a:effectLst/>
                <a:latin typeface="Open Sans" panose="020B0606030504020204" pitchFamily="34" charset="0"/>
              </a:rPr>
              <a:t>Isaías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Jeremías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Baruc</a:t>
            </a:r>
            <a:r>
              <a:rPr lang="en-US" sz="2000" b="0" i="0" dirty="0">
                <a:effectLst/>
                <a:latin typeface="Open Sans" panose="020B0606030504020204" pitchFamily="34" charset="0"/>
              </a:rPr>
              <a:t>, </a:t>
            </a:r>
            <a:r>
              <a:rPr lang="en-US" sz="2000" b="0" i="0" dirty="0" err="1">
                <a:effectLst/>
                <a:latin typeface="Open Sans" panose="020B0606030504020204" pitchFamily="34" charset="0"/>
              </a:rPr>
              <a:t>Lamentaciones</a:t>
            </a:r>
            <a:r>
              <a:rPr lang="en-US" sz="2000" b="0" i="0" dirty="0">
                <a:effectLst/>
                <a:latin typeface="Open Sans" panose="020B0606030504020204" pitchFamily="34" charset="0"/>
              </a:rPr>
              <a:t>, Ezequiel, </a:t>
            </a:r>
          </a:p>
          <a:p>
            <a:r>
              <a:rPr lang="en-US" sz="2000" dirty="0">
                <a:latin typeface="Open Sans" panose="020B0606030504020204" pitchFamily="34" charset="0"/>
              </a:rPr>
              <a:t>			</a:t>
            </a:r>
            <a:r>
              <a:rPr lang="en-US" sz="2000" b="0" i="0" dirty="0">
                <a:effectLst/>
                <a:latin typeface="Open Sans" panose="020B0606030504020204" pitchFamily="34" charset="0"/>
              </a:rPr>
              <a:t>Daniel, </a:t>
            </a:r>
            <a:r>
              <a:rPr lang="en-US" sz="2000" b="0" i="0" dirty="0" err="1">
                <a:effectLst/>
                <a:latin typeface="Open Sans" panose="020B0606030504020204" pitchFamily="34" charset="0"/>
              </a:rPr>
              <a:t>Oseas</a:t>
            </a:r>
            <a:r>
              <a:rPr lang="en-US" sz="2000" b="0" i="0" dirty="0">
                <a:effectLst/>
                <a:latin typeface="Open Sans" panose="020B0606030504020204" pitchFamily="34" charset="0"/>
              </a:rPr>
              <a:t>, Joel, </a:t>
            </a:r>
            <a:r>
              <a:rPr lang="en-US" sz="2000" b="0" i="0" dirty="0" err="1">
                <a:effectLst/>
                <a:latin typeface="Open Sans" panose="020B0606030504020204" pitchFamily="34" charset="0"/>
              </a:rPr>
              <a:t>Amós</a:t>
            </a:r>
            <a:r>
              <a:rPr lang="en-US" sz="2000" b="0" i="0" dirty="0">
                <a:effectLst/>
                <a:latin typeface="Open Sans" panose="020B0606030504020204" pitchFamily="34" charset="0"/>
              </a:rPr>
              <a:t>, </a:t>
            </a:r>
            <a:r>
              <a:rPr lang="en-US" sz="2000" b="0" i="0" dirty="0" err="1">
                <a:effectLst/>
                <a:latin typeface="Open Sans" panose="020B0606030504020204" pitchFamily="34" charset="0"/>
              </a:rPr>
              <a:t>Abdías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Jonás</a:t>
            </a:r>
            <a:r>
              <a:rPr lang="en-US" sz="2000" b="0" i="0" dirty="0">
                <a:effectLst/>
                <a:latin typeface="Open Sans" panose="020B0606030504020204" pitchFamily="34" charset="0"/>
              </a:rPr>
              <a:t>, </a:t>
            </a:r>
            <a:r>
              <a:rPr lang="en-US" sz="2000" b="0" i="0" dirty="0" err="1">
                <a:effectLst/>
                <a:latin typeface="Open Sans" panose="020B0606030504020204" pitchFamily="34" charset="0"/>
              </a:rPr>
              <a:t>Miqueas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Nahúm</a:t>
            </a:r>
            <a:r>
              <a:rPr lang="en-US" sz="2000" b="0" i="0" dirty="0">
                <a:effectLst/>
                <a:latin typeface="Open Sans" panose="020B0606030504020204" pitchFamily="34" charset="0"/>
              </a:rPr>
              <a:t>, </a:t>
            </a:r>
            <a:r>
              <a:rPr lang="en-US" sz="2000" b="0" i="0" dirty="0" err="1">
                <a:effectLst/>
                <a:latin typeface="Open Sans" panose="020B0606030504020204" pitchFamily="34" charset="0"/>
              </a:rPr>
              <a:t>Habacuc</a:t>
            </a:r>
            <a:r>
              <a:rPr lang="en-US" sz="2000" b="0" i="0" dirty="0">
                <a:effectLst/>
                <a:latin typeface="Open Sans" panose="020B0606030504020204" pitchFamily="34" charset="0"/>
              </a:rPr>
              <a:t>, 				</a:t>
            </a:r>
            <a:r>
              <a:rPr lang="en-US" sz="2000" b="0" i="0" dirty="0" err="1">
                <a:effectLst/>
                <a:latin typeface="Open Sans" panose="020B0606030504020204" pitchFamily="34" charset="0"/>
              </a:rPr>
              <a:t>Sofonías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Ageo</a:t>
            </a:r>
            <a:r>
              <a:rPr lang="en-US" sz="2000" b="0" i="0" dirty="0">
                <a:effectLst/>
                <a:latin typeface="Open Sans" panose="020B0606030504020204" pitchFamily="34" charset="0"/>
              </a:rPr>
              <a:t>, </a:t>
            </a:r>
            <a:r>
              <a:rPr lang="en-US" sz="2000" b="0" i="0" dirty="0" err="1">
                <a:effectLst/>
                <a:latin typeface="Open Sans" panose="020B0606030504020204" pitchFamily="34" charset="0"/>
              </a:rPr>
              <a:t>Zacarías</a:t>
            </a:r>
            <a:r>
              <a:rPr lang="en-US" sz="2000" b="0" i="0" dirty="0">
                <a:effectLst/>
                <a:latin typeface="Open Sans" panose="020B0606030504020204" pitchFamily="34" charset="0"/>
              </a:rPr>
              <a:t> y </a:t>
            </a:r>
            <a:r>
              <a:rPr lang="en-US" sz="2000" b="0" i="0" dirty="0" err="1">
                <a:effectLst/>
                <a:latin typeface="Open Sans" panose="020B0606030504020204" pitchFamily="34" charset="0"/>
              </a:rPr>
              <a:t>Malaquias</a:t>
            </a:r>
            <a:endParaRPr lang="es-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3854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se divide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254178"/>
            <a:ext cx="11453495" cy="4785926"/>
          </a:xfrm>
          <a:prstGeom prst="rect">
            <a:avLst/>
          </a:prstGeom>
          <a:noFill/>
        </p:spPr>
        <p:txBody>
          <a:bodyPr wrap="square" rtlCol="0">
            <a:spAutoFit/>
          </a:bodyPr>
          <a:lstStyle/>
          <a:p>
            <a:r>
              <a:rPr lang="es-PR" sz="2500" u="sng" dirty="0">
                <a:latin typeface="Arial" panose="020B0604020202020204" pitchFamily="34" charset="0"/>
                <a:cs typeface="Arial" panose="020B0604020202020204" pitchFamily="34" charset="0"/>
              </a:rPr>
              <a:t>Nuevo Testamento</a:t>
            </a:r>
            <a:endParaRPr lang="es-PR" sz="2000" u="sng" dirty="0">
              <a:latin typeface="Arial" panose="020B0604020202020204" pitchFamily="34" charset="0"/>
              <a:cs typeface="Arial" panose="020B0604020202020204" pitchFamily="34" charset="0"/>
            </a:endParaRPr>
          </a:p>
          <a:p>
            <a:endParaRPr lang="en-US" sz="2000" b="1" i="0" dirty="0">
              <a:effectLst/>
              <a:latin typeface="Open Sans" panose="020B0606030504020204" pitchFamily="34" charset="0"/>
            </a:endParaRPr>
          </a:p>
          <a:p>
            <a:r>
              <a:rPr lang="en-US" sz="2000" b="1" i="0" dirty="0" err="1">
                <a:effectLst/>
                <a:latin typeface="Open Sans" panose="020B0606030504020204" pitchFamily="34" charset="0"/>
              </a:rPr>
              <a:t>Evangelios</a:t>
            </a:r>
            <a:r>
              <a:rPr lang="en-US" sz="2000" b="1" dirty="0">
                <a:latin typeface="Open Sans" panose="020B0606030504020204" pitchFamily="34" charset="0"/>
              </a:rPr>
              <a:t> (4)</a:t>
            </a:r>
          </a:p>
          <a:p>
            <a:r>
              <a:rPr lang="en-US" sz="2000" b="0" i="0" dirty="0">
                <a:effectLst/>
                <a:latin typeface="Open Sans" panose="020B0606030504020204" pitchFamily="34" charset="0"/>
              </a:rPr>
              <a:t>San Mateo, San Marcos, San Lucas y San Juan.</a:t>
            </a:r>
          </a:p>
          <a:p>
            <a:endParaRPr lang="en-US" sz="2000" dirty="0">
              <a:latin typeface="Open Sans" panose="020B0606030504020204" pitchFamily="34" charset="0"/>
            </a:endParaRPr>
          </a:p>
          <a:p>
            <a:r>
              <a:rPr lang="en-US" sz="2000" b="1" i="0" dirty="0" err="1">
                <a:effectLst/>
                <a:latin typeface="Open Sans" panose="020B0606030504020204" pitchFamily="34" charset="0"/>
              </a:rPr>
              <a:t>Hechos</a:t>
            </a:r>
            <a:r>
              <a:rPr lang="en-US" sz="2000" b="1" i="0" dirty="0">
                <a:effectLst/>
                <a:latin typeface="Open Sans" panose="020B0606030504020204" pitchFamily="34" charset="0"/>
              </a:rPr>
              <a:t> de los </a:t>
            </a:r>
            <a:r>
              <a:rPr lang="en-US" sz="2000" b="1" i="0" dirty="0" err="1">
                <a:effectLst/>
                <a:latin typeface="Open Sans" panose="020B0606030504020204" pitchFamily="34" charset="0"/>
              </a:rPr>
              <a:t>Apóstoles</a:t>
            </a:r>
            <a:endParaRPr lang="en-US" sz="2000" b="1" i="0" dirty="0">
              <a:effectLst/>
              <a:latin typeface="Open Sans" panose="020B0606030504020204" pitchFamily="34" charset="0"/>
            </a:endParaRPr>
          </a:p>
          <a:p>
            <a:endParaRPr lang="en-US" sz="2000" b="1" dirty="0">
              <a:latin typeface="Open Sans" panose="020B0606030504020204" pitchFamily="34" charset="0"/>
            </a:endParaRPr>
          </a:p>
          <a:p>
            <a:r>
              <a:rPr lang="en-US" sz="2000" b="1" i="0" dirty="0">
                <a:effectLst/>
                <a:latin typeface="Open Sans" panose="020B0606030504020204" pitchFamily="34" charset="0"/>
              </a:rPr>
              <a:t>Cartas </a:t>
            </a:r>
            <a:r>
              <a:rPr lang="en-US" sz="2000" b="1" i="0" dirty="0" err="1">
                <a:effectLst/>
                <a:latin typeface="Open Sans" panose="020B0606030504020204" pitchFamily="34" charset="0"/>
              </a:rPr>
              <a:t>Paulinas</a:t>
            </a:r>
            <a:r>
              <a:rPr lang="en-US" sz="2000" b="1" i="0" dirty="0">
                <a:effectLst/>
                <a:latin typeface="Open Sans" panose="020B0606030504020204" pitchFamily="34" charset="0"/>
              </a:rPr>
              <a:t> (13)</a:t>
            </a:r>
            <a:endParaRPr lang="en-US" sz="2000" b="1" dirty="0">
              <a:latin typeface="Open Sans" panose="020B0606030504020204" pitchFamily="34" charset="0"/>
            </a:endParaRPr>
          </a:p>
          <a:p>
            <a:r>
              <a:rPr lang="en-US" sz="2000" b="0" i="0" dirty="0" err="1">
                <a:effectLst/>
                <a:latin typeface="Open Sans" panose="020B0606030504020204" pitchFamily="34" charset="0"/>
              </a:rPr>
              <a:t>Romanos</a:t>
            </a:r>
            <a:r>
              <a:rPr lang="en-US" sz="2000" b="0" i="0" dirty="0">
                <a:effectLst/>
                <a:latin typeface="Open Sans" panose="020B0606030504020204" pitchFamily="34" charset="0"/>
              </a:rPr>
              <a:t>, I y II </a:t>
            </a:r>
            <a:r>
              <a:rPr lang="en-US" sz="2000" b="0" i="0" dirty="0" err="1">
                <a:effectLst/>
                <a:latin typeface="Open Sans" panose="020B0606030504020204" pitchFamily="34" charset="0"/>
              </a:rPr>
              <a:t>Corintios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Gálatas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Efesios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Filipenses</a:t>
            </a:r>
            <a:r>
              <a:rPr lang="en-US" sz="2000" b="0" i="0" dirty="0">
                <a:effectLst/>
                <a:latin typeface="Open Sans" panose="020B0606030504020204" pitchFamily="34" charset="0"/>
              </a:rPr>
              <a:t>, </a:t>
            </a:r>
            <a:r>
              <a:rPr lang="en-US" sz="2000" b="0" i="0" dirty="0" err="1">
                <a:effectLst/>
                <a:latin typeface="Open Sans" panose="020B0606030504020204" pitchFamily="34" charset="0"/>
              </a:rPr>
              <a:t>Colosenses</a:t>
            </a:r>
            <a:r>
              <a:rPr lang="en-US" sz="2000" b="0" i="0" dirty="0">
                <a:effectLst/>
                <a:latin typeface="Open Sans" panose="020B0606030504020204" pitchFamily="34" charset="0"/>
              </a:rPr>
              <a:t>, I y II </a:t>
            </a:r>
            <a:r>
              <a:rPr lang="en-US" sz="2000" b="0" i="0" dirty="0" err="1">
                <a:effectLst/>
                <a:latin typeface="Open Sans" panose="020B0606030504020204" pitchFamily="34" charset="0"/>
              </a:rPr>
              <a:t>Tesalonicenses</a:t>
            </a:r>
            <a:r>
              <a:rPr lang="en-US" sz="2000" b="0" i="0" dirty="0">
                <a:effectLst/>
                <a:latin typeface="Open Sans" panose="020B0606030504020204" pitchFamily="34" charset="0"/>
              </a:rPr>
              <a:t>, </a:t>
            </a:r>
          </a:p>
          <a:p>
            <a:r>
              <a:rPr lang="en-US" sz="2000" b="0" i="0" dirty="0">
                <a:effectLst/>
                <a:latin typeface="Open Sans" panose="020B0606030504020204" pitchFamily="34" charset="0"/>
              </a:rPr>
              <a:t>I y II </a:t>
            </a:r>
            <a:r>
              <a:rPr lang="en-US" sz="2000" b="0" i="0" dirty="0" err="1">
                <a:effectLst/>
                <a:latin typeface="Open Sans" panose="020B0606030504020204" pitchFamily="34" charset="0"/>
              </a:rPr>
              <a:t>Timoteo</a:t>
            </a:r>
            <a:r>
              <a:rPr lang="en-US" sz="2000" b="0" i="0" dirty="0">
                <a:effectLst/>
                <a:latin typeface="Open Sans" panose="020B0606030504020204" pitchFamily="34" charset="0"/>
              </a:rPr>
              <a:t>, Tito, </a:t>
            </a:r>
            <a:r>
              <a:rPr lang="en-US" sz="2000" b="0" i="0" dirty="0" err="1">
                <a:effectLst/>
                <a:latin typeface="Open Sans" panose="020B0606030504020204" pitchFamily="34" charset="0"/>
              </a:rPr>
              <a:t>Filemón</a:t>
            </a:r>
            <a:endParaRPr lang="en-US" sz="2000" b="0" i="0" dirty="0">
              <a:effectLst/>
              <a:latin typeface="Open Sans" panose="020B0606030504020204" pitchFamily="34" charset="0"/>
            </a:endParaRPr>
          </a:p>
          <a:p>
            <a:endParaRPr lang="en-US" sz="2000" b="1" dirty="0">
              <a:latin typeface="Open Sans" panose="020B0606030504020204" pitchFamily="34" charset="0"/>
            </a:endParaRPr>
          </a:p>
          <a:p>
            <a:r>
              <a:rPr lang="en-US" sz="2000" b="1" i="0" dirty="0">
                <a:effectLst/>
                <a:latin typeface="Open Sans" panose="020B0606030504020204" pitchFamily="34" charset="0"/>
              </a:rPr>
              <a:t>Cartas </a:t>
            </a:r>
            <a:r>
              <a:rPr lang="en-US" sz="2000" b="1" i="0" dirty="0" err="1">
                <a:effectLst/>
                <a:latin typeface="Open Sans" panose="020B0606030504020204" pitchFamily="34" charset="0"/>
              </a:rPr>
              <a:t>Católicas</a:t>
            </a:r>
            <a:r>
              <a:rPr lang="en-US" sz="2000" b="1" i="0" dirty="0">
                <a:effectLst/>
                <a:latin typeface="Open Sans" panose="020B0606030504020204" pitchFamily="34" charset="0"/>
              </a:rPr>
              <a:t> (8)</a:t>
            </a:r>
          </a:p>
          <a:p>
            <a:r>
              <a:rPr lang="en-US" sz="2000" b="0" i="0" dirty="0">
                <a:effectLst/>
                <a:latin typeface="Open Sans" panose="020B0606030504020204" pitchFamily="34" charset="0"/>
              </a:rPr>
              <a:t>          Santiago, I y II Pedro, I, II y III Juan, Judas y Carta a los </a:t>
            </a:r>
            <a:r>
              <a:rPr lang="en-US" sz="2000" b="0" i="0" dirty="0" err="1">
                <a:effectLst/>
                <a:latin typeface="Open Sans" panose="020B0606030504020204" pitchFamily="34" charset="0"/>
              </a:rPr>
              <a:t>Hebreos</a:t>
            </a:r>
            <a:endParaRPr lang="en-US" sz="2000" b="0" i="0" dirty="0">
              <a:effectLst/>
              <a:latin typeface="Open Sans" panose="020B0606030504020204" pitchFamily="34" charset="0"/>
            </a:endParaRPr>
          </a:p>
          <a:p>
            <a:endParaRPr lang="en-US" sz="2000" dirty="0">
              <a:latin typeface="Open Sans" panose="020B0606030504020204" pitchFamily="34" charset="0"/>
            </a:endParaRPr>
          </a:p>
          <a:p>
            <a:r>
              <a:rPr lang="en-US" sz="2000" b="0" i="0" dirty="0">
                <a:effectLst/>
                <a:latin typeface="Open Sans" panose="020B0606030504020204" pitchFamily="34" charset="0"/>
              </a:rPr>
              <a:t>                                         </a:t>
            </a:r>
            <a:r>
              <a:rPr lang="en-US" sz="2000" b="1" i="0" dirty="0" err="1">
                <a:effectLst/>
                <a:latin typeface="Open Sans" panose="020B0606030504020204" pitchFamily="34" charset="0"/>
              </a:rPr>
              <a:t>Apocalipsis</a:t>
            </a:r>
            <a:endParaRPr lang="es-P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87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encontrar textos en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254178"/>
            <a:ext cx="11453495" cy="1169551"/>
          </a:xfrm>
          <a:prstGeom prst="rect">
            <a:avLst/>
          </a:prstGeom>
          <a:noFill/>
        </p:spPr>
        <p:txBody>
          <a:bodyPr wrap="square" rtlCol="0">
            <a:spAutoFit/>
          </a:bodyPr>
          <a:lstStyle/>
          <a:p>
            <a:r>
              <a:rPr lang="es-PR" sz="2500" dirty="0">
                <a:latin typeface="Arial" panose="020B0604020202020204" pitchFamily="34" charset="0"/>
                <a:cs typeface="Arial" panose="020B0604020202020204" pitchFamily="34" charset="0"/>
              </a:rPr>
              <a:t>Cada libro se divide en capítulos y versículos.</a:t>
            </a:r>
          </a:p>
          <a:p>
            <a:endParaRPr lang="es-PR" sz="25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3165B414-7A97-4936-91AD-07114B5A5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 y="1852572"/>
            <a:ext cx="4018523" cy="27670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DDB2F5-006E-4D74-8848-14F503CF397B}"/>
              </a:ext>
            </a:extLst>
          </p:cNvPr>
          <p:cNvSpPr txBox="1"/>
          <p:nvPr/>
        </p:nvSpPr>
        <p:spPr>
          <a:xfrm>
            <a:off x="838200" y="4977784"/>
            <a:ext cx="8313045" cy="861774"/>
          </a:xfrm>
          <a:prstGeom prst="rect">
            <a:avLst/>
          </a:prstGeom>
          <a:noFill/>
        </p:spPr>
        <p:txBody>
          <a:bodyPr wrap="none" rtlCol="0">
            <a:spAutoFit/>
          </a:bodyPr>
          <a:lstStyle/>
          <a:p>
            <a:r>
              <a:rPr lang="es-PR" sz="2500" dirty="0"/>
              <a:t>También se pueden citar varios versículos a la vez: </a:t>
            </a:r>
            <a:r>
              <a:rPr lang="es-PR" sz="2500" dirty="0" err="1"/>
              <a:t>Jn</a:t>
            </a:r>
            <a:r>
              <a:rPr lang="es-PR" sz="2500" dirty="0"/>
              <a:t> 20, 13-15</a:t>
            </a:r>
          </a:p>
          <a:p>
            <a:r>
              <a:rPr lang="es-PR" sz="2500" dirty="0"/>
              <a:t>			</a:t>
            </a:r>
            <a:endParaRPr lang="en-US" sz="2500" dirty="0"/>
          </a:p>
        </p:txBody>
      </p:sp>
      <p:pic>
        <p:nvPicPr>
          <p:cNvPr id="1028" name="Picture 4" descr="See the source image">
            <a:extLst>
              <a:ext uri="{FF2B5EF4-FFF2-40B4-BE49-F238E27FC236}">
                <a16:creationId xmlns:a16="http://schemas.microsoft.com/office/drawing/2014/main" id="{BA021C21-2B57-4D7E-9135-92C404047B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5835" y="1837899"/>
            <a:ext cx="3769772" cy="2767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411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105013"/>
            <a:ext cx="9072880" cy="707886"/>
          </a:xfrm>
          <a:prstGeom prst="rect">
            <a:avLst/>
          </a:prstGeom>
          <a:noFill/>
        </p:spPr>
        <p:txBody>
          <a:bodyPr wrap="square" rtlCol="0">
            <a:spAutoFit/>
          </a:bodyPr>
          <a:lstStyle/>
          <a:p>
            <a:r>
              <a:rPr lang="es-PR" sz="4000" b="1" dirty="0"/>
              <a:t>¿Cómo se cita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836960"/>
            <a:ext cx="11453495" cy="5663089"/>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600" b="1" i="0" dirty="0">
                <a:effectLst/>
                <a:latin typeface="inherit"/>
              </a:rPr>
              <a:t> La coma (,) se utiliza para separar un capítulo de los versículos.</a:t>
            </a:r>
            <a:r>
              <a:rPr lang="es-ES" sz="1600" b="0" i="0" dirty="0">
                <a:effectLst/>
                <a:latin typeface="Open Sans" panose="020B0606030504020204" pitchFamily="34" charset="0"/>
              </a:rPr>
              <a:t> Así por ejemplo en Mc 8,10,  la coma </a:t>
            </a:r>
          </a:p>
          <a:p>
            <a:pPr algn="just" fontAlgn="base"/>
            <a:r>
              <a:rPr lang="es-ES" sz="1600" b="0" i="0" dirty="0">
                <a:effectLst/>
                <a:latin typeface="Open Sans" panose="020B0606030504020204" pitchFamily="34" charset="0"/>
              </a:rPr>
              <a:t>(,) separa el capítulo 8 del versículo 10, y viene a significar Evangelio según san Marcos, capítulo 8, </a:t>
            </a:r>
          </a:p>
          <a:p>
            <a:pPr algn="just" fontAlgn="base"/>
            <a:r>
              <a:rPr lang="es-ES" sz="1600" b="0" i="0" dirty="0">
                <a:effectLst/>
                <a:latin typeface="Open Sans" panose="020B0606030504020204" pitchFamily="34" charset="0"/>
              </a:rPr>
              <a:t>versículo 10.</a:t>
            </a:r>
          </a:p>
          <a:p>
            <a:pPr algn="just" fontAlgn="base"/>
            <a:endParaRPr lang="es-ES" sz="1600" b="0" i="0" dirty="0">
              <a:effectLst/>
              <a:latin typeface="Open Sans" panose="020B0606030504020204" pitchFamily="34" charset="0"/>
            </a:endParaRPr>
          </a:p>
          <a:p>
            <a:pPr marL="285750" indent="-285750" algn="just" fontAlgn="base">
              <a:buFont typeface="Wingdings" panose="05000000000000000000" pitchFamily="2" charset="2"/>
              <a:buChar char="Ø"/>
            </a:pPr>
            <a:r>
              <a:rPr lang="es-ES" sz="1600" b="1" i="0" dirty="0">
                <a:effectLst/>
                <a:latin typeface="inherit"/>
              </a:rPr>
              <a:t> El </a:t>
            </a:r>
            <a:r>
              <a:rPr lang="es-ES" sz="1600" b="1" i="0" dirty="0" err="1">
                <a:effectLst/>
                <a:latin typeface="inherit"/>
              </a:rPr>
              <a:t>guión</a:t>
            </a:r>
            <a:r>
              <a:rPr lang="es-ES" sz="1600" b="1" i="0" dirty="0">
                <a:effectLst/>
                <a:latin typeface="inherit"/>
              </a:rPr>
              <a:t> (-) se utiliza para separar versículos, </a:t>
            </a:r>
            <a:r>
              <a:rPr lang="es-ES" sz="1600" b="0" i="0" dirty="0">
                <a:effectLst/>
                <a:latin typeface="Open Sans" panose="020B0606030504020204" pitchFamily="34" charset="0"/>
              </a:rPr>
              <a:t>y equivale a decir “al”. Así por ejemplo en</a:t>
            </a:r>
          </a:p>
          <a:p>
            <a:pPr algn="just" fontAlgn="base"/>
            <a:r>
              <a:rPr lang="es-ES" sz="1600" b="0" i="0" dirty="0" err="1">
                <a:effectLst/>
                <a:latin typeface="Open Sans" panose="020B0606030504020204" pitchFamily="34" charset="0"/>
              </a:rPr>
              <a:t>Lc</a:t>
            </a:r>
            <a:r>
              <a:rPr lang="es-ES" sz="1600" b="0" i="0" dirty="0">
                <a:effectLst/>
                <a:latin typeface="Open Sans" panose="020B0606030504020204" pitchFamily="34" charset="0"/>
              </a:rPr>
              <a:t> 2,7-15, el </a:t>
            </a:r>
            <a:r>
              <a:rPr lang="es-ES" sz="1600" b="0" i="0" dirty="0" err="1">
                <a:effectLst/>
                <a:latin typeface="Open Sans" panose="020B0606030504020204" pitchFamily="34" charset="0"/>
              </a:rPr>
              <a:t>guión</a:t>
            </a:r>
            <a:r>
              <a:rPr lang="es-ES" sz="1600" b="0" i="0" dirty="0">
                <a:effectLst/>
                <a:latin typeface="Open Sans" panose="020B0606030504020204" pitchFamily="34" charset="0"/>
              </a:rPr>
              <a:t> (-) significa que se debe leer desde el versículo 7 </a:t>
            </a:r>
            <a:r>
              <a:rPr lang="es-ES" sz="1600" i="0" dirty="0">
                <a:effectLst/>
                <a:latin typeface="inherit"/>
              </a:rPr>
              <a:t>al</a:t>
            </a:r>
            <a:r>
              <a:rPr lang="es-ES" sz="1600" b="1" i="0" dirty="0">
                <a:effectLst/>
                <a:latin typeface="inherit"/>
              </a:rPr>
              <a:t> </a:t>
            </a:r>
            <a:r>
              <a:rPr lang="es-ES" sz="1600" b="0" i="0" dirty="0">
                <a:effectLst/>
                <a:latin typeface="Open Sans" panose="020B0606030504020204" pitchFamily="34" charset="0"/>
              </a:rPr>
              <a:t>15. El </a:t>
            </a:r>
            <a:r>
              <a:rPr lang="es-ES" sz="1600" b="0" i="0" dirty="0" err="1">
                <a:effectLst/>
                <a:latin typeface="Open Sans" panose="020B0606030504020204" pitchFamily="34" charset="0"/>
              </a:rPr>
              <a:t>guión</a:t>
            </a:r>
            <a:r>
              <a:rPr lang="es-ES" sz="1600" b="0" i="0" dirty="0">
                <a:effectLst/>
                <a:latin typeface="Open Sans" panose="020B0606030504020204" pitchFamily="34" charset="0"/>
              </a:rPr>
              <a:t> entonces </a:t>
            </a:r>
          </a:p>
          <a:p>
            <a:pPr algn="just" fontAlgn="base"/>
            <a:r>
              <a:rPr lang="es-ES" sz="1600" b="0" i="0" dirty="0">
                <a:effectLst/>
                <a:latin typeface="Open Sans" panose="020B0606030504020204" pitchFamily="34" charset="0"/>
              </a:rPr>
              <a:t>implica continuidad. Éste también se utiliza cuando en una misma cita, se incluyen dos </a:t>
            </a:r>
          </a:p>
          <a:p>
            <a:pPr algn="just" fontAlgn="base"/>
            <a:r>
              <a:rPr lang="es-ES" sz="1600" b="0" i="0" dirty="0">
                <a:effectLst/>
                <a:latin typeface="Open Sans" panose="020B0606030504020204" pitchFamily="34" charset="0"/>
              </a:rPr>
              <a:t>capítulos distintos (pero que la lectura debe ser continua), por ejemplo: </a:t>
            </a:r>
            <a:r>
              <a:rPr lang="es-ES" sz="1600" b="0" i="0" dirty="0" err="1">
                <a:effectLst/>
                <a:latin typeface="Open Sans" panose="020B0606030504020204" pitchFamily="34" charset="0"/>
              </a:rPr>
              <a:t>Sab</a:t>
            </a:r>
            <a:r>
              <a:rPr lang="es-ES" sz="1600" b="0" i="0" dirty="0">
                <a:effectLst/>
                <a:latin typeface="Open Sans" panose="020B0606030504020204" pitchFamily="34" charset="0"/>
              </a:rPr>
              <a:t> 7,22-8,1 indica que la </a:t>
            </a:r>
          </a:p>
          <a:p>
            <a:pPr algn="just" fontAlgn="base"/>
            <a:r>
              <a:rPr lang="es-ES" sz="1600" b="0" i="0" dirty="0">
                <a:effectLst/>
                <a:latin typeface="Open Sans" panose="020B0606030504020204" pitchFamily="34" charset="0"/>
              </a:rPr>
              <a:t>lectura es del libro de la Sabiduría, desde el capítulo 7, versículo 22 hasta el capítulo 8, versículo 1.</a:t>
            </a:r>
          </a:p>
          <a:p>
            <a:pPr algn="just" fontAlgn="base"/>
            <a:endParaRPr lang="es-ES" sz="1600" b="0" i="0" dirty="0">
              <a:effectLst/>
              <a:latin typeface="Open Sans" panose="020B0606030504020204" pitchFamily="34" charset="0"/>
            </a:endParaRPr>
          </a:p>
          <a:p>
            <a:pPr marL="285750" indent="-285750" algn="just" fontAlgn="base">
              <a:buFont typeface="Wingdings" panose="05000000000000000000" pitchFamily="2" charset="2"/>
              <a:buChar char="Ø"/>
            </a:pPr>
            <a:r>
              <a:rPr lang="es-ES" sz="1600" b="1" i="0" dirty="0">
                <a:effectLst/>
                <a:latin typeface="inherit"/>
              </a:rPr>
              <a:t> El punto (.) se utiliza para separar citas de un mismo libro, y equivale a decir “y”</a:t>
            </a:r>
            <a:r>
              <a:rPr lang="es-ES" sz="1600" b="0" i="0" dirty="0">
                <a:effectLst/>
                <a:latin typeface="Open Sans" panose="020B0606030504020204" pitchFamily="34" charset="0"/>
              </a:rPr>
              <a:t>. Así por ejemplo en </a:t>
            </a:r>
          </a:p>
          <a:p>
            <a:pPr algn="just" fontAlgn="base"/>
            <a:r>
              <a:rPr lang="es-ES" sz="1600" b="0" i="0" dirty="0">
                <a:effectLst/>
                <a:latin typeface="Open Sans" panose="020B0606030504020204" pitchFamily="34" charset="0"/>
              </a:rPr>
              <a:t>Mc 3,2-7.12, el punto (.) significa que se deben leer los versículos del 2 al 7 y luego el 12 (excluyendo por</a:t>
            </a:r>
          </a:p>
          <a:p>
            <a:pPr algn="just" fontAlgn="base"/>
            <a:r>
              <a:rPr lang="es-ES" sz="1600" b="0" i="0" dirty="0">
                <a:effectLst/>
                <a:latin typeface="Open Sans" panose="020B0606030504020204" pitchFamily="34" charset="0"/>
              </a:rPr>
              <a:t>tanto 8-11). El punto entonces implica salto en la lectura. Otro caso sería: </a:t>
            </a:r>
            <a:r>
              <a:rPr lang="es-ES" sz="1600" b="0" i="0" dirty="0" err="1">
                <a:effectLst/>
                <a:latin typeface="Open Sans" panose="020B0606030504020204" pitchFamily="34" charset="0"/>
              </a:rPr>
              <a:t>Dt</a:t>
            </a:r>
            <a:r>
              <a:rPr lang="es-ES" sz="1600" b="0" i="0" dirty="0">
                <a:effectLst/>
                <a:latin typeface="Open Sans" panose="020B0606030504020204" pitchFamily="34" charset="0"/>
              </a:rPr>
              <a:t> 8,3-5.9,13-16, que significaría que</a:t>
            </a:r>
            <a:r>
              <a:rPr lang="es-ES" sz="1600" dirty="0">
                <a:latin typeface="Open Sans" panose="020B0606030504020204" pitchFamily="34" charset="0"/>
              </a:rPr>
              <a:t> </a:t>
            </a:r>
            <a:r>
              <a:rPr lang="es-ES" sz="1600" b="0" i="0" dirty="0">
                <a:effectLst/>
                <a:latin typeface="Open Sans" panose="020B0606030504020204" pitchFamily="34" charset="0"/>
              </a:rPr>
              <a:t>la lectura es del libro Deuteronomio, capítulo 8, versículos del 3 al 5 y luego el capítulo 9, versículos  del 13 al 16.</a:t>
            </a:r>
          </a:p>
          <a:p>
            <a:pPr algn="just" fontAlgn="base"/>
            <a:endParaRPr lang="es-ES" sz="1600" b="1" i="0" dirty="0">
              <a:effectLst/>
              <a:latin typeface="inherit"/>
            </a:endParaRPr>
          </a:p>
          <a:p>
            <a:pPr marL="285750" indent="-285750" algn="just" fontAlgn="base">
              <a:buFont typeface="Wingdings" panose="05000000000000000000" pitchFamily="2" charset="2"/>
              <a:buChar char="Ø"/>
            </a:pPr>
            <a:r>
              <a:rPr lang="es-ES" sz="1600" b="1" i="0" dirty="0">
                <a:effectLst/>
                <a:latin typeface="inherit"/>
              </a:rPr>
              <a:t>El punto y coma (;) se utiliza para dar lugar a una nueva cita (</a:t>
            </a:r>
            <a:r>
              <a:rPr lang="es-ES" sz="1600" b="1" i="0" dirty="0" err="1">
                <a:effectLst/>
                <a:latin typeface="inherit"/>
              </a:rPr>
              <a:t>sobretodo</a:t>
            </a:r>
            <a:r>
              <a:rPr lang="es-ES" sz="1600" b="1" i="0" dirty="0">
                <a:effectLst/>
                <a:latin typeface="inherit"/>
              </a:rPr>
              <a:t> de distintos libros)</a:t>
            </a:r>
            <a:r>
              <a:rPr lang="es-ES" sz="1600" b="0" i="0" dirty="0">
                <a:effectLst/>
                <a:latin typeface="Open Sans" panose="020B0606030504020204" pitchFamily="34" charset="0"/>
              </a:rPr>
              <a:t>. Así por ejemplo en</a:t>
            </a:r>
            <a:r>
              <a:rPr lang="es-ES" sz="1600" dirty="0">
                <a:latin typeface="Open Sans" panose="020B0606030504020204" pitchFamily="34" charset="0"/>
              </a:rPr>
              <a:t> </a:t>
            </a:r>
            <a:r>
              <a:rPr lang="es-ES" sz="1600" b="0" i="0" dirty="0" err="1">
                <a:effectLst/>
                <a:latin typeface="Open Sans" panose="020B0606030504020204" pitchFamily="34" charset="0"/>
              </a:rPr>
              <a:t>Ap</a:t>
            </a:r>
            <a:r>
              <a:rPr lang="es-ES" sz="1600" b="0" i="0" dirty="0">
                <a:effectLst/>
                <a:latin typeface="Open Sans" panose="020B0606030504020204" pitchFamily="34" charset="0"/>
              </a:rPr>
              <a:t> 6,14-17; </a:t>
            </a:r>
            <a:r>
              <a:rPr lang="es-ES" sz="1600" b="0" i="0" dirty="0" err="1">
                <a:effectLst/>
                <a:latin typeface="Open Sans" panose="020B0606030504020204" pitchFamily="34" charset="0"/>
              </a:rPr>
              <a:t>Jn</a:t>
            </a:r>
            <a:r>
              <a:rPr lang="es-ES" sz="1600" b="0" i="0" dirty="0">
                <a:effectLst/>
                <a:latin typeface="Open Sans" panose="020B0606030504020204" pitchFamily="34" charset="0"/>
              </a:rPr>
              <a:t> </a:t>
            </a:r>
          </a:p>
          <a:p>
            <a:pPr algn="just" fontAlgn="base"/>
            <a:r>
              <a:rPr lang="es-ES" sz="1600" b="0" i="0" dirty="0">
                <a:effectLst/>
                <a:latin typeface="Open Sans" panose="020B0606030504020204" pitchFamily="34" charset="0"/>
              </a:rPr>
              <a:t>2,10-11, el punto y coma (;) </a:t>
            </a:r>
            <a:r>
              <a:rPr lang="es-ES" sz="1600" dirty="0">
                <a:latin typeface="Open Sans" panose="020B0606030504020204" pitchFamily="34" charset="0"/>
              </a:rPr>
              <a:t>s</a:t>
            </a:r>
            <a:r>
              <a:rPr lang="es-ES" sz="1600" b="0" i="0" dirty="0">
                <a:effectLst/>
                <a:latin typeface="Open Sans" panose="020B0606030504020204" pitchFamily="34" charset="0"/>
              </a:rPr>
              <a:t>ignifica que nos está remitiendo al libro del Apocalipsis capítulo 6,    versículos 14 al 17 y al    </a:t>
            </a:r>
          </a:p>
          <a:p>
            <a:pPr algn="just" fontAlgn="base"/>
            <a:r>
              <a:rPr lang="es-ES" sz="1600" dirty="0">
                <a:latin typeface="Open Sans" panose="020B0606030504020204" pitchFamily="34" charset="0"/>
              </a:rPr>
              <a:t>      </a:t>
            </a:r>
            <a:r>
              <a:rPr lang="es-ES" sz="1600" b="0" i="0" dirty="0">
                <a:effectLst/>
                <a:latin typeface="Open Sans" panose="020B0606030504020204" pitchFamily="34" charset="0"/>
              </a:rPr>
              <a:t>Evangelio de Juan, capítulo 2, versículos del 10 al 11.</a:t>
            </a:r>
          </a:p>
          <a:p>
            <a:pPr lvl="2" algn="just" fontAlgn="base"/>
            <a:endParaRPr lang="es-ES" sz="1700" dirty="0">
              <a:solidFill>
                <a:srgbClr val="777777"/>
              </a:solidFill>
              <a:latin typeface="Open Sans" panose="020B0606030504020204" pitchFamily="34" charset="0"/>
            </a:endParaRPr>
          </a:p>
          <a:p>
            <a:pPr lvl="2" algn="just" fontAlgn="base"/>
            <a:r>
              <a:rPr lang="es-ES" sz="1700" b="0" i="0" dirty="0">
                <a:solidFill>
                  <a:srgbClr val="777777"/>
                </a:solidFill>
                <a:effectLst/>
                <a:latin typeface="Open Sans" panose="020B0606030504020204" pitchFamily="34" charset="0"/>
              </a:rPr>
              <a:t>		</a:t>
            </a:r>
          </a:p>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D831133-A28B-4594-8046-FBEEFF218578}"/>
              </a:ext>
            </a:extLst>
          </p:cNvPr>
          <p:cNvSpPr txBox="1"/>
          <p:nvPr/>
        </p:nvSpPr>
        <p:spPr>
          <a:xfrm>
            <a:off x="2293303" y="5397792"/>
            <a:ext cx="9898697" cy="1246495"/>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500" b="1" i="0" dirty="0">
                <a:effectLst/>
                <a:latin typeface="Open Sans" panose="020B0606030504020204" pitchFamily="34" charset="0"/>
                <a:ea typeface="Open Sans" panose="020B0606030504020204" pitchFamily="34" charset="0"/>
                <a:cs typeface="Open Sans" panose="020B0606030504020204" pitchFamily="34" charset="0"/>
              </a:rPr>
              <a:t>Las letras “</a:t>
            </a:r>
            <a:r>
              <a:rPr lang="es-ES" sz="1500" b="1" i="0" dirty="0" err="1">
                <a:effectLst/>
                <a:latin typeface="Open Sans" panose="020B0606030504020204" pitchFamily="34" charset="0"/>
                <a:ea typeface="Open Sans" panose="020B0606030504020204" pitchFamily="34" charset="0"/>
                <a:cs typeface="Open Sans" panose="020B0606030504020204" pitchFamily="34" charset="0"/>
              </a:rPr>
              <a:t>ss</a:t>
            </a:r>
            <a:r>
              <a:rPr lang="es-ES" sz="1500" b="1" i="0" dirty="0">
                <a:effectLst/>
                <a:latin typeface="Open Sans" panose="020B0606030504020204" pitchFamily="34" charset="0"/>
                <a:ea typeface="Open Sans" panose="020B0606030504020204" pitchFamily="34" charset="0"/>
                <a:cs typeface="Open Sans" panose="020B0606030504020204" pitchFamily="34" charset="0"/>
              </a:rPr>
              <a:t>” se utilizan para dar a entender que los versículos que siguen también son del mismo </a:t>
            </a:r>
          </a:p>
          <a:p>
            <a:pPr algn="just" fontAlgn="base"/>
            <a:r>
              <a:rPr lang="es-ES" sz="1500" b="1" dirty="0">
                <a:latin typeface="Open Sans" panose="020B0606030504020204" pitchFamily="34" charset="0"/>
                <a:ea typeface="Open Sans" panose="020B0606030504020204" pitchFamily="34" charset="0"/>
                <a:cs typeface="Open Sans" panose="020B0606030504020204" pitchFamily="34" charset="0"/>
              </a:rPr>
              <a:t>    </a:t>
            </a:r>
            <a:r>
              <a:rPr lang="es-ES" sz="1500" b="1" i="0" dirty="0">
                <a:effectLst/>
                <a:latin typeface="Open Sans" panose="020B0606030504020204" pitchFamily="34" charset="0"/>
                <a:ea typeface="Open Sans" panose="020B0606030504020204" pitchFamily="34" charset="0"/>
                <a:cs typeface="Open Sans" panose="020B0606030504020204" pitchFamily="34" charset="0"/>
              </a:rPr>
              <a:t>tema que se está citando.</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Así por ejemplo, </a:t>
            </a:r>
            <a:r>
              <a:rPr lang="es-ES" sz="1500" b="0" i="0" dirty="0" err="1">
                <a:effectLst/>
                <a:latin typeface="Open Sans" panose="020B0606030504020204" pitchFamily="34" charset="0"/>
                <a:ea typeface="Open Sans" panose="020B0606030504020204" pitchFamily="34" charset="0"/>
                <a:cs typeface="Open Sans" panose="020B0606030504020204" pitchFamily="34" charset="0"/>
              </a:rPr>
              <a:t>Is</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45,26 </a:t>
            </a:r>
            <a:r>
              <a:rPr lang="es-ES" sz="1500" b="0" i="0" dirty="0" err="1">
                <a:effectLst/>
                <a:latin typeface="Open Sans" panose="020B0606030504020204" pitchFamily="34" charset="0"/>
                <a:ea typeface="Open Sans" panose="020B0606030504020204" pitchFamily="34" charset="0"/>
                <a:cs typeface="Open Sans" panose="020B0606030504020204" pitchFamily="34" charset="0"/>
              </a:rPr>
              <a:t>ss</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indica que la cita concreta es del libro de Isaías,   </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capítulo 45, versículo 26, pero que los versículos siguientes pueden</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ayudar para profundizar sobre lo que se está citando. Dichas letras entonces </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equivale a decir “siguientes”.</a:t>
            </a:r>
          </a:p>
        </p:txBody>
      </p:sp>
    </p:spTree>
    <p:extLst>
      <p:ext uri="{BB962C8B-B14F-4D97-AF65-F5344CB8AC3E}">
        <p14:creationId xmlns:p14="http://schemas.microsoft.com/office/powerpoint/2010/main" val="83797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105013"/>
            <a:ext cx="9072880" cy="707886"/>
          </a:xfrm>
          <a:prstGeom prst="rect">
            <a:avLst/>
          </a:prstGeom>
          <a:noFill/>
        </p:spPr>
        <p:txBody>
          <a:bodyPr wrap="square" rtlCol="0">
            <a:spAutoFit/>
          </a:bodyPr>
          <a:lstStyle/>
          <a:p>
            <a:r>
              <a:rPr lang="es-PR" sz="4000" b="1" dirty="0"/>
              <a:t>¿Cómo se cita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850313"/>
            <a:ext cx="11453495" cy="5893921"/>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COMA (,)</a:t>
            </a:r>
          </a:p>
          <a:p>
            <a:pPr algn="just" fontAlgn="base"/>
            <a:r>
              <a:rPr lang="es-ES" sz="1600" b="1" i="0" dirty="0">
                <a:effectLst/>
                <a:latin typeface="Arial" panose="020B0604020202020204" pitchFamily="34" charset="0"/>
                <a:cs typeface="Arial" panose="020B0604020202020204" pitchFamily="34" charset="0"/>
              </a:rPr>
              <a:t>Separa vers</a:t>
            </a:r>
            <a:r>
              <a:rPr lang="es-ES" sz="1600" b="1" dirty="0">
                <a:latin typeface="Arial" panose="020B0604020202020204" pitchFamily="34" charset="0"/>
                <a:cs typeface="Arial" panose="020B0604020202020204" pitchFamily="34" charset="0"/>
              </a:rPr>
              <a:t>ículo de capítulos: </a:t>
            </a:r>
            <a:r>
              <a:rPr lang="es-ES" sz="1600" b="1" dirty="0" err="1">
                <a:latin typeface="Arial" panose="020B0604020202020204" pitchFamily="34" charset="0"/>
                <a:cs typeface="Arial" panose="020B0604020202020204" pitchFamily="34" charset="0"/>
              </a:rPr>
              <a:t>Jn</a:t>
            </a:r>
            <a:r>
              <a:rPr lang="es-ES" sz="1600" b="1" dirty="0">
                <a:latin typeface="Arial" panose="020B0604020202020204" pitchFamily="34" charset="0"/>
                <a:cs typeface="Arial" panose="020B0604020202020204" pitchFamily="34" charset="0"/>
              </a:rPr>
              <a:t> 20, 13</a:t>
            </a:r>
            <a:endParaRPr lang="es-ES" sz="1600" b="0" i="0" dirty="0">
              <a:effectLst/>
              <a:latin typeface="Arial" panose="020B0604020202020204" pitchFamily="34" charset="0"/>
              <a:cs typeface="Arial" panose="020B0604020202020204" pitchFamily="34" charset="0"/>
            </a:endParaRPr>
          </a:p>
          <a:p>
            <a:pPr algn="just" fontAlgn="base"/>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G</a:t>
            </a:r>
            <a:r>
              <a:rPr lang="es-ES" sz="1600" b="1" i="0" dirty="0" err="1">
                <a:effectLst/>
                <a:latin typeface="Arial" panose="020B0604020202020204" pitchFamily="34" charset="0"/>
                <a:cs typeface="Arial" panose="020B0604020202020204" pitchFamily="34" charset="0"/>
              </a:rPr>
              <a:t>uión</a:t>
            </a:r>
            <a:r>
              <a:rPr lang="es-ES" sz="1600" b="1" i="0" dirty="0">
                <a:effectLst/>
                <a:latin typeface="Arial" panose="020B0604020202020204" pitchFamily="34" charset="0"/>
                <a:cs typeface="Arial" panose="020B0604020202020204" pitchFamily="34" charset="0"/>
              </a:rPr>
              <a:t> (-)</a:t>
            </a:r>
          </a:p>
          <a:p>
            <a:pPr algn="just" fontAlgn="base"/>
            <a:r>
              <a:rPr lang="es-ES" sz="1600" b="1" i="0" dirty="0">
                <a:effectLst/>
                <a:latin typeface="Arial" panose="020B0604020202020204" pitchFamily="34" charset="0"/>
                <a:cs typeface="Arial" panose="020B0604020202020204" pitchFamily="34" charset="0"/>
              </a:rPr>
              <a:t>Separa versículos: </a:t>
            </a:r>
            <a:r>
              <a:rPr lang="es-ES" sz="1600" b="1" i="0" dirty="0" err="1">
                <a:effectLst/>
                <a:latin typeface="Arial" panose="020B0604020202020204" pitchFamily="34" charset="0"/>
                <a:cs typeface="Arial" panose="020B0604020202020204" pitchFamily="34" charset="0"/>
              </a:rPr>
              <a:t>Jn</a:t>
            </a:r>
            <a:r>
              <a:rPr lang="es-ES" sz="1600" b="1" i="0" dirty="0">
                <a:effectLst/>
                <a:latin typeface="Arial" panose="020B0604020202020204" pitchFamily="34" charset="0"/>
                <a:cs typeface="Arial" panose="020B0604020202020204" pitchFamily="34" charset="0"/>
              </a:rPr>
              <a:t> 13, 13-14</a:t>
            </a:r>
          </a:p>
          <a:p>
            <a:pPr marL="285750" indent="-285750" algn="just" fontAlgn="base">
              <a:buFont typeface="Wingdings" panose="05000000000000000000" pitchFamily="2" charset="2"/>
              <a:buChar char="Ø"/>
            </a:pPr>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P</a:t>
            </a:r>
            <a:r>
              <a:rPr lang="es-ES" sz="1600" b="1" i="0" dirty="0">
                <a:effectLst/>
                <a:latin typeface="Arial" panose="020B0604020202020204" pitchFamily="34" charset="0"/>
                <a:cs typeface="Arial" panose="020B0604020202020204" pitchFamily="34" charset="0"/>
              </a:rPr>
              <a:t>unto (.) </a:t>
            </a:r>
          </a:p>
          <a:p>
            <a:pPr algn="just" fontAlgn="base"/>
            <a:r>
              <a:rPr lang="es-ES" sz="1600" b="1" dirty="0">
                <a:latin typeface="Arial" panose="020B0604020202020204" pitchFamily="34" charset="0"/>
                <a:cs typeface="Arial" panose="020B0604020202020204" pitchFamily="34" charset="0"/>
              </a:rPr>
              <a:t>Separa </a:t>
            </a:r>
            <a:r>
              <a:rPr lang="es-ES" sz="1600" b="1" i="0" dirty="0">
                <a:effectLst/>
                <a:latin typeface="Arial" panose="020B0604020202020204" pitchFamily="34" charset="0"/>
                <a:cs typeface="Arial" panose="020B0604020202020204" pitchFamily="34" charset="0"/>
              </a:rPr>
              <a:t>citas de un mismo libro, y equivale a decir “y”</a:t>
            </a:r>
            <a:r>
              <a:rPr lang="es-ES" sz="1600" b="1" dirty="0">
                <a:latin typeface="Arial" panose="020B0604020202020204" pitchFamily="34" charset="0"/>
                <a:cs typeface="Arial" panose="020B0604020202020204" pitchFamily="34" charset="0"/>
              </a:rPr>
              <a:t>: </a:t>
            </a:r>
            <a:r>
              <a:rPr lang="es-ES" sz="1600" b="0" i="0" dirty="0">
                <a:effectLst/>
                <a:latin typeface="Arial" panose="020B0604020202020204" pitchFamily="34" charset="0"/>
                <a:cs typeface="Arial" panose="020B0604020202020204" pitchFamily="34" charset="0"/>
              </a:rPr>
              <a:t>Mc 3,2-7.12-13</a:t>
            </a:r>
          </a:p>
          <a:p>
            <a:pPr algn="just" fontAlgn="base"/>
            <a:endParaRPr lang="es-ES" sz="1600" dirty="0">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Punto y coma (;) </a:t>
            </a:r>
          </a:p>
          <a:p>
            <a:pPr algn="just" fontAlgn="base"/>
            <a:r>
              <a:rPr lang="es-ES" sz="1600" b="1" dirty="0">
                <a:latin typeface="Arial" panose="020B0604020202020204" pitchFamily="34" charset="0"/>
                <a:cs typeface="Arial" panose="020B0604020202020204" pitchFamily="34" charset="0"/>
              </a:rPr>
              <a:t>Da a </a:t>
            </a:r>
            <a:r>
              <a:rPr lang="es-ES" sz="1600" b="1" i="0" dirty="0">
                <a:effectLst/>
                <a:latin typeface="Arial" panose="020B0604020202020204" pitchFamily="34" charset="0"/>
                <a:cs typeface="Arial" panose="020B0604020202020204" pitchFamily="34" charset="0"/>
              </a:rPr>
              <a:t>lugar a una nueva cita (</a:t>
            </a:r>
            <a:r>
              <a:rPr lang="es-ES" sz="1600" b="1" i="0" dirty="0" err="1">
                <a:effectLst/>
                <a:latin typeface="Arial" panose="020B0604020202020204" pitchFamily="34" charset="0"/>
                <a:cs typeface="Arial" panose="020B0604020202020204" pitchFamily="34" charset="0"/>
              </a:rPr>
              <a:t>sobretodo</a:t>
            </a:r>
            <a:r>
              <a:rPr lang="es-ES" sz="1600" b="1" i="0" dirty="0">
                <a:effectLst/>
                <a:latin typeface="Arial" panose="020B0604020202020204" pitchFamily="34" charset="0"/>
                <a:cs typeface="Arial" panose="020B0604020202020204" pitchFamily="34" charset="0"/>
              </a:rPr>
              <a:t> de distintos libros)</a:t>
            </a:r>
            <a:r>
              <a:rPr lang="es-ES" sz="1600" dirty="0">
                <a:latin typeface="Arial" panose="020B0604020202020204" pitchFamily="34" charset="0"/>
                <a:cs typeface="Arial" panose="020B0604020202020204" pitchFamily="34" charset="0"/>
              </a:rPr>
              <a:t>: </a:t>
            </a:r>
            <a:r>
              <a:rPr lang="es-ES" sz="1600" b="0" i="0" dirty="0" err="1">
                <a:effectLst/>
                <a:latin typeface="Arial" panose="020B0604020202020204" pitchFamily="34" charset="0"/>
                <a:cs typeface="Arial" panose="020B0604020202020204" pitchFamily="34" charset="0"/>
              </a:rPr>
              <a:t>Ap</a:t>
            </a:r>
            <a:r>
              <a:rPr lang="es-ES" sz="1600" b="0" i="0" dirty="0">
                <a:effectLst/>
                <a:latin typeface="Arial" panose="020B0604020202020204" pitchFamily="34" charset="0"/>
                <a:cs typeface="Arial" panose="020B0604020202020204" pitchFamily="34" charset="0"/>
              </a:rPr>
              <a:t> 6,14-17; </a:t>
            </a:r>
            <a:r>
              <a:rPr lang="es-ES" sz="1600" b="0" i="0" dirty="0" err="1">
                <a:effectLst/>
                <a:latin typeface="Arial" panose="020B0604020202020204" pitchFamily="34" charset="0"/>
                <a:cs typeface="Arial" panose="020B0604020202020204" pitchFamily="34" charset="0"/>
              </a:rPr>
              <a:t>Jn</a:t>
            </a:r>
            <a:r>
              <a:rPr lang="es-ES" sz="1600" b="0" i="0" dirty="0">
                <a:effectLst/>
                <a:latin typeface="Arial" panose="020B0604020202020204" pitchFamily="34" charset="0"/>
                <a:cs typeface="Arial" panose="020B0604020202020204" pitchFamily="34" charset="0"/>
              </a:rPr>
              <a:t> 2,10-11</a:t>
            </a:r>
            <a:endParaRPr lang="es-ES" sz="1600" dirty="0">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dirty="0">
                <a:latin typeface="Arial" panose="020B0604020202020204" pitchFamily="34" charset="0"/>
                <a:ea typeface="Open Sans" panose="020B0606030504020204" pitchFamily="34" charset="0"/>
                <a:cs typeface="Arial" panose="020B0604020202020204" pitchFamily="34" charset="0"/>
              </a:rPr>
              <a:t>Dos s (</a:t>
            </a:r>
            <a:r>
              <a:rPr lang="es-ES" sz="1600" b="1" i="0" dirty="0">
                <a:effectLst/>
                <a:latin typeface="Arial" panose="020B0604020202020204" pitchFamily="34" charset="0"/>
                <a:ea typeface="Open Sans" panose="020B0606030504020204" pitchFamily="34" charset="0"/>
                <a:cs typeface="Arial" panose="020B0604020202020204" pitchFamily="34" charset="0"/>
              </a:rPr>
              <a:t>“</a:t>
            </a:r>
            <a:r>
              <a:rPr lang="es-ES" sz="1600" b="1" i="0" dirty="0" err="1">
                <a:effectLst/>
                <a:latin typeface="Arial" panose="020B0604020202020204" pitchFamily="34" charset="0"/>
                <a:ea typeface="Open Sans" panose="020B0606030504020204" pitchFamily="34" charset="0"/>
                <a:cs typeface="Arial" panose="020B0604020202020204" pitchFamily="34" charset="0"/>
              </a:rPr>
              <a:t>ss</a:t>
            </a:r>
            <a:r>
              <a:rPr lang="es-ES" sz="1600" b="1" i="0" dirty="0">
                <a:effectLst/>
                <a:latin typeface="Arial" panose="020B0604020202020204" pitchFamily="34" charset="0"/>
                <a:ea typeface="Open Sans" panose="020B0606030504020204" pitchFamily="34" charset="0"/>
                <a:cs typeface="Arial" panose="020B0604020202020204" pitchFamily="34" charset="0"/>
              </a:rPr>
              <a:t>”)</a:t>
            </a:r>
          </a:p>
          <a:p>
            <a:pPr algn="just" fontAlgn="base"/>
            <a:r>
              <a:rPr lang="es-ES" sz="1600" b="1" i="0" dirty="0">
                <a:effectLst/>
                <a:latin typeface="Arial" panose="020B0604020202020204" pitchFamily="34" charset="0"/>
                <a:ea typeface="Open Sans" panose="020B0606030504020204" pitchFamily="34" charset="0"/>
                <a:cs typeface="Arial" panose="020B0604020202020204" pitchFamily="34" charset="0"/>
              </a:rPr>
              <a:t>Da a entender que los versículos que siguen también son del mismo tema que se está citando:</a:t>
            </a:r>
            <a:r>
              <a:rPr lang="es-ES" sz="1600" b="0" i="0" dirty="0">
                <a:effectLst/>
                <a:latin typeface="Arial" panose="020B0604020202020204" pitchFamily="34" charset="0"/>
                <a:ea typeface="Open Sans" panose="020B0606030504020204" pitchFamily="34" charset="0"/>
                <a:cs typeface="Arial" panose="020B0604020202020204" pitchFamily="34" charset="0"/>
              </a:rPr>
              <a:t> </a:t>
            </a:r>
            <a:r>
              <a:rPr lang="es-ES" sz="1600" b="0" i="0" dirty="0" err="1">
                <a:effectLst/>
                <a:latin typeface="Arial" panose="020B0604020202020204" pitchFamily="34" charset="0"/>
                <a:cs typeface="Arial" panose="020B0604020202020204" pitchFamily="34" charset="0"/>
              </a:rPr>
              <a:t>Gn</a:t>
            </a:r>
            <a:r>
              <a:rPr lang="es-ES" sz="1600" b="0" i="0" dirty="0">
                <a:effectLst/>
                <a:latin typeface="Arial" panose="020B0604020202020204" pitchFamily="34" charset="0"/>
                <a:cs typeface="Arial" panose="020B0604020202020204" pitchFamily="34" charset="0"/>
              </a:rPr>
              <a:t> 1, 3ss</a:t>
            </a:r>
          </a:p>
          <a:p>
            <a:pPr algn="just" fontAlgn="base"/>
            <a:r>
              <a:rPr lang="es-ES" sz="1600" dirty="0">
                <a:latin typeface="Arial" panose="020B0604020202020204" pitchFamily="34" charset="0"/>
                <a:cs typeface="Arial" panose="020B0604020202020204" pitchFamily="34" charset="0"/>
              </a:rPr>
              <a:t>(Génesis</a:t>
            </a:r>
            <a:r>
              <a:rPr lang="es-ES" sz="1600" b="0" i="0" dirty="0">
                <a:effectLst/>
                <a:latin typeface="Arial" panose="020B0604020202020204" pitchFamily="34" charset="0"/>
                <a:cs typeface="Arial" panose="020B0604020202020204" pitchFamily="34" charset="0"/>
              </a:rPr>
              <a:t>, capítulo 1, versículos desde el 3 hasta el final del capítulo).</a:t>
            </a:r>
          </a:p>
          <a:p>
            <a:pPr algn="just" fontAlgn="base"/>
            <a:endParaRPr lang="es-ES" sz="1600" dirty="0">
              <a:latin typeface="Arial" panose="020B0604020202020204" pitchFamily="34" charset="0"/>
              <a:cs typeface="Arial" panose="020B0604020202020204" pitchFamily="34" charset="0"/>
            </a:endParaRPr>
          </a:p>
          <a:p>
            <a:pPr marL="285750" indent="-285750" fontAlgn="base">
              <a:buFont typeface="Wingdings" panose="05000000000000000000" pitchFamily="2" charset="2"/>
              <a:buChar char="Ø"/>
            </a:pPr>
            <a:r>
              <a:rPr lang="es-ES" sz="1600" b="1" dirty="0">
                <a:latin typeface="Arial" panose="020B0604020202020204" pitchFamily="34" charset="0"/>
                <a:cs typeface="Arial" panose="020B0604020202020204" pitchFamily="34" charset="0"/>
              </a:rPr>
              <a:t>Número antes del libro (1,2)</a:t>
            </a:r>
          </a:p>
          <a:p>
            <a:pPr fontAlgn="base"/>
            <a:r>
              <a:rPr lang="es-ES" sz="1600" dirty="0">
                <a:latin typeface="Arial" panose="020B0604020202020204" pitchFamily="34" charset="0"/>
                <a:cs typeface="Arial" panose="020B0604020202020204" pitchFamily="34" charset="0"/>
              </a:rPr>
              <a:t>   Da a entender que hay más de un libro con el mismo nombre: 1 </a:t>
            </a:r>
            <a:r>
              <a:rPr lang="es-ES" sz="1600" dirty="0" err="1">
                <a:latin typeface="Arial" panose="020B0604020202020204" pitchFamily="34" charset="0"/>
                <a:cs typeface="Arial" panose="020B0604020202020204" pitchFamily="34" charset="0"/>
              </a:rPr>
              <a:t>Jn</a:t>
            </a:r>
            <a:r>
              <a:rPr lang="es-ES" sz="1600" dirty="0">
                <a:latin typeface="Arial" panose="020B0604020202020204" pitchFamily="34" charset="0"/>
                <a:cs typeface="Arial" panose="020B0604020202020204" pitchFamily="34" charset="0"/>
              </a:rPr>
              <a:t> 4,7</a:t>
            </a:r>
          </a:p>
          <a:p>
            <a:pPr fontAlgn="base"/>
            <a:endParaRPr lang="es-ES" sz="1600" dirty="0">
              <a:latin typeface="Arial" panose="020B0604020202020204" pitchFamily="34" charset="0"/>
              <a:cs typeface="Arial" panose="020B0604020202020204" pitchFamily="34" charset="0"/>
            </a:endParaRPr>
          </a:p>
          <a:p>
            <a:pPr fontAlgn="base"/>
            <a:r>
              <a:rPr lang="es-ES" sz="1600" dirty="0">
                <a:latin typeface="Arial" panose="020B0604020202020204" pitchFamily="34" charset="0"/>
                <a:cs typeface="Arial" panose="020B0604020202020204" pitchFamily="34" charset="0"/>
              </a:rPr>
              <a:t>			</a:t>
            </a:r>
            <a:endParaRPr lang="es-ES" sz="1700" dirty="0">
              <a:latin typeface="Arial" panose="020B0604020202020204" pitchFamily="34" charset="0"/>
              <a:cs typeface="Arial" panose="020B0604020202020204" pitchFamily="34" charset="0"/>
            </a:endParaRPr>
          </a:p>
          <a:p>
            <a:pPr lvl="2" algn="just" fontAlgn="base"/>
            <a:r>
              <a:rPr lang="es-ES" sz="1700" b="0" i="0" dirty="0">
                <a:solidFill>
                  <a:srgbClr val="777777"/>
                </a:solidFill>
                <a:effectLst/>
                <a:latin typeface="Open Sans" panose="020B0606030504020204" pitchFamily="34" charset="0"/>
              </a:rPr>
              <a:t>		</a:t>
            </a:r>
          </a:p>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00B5DEB-95A4-4AA8-8EDD-14C9AA4BBA6E}"/>
              </a:ext>
            </a:extLst>
          </p:cNvPr>
          <p:cNvSpPr txBox="1"/>
          <p:nvPr/>
        </p:nvSpPr>
        <p:spPr>
          <a:xfrm>
            <a:off x="2302828" y="5397792"/>
            <a:ext cx="9898697" cy="553998"/>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500" b="1" dirty="0">
                <a:latin typeface="Arial" panose="020B0604020202020204" pitchFamily="34" charset="0"/>
                <a:ea typeface="Open Sans" panose="020B0606030504020204" pitchFamily="34" charset="0"/>
                <a:cs typeface="Arial" panose="020B0604020202020204" pitchFamily="34" charset="0"/>
              </a:rPr>
              <a:t>Letras después del versículo (a, b, c…)</a:t>
            </a:r>
          </a:p>
          <a:p>
            <a:pPr algn="just" fontAlgn="base"/>
            <a:r>
              <a:rPr lang="es-ES" sz="1500" b="1" dirty="0">
                <a:latin typeface="Arial" panose="020B0604020202020204" pitchFamily="34" charset="0"/>
                <a:ea typeface="Open Sans" panose="020B0606030504020204" pitchFamily="34" charset="0"/>
                <a:cs typeface="Arial" panose="020B0604020202020204" pitchFamily="34" charset="0"/>
              </a:rPr>
              <a:t>        </a:t>
            </a:r>
            <a:r>
              <a:rPr lang="es-ES" sz="1500" dirty="0">
                <a:latin typeface="Arial" panose="020B0604020202020204" pitchFamily="34" charset="0"/>
                <a:ea typeface="Open Sans" panose="020B0606030504020204" pitchFamily="34" charset="0"/>
                <a:cs typeface="Arial" panose="020B0604020202020204" pitchFamily="34" charset="0"/>
              </a:rPr>
              <a:t>Se usa para dividir versículos largos en partes más pequeñas</a:t>
            </a:r>
            <a:r>
              <a:rPr lang="es-ES" sz="1500" dirty="0">
                <a:solidFill>
                  <a:srgbClr val="777777"/>
                </a:solidFill>
                <a:latin typeface="Open Sans" panose="020B0606030504020204" pitchFamily="34" charset="0"/>
                <a:ea typeface="Open Sans" panose="020B0606030504020204" pitchFamily="34" charset="0"/>
                <a:cs typeface="Open Sans" panose="020B0606030504020204" pitchFamily="34" charset="0"/>
              </a:rPr>
              <a:t>: </a:t>
            </a:r>
            <a:r>
              <a:rPr lang="es-ES" sz="1500" dirty="0" err="1">
                <a:latin typeface="Open Sans" panose="020B0606030504020204" pitchFamily="34" charset="0"/>
                <a:ea typeface="Open Sans" panose="020B0606030504020204" pitchFamily="34" charset="0"/>
                <a:cs typeface="Open Sans" panose="020B0606030504020204" pitchFamily="34" charset="0"/>
              </a:rPr>
              <a:t>Gn</a:t>
            </a:r>
            <a:r>
              <a:rPr lang="es-ES" sz="1500" dirty="0">
                <a:latin typeface="Open Sans" panose="020B0606030504020204" pitchFamily="34" charset="0"/>
                <a:ea typeface="Open Sans" panose="020B0606030504020204" pitchFamily="34" charset="0"/>
                <a:cs typeface="Open Sans" panose="020B0606030504020204" pitchFamily="34" charset="0"/>
              </a:rPr>
              <a:t> 2,2b </a:t>
            </a:r>
            <a:endParaRPr lang="es-ES" sz="1500" i="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45859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201285"/>
            <a:ext cx="9072880" cy="707886"/>
          </a:xfrm>
          <a:prstGeom prst="rect">
            <a:avLst/>
          </a:prstGeom>
          <a:noFill/>
        </p:spPr>
        <p:txBody>
          <a:bodyPr wrap="square" rtlCol="0">
            <a:spAutoFit/>
          </a:bodyPr>
          <a:lstStyle/>
          <a:p>
            <a:r>
              <a:rPr lang="es-PR" sz="4000" b="1" dirty="0"/>
              <a:t>Abreviaturas de Libros de Biblia Católica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936952"/>
            <a:ext cx="11453495" cy="707886"/>
          </a:xfrm>
          <a:prstGeom prst="rect">
            <a:avLst/>
          </a:prstGeom>
          <a:noFill/>
        </p:spPr>
        <p:txBody>
          <a:bodyPr wrap="square" rtlCol="0">
            <a:spAutoFit/>
          </a:bodyPr>
          <a:lstStyle/>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3" name="AutoShape 2" descr="See the source image">
            <a:extLst>
              <a:ext uri="{FF2B5EF4-FFF2-40B4-BE49-F238E27FC236}">
                <a16:creationId xmlns:a16="http://schemas.microsoft.com/office/drawing/2014/main" id="{018AD698-83C0-4A22-AA88-77BB73ED4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See the source image">
            <a:extLst>
              <a:ext uri="{FF2B5EF4-FFF2-40B4-BE49-F238E27FC236}">
                <a16:creationId xmlns:a16="http://schemas.microsoft.com/office/drawing/2014/main" id="{DECE2065-23E6-439F-867A-542B8BBE8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01" y="733802"/>
            <a:ext cx="9766872" cy="6507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509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¿Cómo se formó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073010"/>
            <a:ext cx="11453495" cy="3170099"/>
          </a:xfrm>
          <a:prstGeom prst="rect">
            <a:avLst/>
          </a:prstGeom>
          <a:noFill/>
        </p:spPr>
        <p:txBody>
          <a:bodyPr wrap="square" rtlCol="0">
            <a:spAutoFit/>
          </a:bodyPr>
          <a:lstStyle/>
          <a:p>
            <a:pPr marL="285750" indent="-285750">
              <a:buFont typeface="Wingdings" panose="05000000000000000000" pitchFamily="2" charset="2"/>
              <a:buChar char="Ø"/>
            </a:pPr>
            <a:r>
              <a:rPr lang="es-ES" sz="2500" b="0" i="0" dirty="0">
                <a:solidFill>
                  <a:srgbClr val="303030"/>
                </a:solidFill>
                <a:effectLst/>
                <a:latin typeface="adobe-garamond-pro"/>
              </a:rPr>
              <a:t>Los primeros obispos de la iglesia frecuentemente compararon y </a:t>
            </a:r>
          </a:p>
          <a:p>
            <a:r>
              <a:rPr lang="es-ES" sz="2500" b="0" i="0" dirty="0">
                <a:solidFill>
                  <a:srgbClr val="303030"/>
                </a:solidFill>
                <a:effectLst/>
                <a:latin typeface="adobe-garamond-pro"/>
              </a:rPr>
              <a:t>compartieron sus escritos locales con otras comunidades católicas. Por </a:t>
            </a:r>
          </a:p>
          <a:p>
            <a:r>
              <a:rPr lang="es-ES" sz="2500" b="0" i="0" dirty="0">
                <a:solidFill>
                  <a:srgbClr val="303030"/>
                </a:solidFill>
                <a:effectLst/>
                <a:latin typeface="adobe-garamond-pro"/>
              </a:rPr>
              <a:t>medio del proceso de compartir, orar y estudiar estas primeras </a:t>
            </a:r>
          </a:p>
          <a:p>
            <a:r>
              <a:rPr lang="es-ES" sz="2500" b="0" i="0" dirty="0">
                <a:solidFill>
                  <a:srgbClr val="303030"/>
                </a:solidFill>
                <a:effectLst/>
                <a:latin typeface="adobe-garamond-pro"/>
              </a:rPr>
              <a:t>escrituras, los obispos fueron guiados por el Espíritu Santo en su </a:t>
            </a:r>
          </a:p>
          <a:p>
            <a:r>
              <a:rPr lang="es-ES" sz="2500" b="0" i="0" dirty="0">
                <a:solidFill>
                  <a:srgbClr val="303030"/>
                </a:solidFill>
                <a:effectLst/>
                <a:latin typeface="adobe-garamond-pro"/>
              </a:rPr>
              <a:t>discernimiento de escrituras auténticas del Nuevo Testamento en el </a:t>
            </a:r>
          </a:p>
          <a:p>
            <a:r>
              <a:rPr lang="es-ES" sz="2500" b="0" i="0" dirty="0">
                <a:solidFill>
                  <a:srgbClr val="303030"/>
                </a:solidFill>
                <a:effectLst/>
                <a:latin typeface="adobe-garamond-pro"/>
              </a:rPr>
              <a:t>Concilio de Nicea (325), y finalmente establecieron el canon de escritos </a:t>
            </a:r>
          </a:p>
          <a:p>
            <a:r>
              <a:rPr lang="es-ES" sz="2500" b="0" i="0" dirty="0">
                <a:solidFill>
                  <a:srgbClr val="303030"/>
                </a:solidFill>
                <a:effectLst/>
                <a:latin typeface="adobe-garamond-pro"/>
              </a:rPr>
              <a:t>cristianos en el sínodo de Roma en 374, convocado por el Papa Dámaso I, junto </a:t>
            </a:r>
          </a:p>
          <a:p>
            <a:r>
              <a:rPr lang="es-ES" sz="2500" b="0" i="0" dirty="0">
                <a:solidFill>
                  <a:srgbClr val="303030"/>
                </a:solidFill>
                <a:effectLst/>
                <a:latin typeface="adobe-garamond-pro"/>
              </a:rPr>
              <a:t>con la traducción de la Biblia a la lengua vernácula (latín) por San Jerónimo.</a:t>
            </a:r>
            <a:endParaRPr lang="en-US" sz="2500"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71825" y="4567814"/>
            <a:ext cx="7743825" cy="1631216"/>
          </a:xfrm>
          <a:prstGeom prst="rect">
            <a:avLst/>
          </a:prstGeom>
          <a:noFill/>
        </p:spPr>
        <p:txBody>
          <a:bodyPr wrap="square" rtlCol="0">
            <a:spAutoFit/>
          </a:bodyPr>
          <a:lstStyle/>
          <a:p>
            <a:r>
              <a:rPr lang="es-ES" sz="2000" b="0" i="0" dirty="0">
                <a:solidFill>
                  <a:srgbClr val="303030"/>
                </a:solidFill>
                <a:effectLst/>
                <a:latin typeface="adobe-garamond-pro"/>
              </a:rPr>
              <a:t>El Espíritu Santo obra por medio de la acción </a:t>
            </a:r>
          </a:p>
          <a:p>
            <a:r>
              <a:rPr lang="es-ES" sz="2000" b="0" i="0" dirty="0">
                <a:solidFill>
                  <a:srgbClr val="303030"/>
                </a:solidFill>
                <a:effectLst/>
                <a:latin typeface="adobe-garamond-pro"/>
              </a:rPr>
              <a:t>humana, así que es importante para nosotros estar abiertos a la guía y la inspiración del Espíritu Santo para poder interpretar los acontecimientos de nuestro mundo de acuerdo con la mente de Cristo y actuar </a:t>
            </a:r>
          </a:p>
          <a:p>
            <a:r>
              <a:rPr lang="es-ES" sz="2000" b="0" i="0" dirty="0">
                <a:solidFill>
                  <a:srgbClr val="303030"/>
                </a:solidFill>
                <a:effectLst/>
                <a:latin typeface="adobe-garamond-pro"/>
              </a:rPr>
              <a:t>con fidelidad como el cuerpo de Cristo.</a:t>
            </a:r>
            <a:endParaRPr lang="en-US" sz="2000" dirty="0"/>
          </a:p>
        </p:txBody>
      </p:sp>
    </p:spTree>
    <p:extLst>
      <p:ext uri="{BB962C8B-B14F-4D97-AF65-F5344CB8AC3E}">
        <p14:creationId xmlns:p14="http://schemas.microsoft.com/office/powerpoint/2010/main" val="346881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386570" cy="1323439"/>
          </a:xfrm>
          <a:prstGeom prst="rect">
            <a:avLst/>
          </a:prstGeom>
          <a:noFill/>
        </p:spPr>
        <p:txBody>
          <a:bodyPr wrap="square" rtlCol="0">
            <a:spAutoFit/>
          </a:bodyPr>
          <a:lstStyle/>
          <a:p>
            <a:pPr algn="l" fontAlgn="base"/>
            <a:r>
              <a:rPr lang="es-ES" sz="4000" b="1" i="0" dirty="0">
                <a:solidFill>
                  <a:srgbClr val="2D2D2D"/>
                </a:solidFill>
                <a:effectLst/>
                <a:latin typeface="Lato" panose="020B0604020202020204" pitchFamily="34" charset="0"/>
              </a:rPr>
              <a:t>¿Que criterios sirvieron para seleccionar el canon del Nuevo Testamento?</a:t>
            </a:r>
          </a:p>
        </p:txBody>
      </p:sp>
      <p:sp>
        <p:nvSpPr>
          <p:cNvPr id="7" name="TextBox 6">
            <a:extLst>
              <a:ext uri="{FF2B5EF4-FFF2-40B4-BE49-F238E27FC236}">
                <a16:creationId xmlns:a16="http://schemas.microsoft.com/office/drawing/2014/main" id="{A98B4711-1EAB-44AB-9FE9-F0D8577FD5F1}"/>
              </a:ext>
            </a:extLst>
          </p:cNvPr>
          <p:cNvSpPr txBox="1"/>
          <p:nvPr/>
        </p:nvSpPr>
        <p:spPr>
          <a:xfrm>
            <a:off x="369251" y="2053687"/>
            <a:ext cx="11453495" cy="2985433"/>
          </a:xfrm>
          <a:prstGeom prst="rect">
            <a:avLst/>
          </a:prstGeom>
          <a:noFill/>
        </p:spPr>
        <p:txBody>
          <a:bodyPr wrap="square" rtlCol="0">
            <a:spAutoFit/>
          </a:bodyPr>
          <a:lstStyle/>
          <a:p>
            <a:pPr algn="just" fontAlgn="base"/>
            <a:r>
              <a:rPr lang="es-ES" sz="2000" b="1" i="0" u="sng" dirty="0">
                <a:effectLst/>
                <a:latin typeface="inherit"/>
              </a:rPr>
              <a:t>Primer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primero era la </a:t>
            </a:r>
            <a:r>
              <a:rPr lang="es-ES" sz="2000" b="1" i="0" dirty="0">
                <a:effectLst/>
                <a:latin typeface="Lato" panose="020F0502020204030203" pitchFamily="34" charset="0"/>
              </a:rPr>
              <a:t>conformidad del contenido </a:t>
            </a:r>
            <a:r>
              <a:rPr lang="es-ES" sz="2000" i="0" dirty="0">
                <a:effectLst/>
                <a:latin typeface="Lato" panose="020F0502020204030203" pitchFamily="34" charset="0"/>
              </a:rPr>
              <a:t>de un pretendido escrito </a:t>
            </a:r>
          </a:p>
          <a:p>
            <a:pPr algn="just" fontAlgn="base"/>
            <a:r>
              <a:rPr lang="es-ES" sz="2000" i="0" dirty="0">
                <a:effectLst/>
                <a:latin typeface="Lato" panose="020F0502020204030203" pitchFamily="34" charset="0"/>
              </a:rPr>
              <a:t>sagrado con lo que se llamaba la regla de la fe, o canon de la fe, es decir, la </a:t>
            </a:r>
          </a:p>
          <a:p>
            <a:pPr algn="just" fontAlgn="base"/>
            <a:r>
              <a:rPr lang="es-ES" sz="2000" i="0" dirty="0">
                <a:effectLst/>
                <a:latin typeface="Lato" panose="020F0502020204030203" pitchFamily="34" charset="0"/>
              </a:rPr>
              <a:t>congruencia teológica del contenido de un escrito.</a:t>
            </a:r>
          </a:p>
          <a:p>
            <a:pPr algn="just" fontAlgn="base"/>
            <a:endParaRPr lang="es-ES" sz="2000" i="0" dirty="0">
              <a:effectLst/>
              <a:latin typeface="Lato" panose="020F0502020204030203" pitchFamily="34" charset="0"/>
            </a:endParaRPr>
          </a:p>
          <a:p>
            <a:pPr algn="just" fontAlgn="base"/>
            <a:r>
              <a:rPr lang="es-ES" sz="2000" b="1" i="0" u="sng" dirty="0">
                <a:effectLst/>
                <a:latin typeface="inherit"/>
              </a:rPr>
              <a:t>Segundo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segundo criterio fue el de la </a:t>
            </a:r>
            <a:r>
              <a:rPr lang="es-ES" sz="2000" b="1" i="0" dirty="0">
                <a:effectLst/>
                <a:latin typeface="Lato" panose="020F0502020204030203" pitchFamily="34" charset="0"/>
              </a:rPr>
              <a:t>apostolicidad</a:t>
            </a:r>
            <a:r>
              <a:rPr lang="es-ES" sz="2000" i="0" dirty="0">
                <a:effectLst/>
                <a:latin typeface="Lato" panose="020F0502020204030203" pitchFamily="34" charset="0"/>
              </a:rPr>
              <a:t>, es decir, si el escrito provenía directa o indirectamente de los apóstoles. </a:t>
            </a:r>
          </a:p>
          <a:p>
            <a:pPr algn="just" fontAlgn="base"/>
            <a:endParaRPr lang="es-ES" sz="2800" b="0" i="0" dirty="0">
              <a:solidFill>
                <a:srgbClr val="2F4F4F"/>
              </a:solidFill>
              <a:effectLst/>
              <a:latin typeface="Lato" panose="020F0502020204030203" pitchFamily="34" charset="0"/>
            </a:endParaRPr>
          </a:p>
        </p:txBody>
      </p:sp>
      <p:sp>
        <p:nvSpPr>
          <p:cNvPr id="8" name="TextBox 7">
            <a:extLst>
              <a:ext uri="{FF2B5EF4-FFF2-40B4-BE49-F238E27FC236}">
                <a16:creationId xmlns:a16="http://schemas.microsoft.com/office/drawing/2014/main" id="{EE72282A-CFD5-48BD-9ABA-A6CA2C5FD57A}"/>
              </a:ext>
            </a:extLst>
          </p:cNvPr>
          <p:cNvSpPr txBox="1"/>
          <p:nvPr/>
        </p:nvSpPr>
        <p:spPr>
          <a:xfrm>
            <a:off x="3181350" y="4872843"/>
            <a:ext cx="7743825" cy="1323439"/>
          </a:xfrm>
          <a:prstGeom prst="rect">
            <a:avLst/>
          </a:prstGeom>
          <a:noFill/>
        </p:spPr>
        <p:txBody>
          <a:bodyPr wrap="square" rtlCol="0">
            <a:spAutoFit/>
          </a:bodyPr>
          <a:lstStyle/>
          <a:p>
            <a:pPr algn="just" fontAlgn="base"/>
            <a:r>
              <a:rPr lang="es-ES" sz="2000" b="1" i="0" u="sng" dirty="0">
                <a:effectLst/>
                <a:latin typeface="inherit"/>
              </a:rPr>
              <a:t>Tercer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tercero consistía en la </a:t>
            </a:r>
            <a:r>
              <a:rPr lang="es-ES" sz="2000" b="1" i="0" dirty="0">
                <a:effectLst/>
                <a:latin typeface="Lato" panose="020F0502020204030203" pitchFamily="34" charset="0"/>
              </a:rPr>
              <a:t>aceptación común </a:t>
            </a:r>
            <a:r>
              <a:rPr lang="es-ES" sz="2000" i="0" dirty="0">
                <a:effectLst/>
                <a:latin typeface="Lato" panose="020F0502020204030203" pitchFamily="34" charset="0"/>
              </a:rPr>
              <a:t>y el uso continuo de tal o cual escrito en las iglesias, sobre todo su uso como lectura sagrada en las asambleas litúrgicas.</a:t>
            </a:r>
          </a:p>
        </p:txBody>
      </p:sp>
    </p:spTree>
    <p:extLst>
      <p:ext uri="{BB962C8B-B14F-4D97-AF65-F5344CB8AC3E}">
        <p14:creationId xmlns:p14="http://schemas.microsoft.com/office/powerpoint/2010/main" val="2964548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400685" y="188153"/>
            <a:ext cx="9072880" cy="707886"/>
          </a:xfrm>
          <a:prstGeom prst="rect">
            <a:avLst/>
          </a:prstGeom>
          <a:noFill/>
        </p:spPr>
        <p:txBody>
          <a:bodyPr wrap="square" rtlCol="0">
            <a:spAutoFit/>
          </a:bodyPr>
          <a:lstStyle/>
          <a:p>
            <a:r>
              <a:rPr lang="es-PR" sz="4000" b="1" dirty="0"/>
              <a:t>¿Cómo se debe leer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719067"/>
            <a:ext cx="11805920" cy="452431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b="0" i="0" dirty="0">
                <a:effectLst/>
                <a:latin typeface="Gentium Basic"/>
              </a:rPr>
              <a:t>Debe ser una lectura </a:t>
            </a:r>
            <a:r>
              <a:rPr lang="es-ES" b="1" i="1" dirty="0">
                <a:effectLst/>
                <a:latin typeface="Gentium Basic"/>
              </a:rPr>
              <a:t>sobrenatural</a:t>
            </a:r>
            <a:r>
              <a:rPr lang="es-ES" b="0" i="0" dirty="0">
                <a:effectLst/>
                <a:latin typeface="Gentium Basic"/>
              </a:rPr>
              <a:t>. Su autor principal es el Espíritu Santo, por tanto Él </a:t>
            </a:r>
          </a:p>
          <a:p>
            <a:r>
              <a:rPr lang="es-ES" b="0" i="0" dirty="0">
                <a:effectLst/>
                <a:latin typeface="Gentium Basic"/>
              </a:rPr>
              <a:t>ayudarnos a comprenderla. Él nos ayuda en la medida en que nos acercamos a la Biblia como lo </a:t>
            </a:r>
          </a:p>
          <a:p>
            <a:r>
              <a:rPr lang="es-ES" b="0" i="0" dirty="0">
                <a:effectLst/>
                <a:latin typeface="Gentium Basic"/>
              </a:rPr>
              <a:t>que es: Palabra de Dios; y por tanto, cuando lo hacemos con espíritu de oración y respeto.</a:t>
            </a:r>
          </a:p>
          <a:p>
            <a:endParaRPr lang="en-US" dirty="0"/>
          </a:p>
          <a:p>
            <a:pPr marL="457200" indent="-457200">
              <a:buFont typeface="Wingdings" panose="05000000000000000000" pitchFamily="2" charset="2"/>
              <a:buChar char="Ø"/>
            </a:pPr>
            <a:r>
              <a:rPr lang="en-US" dirty="0"/>
              <a:t>Debe ser una </a:t>
            </a:r>
            <a:r>
              <a:rPr lang="en-US" dirty="0" err="1"/>
              <a:t>lectura</a:t>
            </a:r>
            <a:r>
              <a:rPr lang="en-US" dirty="0"/>
              <a:t> </a:t>
            </a:r>
            <a:r>
              <a:rPr lang="en-US" b="1" i="1" dirty="0" err="1"/>
              <a:t>eclesial</a:t>
            </a:r>
            <a:r>
              <a:rPr lang="en-US" b="1" i="1" dirty="0"/>
              <a:t>. </a:t>
            </a:r>
            <a:r>
              <a:rPr lang="es-ES" b="0" i="0" dirty="0">
                <a:effectLst/>
                <a:latin typeface="Gentium Basic"/>
              </a:rPr>
              <a:t>Debe ser una lectura atenta a las enseñanzas del Magisterio. Es el</a:t>
            </a:r>
          </a:p>
          <a:p>
            <a:r>
              <a:rPr lang="es-ES" b="0" i="0" dirty="0">
                <a:effectLst/>
                <a:latin typeface="Gentium Basic"/>
              </a:rPr>
              <a:t>mismo Jesucristo, como hemos visto en su lugar, el que ha confiado a los apóstoles y sus sucesores </a:t>
            </a:r>
          </a:p>
          <a:p>
            <a:r>
              <a:rPr lang="es-ES" b="0" i="0" dirty="0">
                <a:effectLst/>
                <a:latin typeface="Gentium Basic"/>
              </a:rPr>
              <a:t>la custodia del depósito de la fe, es decir, la Sagrada Escritura y la Sagrada Tradición. La función del </a:t>
            </a:r>
          </a:p>
          <a:p>
            <a:r>
              <a:rPr lang="es-ES" b="0" i="0" dirty="0">
                <a:effectLst/>
                <a:latin typeface="Gentium Basic"/>
              </a:rPr>
              <a:t>Magisterio no limita o restringe nuestra iniciativa; la guía para que no se extravíe. El oficio de </a:t>
            </a:r>
          </a:p>
          <a:p>
            <a:r>
              <a:rPr lang="es-ES" b="0" i="0" dirty="0">
                <a:effectLst/>
                <a:latin typeface="Gentium Basic"/>
              </a:rPr>
              <a:t>interpretar auténticamente la palabra de Dios, oral o escrita, ha sido encomendado sólo al Magisterio vivo de la Iglesia, el cual lo ejercita en nombre de Jesucristo mismo.</a:t>
            </a:r>
          </a:p>
          <a:p>
            <a:endParaRPr lang="en-US" dirty="0"/>
          </a:p>
          <a:p>
            <a:pPr marL="457200" indent="-457200">
              <a:buFont typeface="Wingdings" panose="05000000000000000000" pitchFamily="2" charset="2"/>
              <a:buChar char="Ø"/>
            </a:pPr>
            <a:r>
              <a:rPr lang="es-ES" dirty="0">
                <a:latin typeface="Gentium Basic"/>
              </a:rPr>
              <a:t>D</a:t>
            </a:r>
            <a:r>
              <a:rPr lang="es-ES" b="0" i="0" dirty="0">
                <a:effectLst/>
                <a:latin typeface="Gentium Basic"/>
              </a:rPr>
              <a:t>ebe ser </a:t>
            </a:r>
            <a:r>
              <a:rPr lang="es-ES" dirty="0">
                <a:latin typeface="Gentium Basic"/>
              </a:rPr>
              <a:t>una lectura </a:t>
            </a:r>
            <a:r>
              <a:rPr lang="es-ES" b="1" i="1" dirty="0">
                <a:effectLst/>
                <a:latin typeface="Gentium Basic"/>
              </a:rPr>
              <a:t>integral</a:t>
            </a:r>
            <a:r>
              <a:rPr lang="es-ES" b="1" i="0" dirty="0">
                <a:effectLst/>
                <a:latin typeface="Gentium Basic"/>
              </a:rPr>
              <a:t>. </a:t>
            </a:r>
            <a:r>
              <a:rPr lang="es-ES" b="0" i="0" dirty="0">
                <a:effectLst/>
                <a:latin typeface="Gentium Basic"/>
              </a:rPr>
              <a:t>Esto significa captar </a:t>
            </a:r>
            <a:r>
              <a:rPr lang="es-ES" b="0" i="1" dirty="0">
                <a:effectLst/>
                <a:latin typeface="Gentium Basic"/>
              </a:rPr>
              <a:t>todos los sentidos </a:t>
            </a:r>
            <a:r>
              <a:rPr lang="es-ES" b="0" i="0" dirty="0">
                <a:effectLst/>
                <a:latin typeface="Gentium Basic"/>
              </a:rPr>
              <a:t>que tiene un texto revelado, que pueden ser</a:t>
            </a:r>
          </a:p>
          <a:p>
            <a:r>
              <a:rPr lang="es-ES" b="0" i="0" dirty="0">
                <a:effectLst/>
                <a:latin typeface="Gentium Basic"/>
              </a:rPr>
              <a:t>muchos. Además del sentido histórico y literal, hay sentidos espirituales, pues muchas de las verdades allí contenidas tienen aplicaciones  (proféticas, morales y espirituales) para  la  vida  de  la  Iglesia  y  de cada      cristiano, que no se agotan en el   </a:t>
            </a:r>
          </a:p>
          <a:p>
            <a:r>
              <a:rPr lang="es-ES" dirty="0">
                <a:latin typeface="Gentium Basic"/>
              </a:rPr>
              <a:t>             </a:t>
            </a:r>
            <a:r>
              <a:rPr lang="es-ES" b="0" i="0" dirty="0">
                <a:effectLst/>
                <a:latin typeface="Gentium Basic"/>
              </a:rPr>
              <a:t>sentido material de las palabras.</a:t>
            </a:r>
            <a:endParaRPr lang="en-US"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33725" y="5321022"/>
            <a:ext cx="8848725" cy="2015936"/>
          </a:xfrm>
          <a:prstGeom prst="rect">
            <a:avLst/>
          </a:prstGeom>
          <a:noFill/>
        </p:spPr>
        <p:txBody>
          <a:bodyPr wrap="square" rtlCol="0">
            <a:spAutoFit/>
          </a:bodyPr>
          <a:lstStyle/>
          <a:p>
            <a:pPr marL="342900" indent="-342900" algn="l">
              <a:buFont typeface="Wingdings" panose="05000000000000000000" pitchFamily="2" charset="2"/>
              <a:buChar char="Ø"/>
            </a:pPr>
            <a:r>
              <a:rPr lang="es-ES" b="0" i="0" dirty="0">
                <a:effectLst/>
                <a:latin typeface="Gentium Basic"/>
              </a:rPr>
              <a:t>Debe ser una lectura </a:t>
            </a:r>
            <a:r>
              <a:rPr lang="es-ES" b="1" i="1" dirty="0">
                <a:effectLst/>
                <a:latin typeface="Gentium Basic"/>
              </a:rPr>
              <a:t>viva</a:t>
            </a:r>
            <a:r>
              <a:rPr lang="es-ES" b="1" i="0" dirty="0">
                <a:effectLst/>
                <a:latin typeface="Gentium Basic"/>
              </a:rPr>
              <a:t>. </a:t>
            </a:r>
            <a:r>
              <a:rPr lang="es-ES" b="0" i="0" dirty="0">
                <a:effectLst/>
                <a:latin typeface="Gentium Basic"/>
              </a:rPr>
              <a:t>Es decir, debe tender a hacerse vida, a encarnarse en </a:t>
            </a:r>
          </a:p>
          <a:p>
            <a:pPr algn="l"/>
            <a:r>
              <a:rPr lang="es-ES" b="0" i="0" dirty="0">
                <a:effectLst/>
                <a:latin typeface="Gentium Basic"/>
              </a:rPr>
              <a:t>cada cristiano. Si no se transforma en la vida del cristiano queda como letra muerta.</a:t>
            </a:r>
          </a:p>
          <a:p>
            <a:pPr algn="l"/>
            <a:r>
              <a:rPr lang="es-ES" b="0" i="0" dirty="0">
                <a:effectLst/>
                <a:latin typeface="Gentium Basic"/>
              </a:rPr>
              <a:t>La verdadera lectura y meditación de la Biblia debe encender la caridad y santidad en</a:t>
            </a:r>
          </a:p>
          <a:p>
            <a:pPr algn="l"/>
            <a:r>
              <a:rPr lang="es-ES" dirty="0">
                <a:latin typeface="Gentium Basic"/>
              </a:rPr>
              <a:t>c</a:t>
            </a:r>
            <a:r>
              <a:rPr lang="es-ES" b="0" i="0" dirty="0">
                <a:effectLst/>
                <a:latin typeface="Gentium Basic"/>
              </a:rPr>
              <a:t>ada corazón. Si no nos lleva a la práctica de las virtudes, la misma lectura de la Biblia </a:t>
            </a:r>
          </a:p>
          <a:p>
            <a:pPr algn="l"/>
            <a:r>
              <a:rPr lang="es-ES" b="0" i="0" dirty="0">
                <a:effectLst/>
                <a:latin typeface="Gentium Basic"/>
              </a:rPr>
              <a:t>nos condena, porque obramos contra la voluntad divina conociéndola claramente. </a:t>
            </a:r>
          </a:p>
          <a:p>
            <a:endParaRPr lang="en-US" sz="3500" dirty="0"/>
          </a:p>
        </p:txBody>
      </p:sp>
    </p:spTree>
    <p:extLst>
      <p:ext uri="{BB962C8B-B14F-4D97-AF65-F5344CB8AC3E}">
        <p14:creationId xmlns:p14="http://schemas.microsoft.com/office/powerpoint/2010/main" val="4253213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062103"/>
          </a:xfrm>
          <a:prstGeom prst="rect">
            <a:avLst/>
          </a:prstGeom>
          <a:noFill/>
        </p:spPr>
        <p:txBody>
          <a:bodyPr wrap="square" rtlCol="0">
            <a:spAutoFit/>
          </a:bodyPr>
          <a:lstStyle/>
          <a:p>
            <a:r>
              <a:rPr lang="es-PR" sz="2000" b="1" i="0" u="sng" strike="noStrike" dirty="0">
                <a:effectLst/>
                <a:latin typeface="Verdana-Bold"/>
              </a:rPr>
              <a:t>1.</a:t>
            </a:r>
            <a:r>
              <a:rPr lang="es-ES" sz="2000" b="1" i="0" u="sng" strike="noStrike" dirty="0">
                <a:effectLst/>
                <a:latin typeface="Verdana-Bold"/>
              </a:rPr>
              <a:t> LA INTENCIÓN DEL AUTOR</a:t>
            </a:r>
            <a:br>
              <a:rPr lang="es-ES" i="0" u="none" strike="noStrike" dirty="0">
                <a:solidFill>
                  <a:srgbClr val="808080"/>
                </a:solidFill>
                <a:effectLst/>
                <a:latin typeface="Verdana-Bold"/>
              </a:rPr>
            </a:br>
            <a:endParaRPr lang="es-ES" i="0" u="none" strike="noStrike" dirty="0">
              <a:solidFill>
                <a:srgbClr val="808080"/>
              </a:solidFill>
              <a:effectLst/>
              <a:latin typeface="Verdana-Bold"/>
            </a:endParaRPr>
          </a:p>
          <a:p>
            <a:r>
              <a:rPr lang="es-ES" i="0" u="none" strike="noStrike" dirty="0">
                <a:effectLst/>
                <a:latin typeface="Verdana" panose="020B0604030504040204" pitchFamily="34" charset="0"/>
              </a:rPr>
              <a:t>El intérprete de la Sagrada Escritura debe investigar con atención qué </a:t>
            </a:r>
          </a:p>
          <a:p>
            <a:r>
              <a:rPr lang="es-ES" i="0" u="none" strike="noStrike" dirty="0">
                <a:effectLst/>
                <a:latin typeface="Verdana" panose="020B0604030504040204" pitchFamily="34" charset="0"/>
              </a:rPr>
              <a:t>pretendieron expresar realmente los hagiógrafos y plugo a Dios manifestar </a:t>
            </a:r>
          </a:p>
          <a:p>
            <a:r>
              <a:rPr lang="es-ES" i="0" u="none" strike="noStrike" dirty="0">
                <a:effectLst/>
                <a:latin typeface="Verdana" panose="020B0604030504040204" pitchFamily="34" charset="0"/>
              </a:rPr>
              <a:t>por su palabras, para comprender lo que Él quiso comunicarnos (Dei Verbum 12).</a:t>
            </a:r>
            <a:br>
              <a:rPr lang="es-ES" i="0" u="none" strike="noStrike" dirty="0">
                <a:effectLst/>
                <a:latin typeface="Verdana" panose="020B0604030504040204" pitchFamily="34" charset="0"/>
              </a:rPr>
            </a:br>
            <a:endParaRPr lang="es-ES" i="0" u="none" strike="noStrike" dirty="0">
              <a:effectLst/>
              <a:latin typeface="Verdana" panose="020B0604030504040204" pitchFamily="34" charset="0"/>
            </a:endParaRPr>
          </a:p>
          <a:p>
            <a:r>
              <a:rPr lang="es-ES" i="0" u="none" strike="noStrike" dirty="0">
                <a:effectLst/>
                <a:latin typeface="Verdana" panose="020B0604030504040204" pitchFamily="34" charset="0"/>
              </a:rPr>
              <a:t>Es necesario ver qué dice el texto:</a:t>
            </a:r>
          </a:p>
        </p:txBody>
      </p:sp>
      <p:sp>
        <p:nvSpPr>
          <p:cNvPr id="8" name="TextBox 7">
            <a:extLst>
              <a:ext uri="{FF2B5EF4-FFF2-40B4-BE49-F238E27FC236}">
                <a16:creationId xmlns:a16="http://schemas.microsoft.com/office/drawing/2014/main" id="{EE72282A-CFD5-48BD-9ABA-A6CA2C5FD57A}"/>
              </a:ext>
            </a:extLst>
          </p:cNvPr>
          <p:cNvSpPr txBox="1"/>
          <p:nvPr/>
        </p:nvSpPr>
        <p:spPr>
          <a:xfrm>
            <a:off x="3301033" y="4080983"/>
            <a:ext cx="7743825" cy="2785378"/>
          </a:xfrm>
          <a:prstGeom prst="rect">
            <a:avLst/>
          </a:prstGeom>
          <a:noFill/>
        </p:spPr>
        <p:txBody>
          <a:bodyPr wrap="square" rtlCol="0">
            <a:spAutoFit/>
          </a:bodyPr>
          <a:lstStyle/>
          <a:p>
            <a:r>
              <a:rPr lang="es-ES" sz="2000" b="0" i="0" u="none" strike="noStrike" dirty="0">
                <a:effectLst/>
                <a:latin typeface="Verdana" panose="020B0604030504040204" pitchFamily="34" charset="0"/>
              </a:rPr>
              <a:t>¿Qué sucede en él?</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¿Quiénes intervienen?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hacen?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dicen?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es lo que les sucede?</a:t>
            </a:r>
            <a:br>
              <a:rPr lang="es-ES" sz="2000" b="0" i="0" u="none" strike="noStrike" dirty="0">
                <a:effectLst/>
                <a:latin typeface="Verdana" panose="020B0604030504040204" pitchFamily="34" charset="0"/>
              </a:rPr>
            </a:br>
            <a:endParaRPr lang="es-ES" sz="2000" b="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“Cada texto debe leerse en su contexto”</a:t>
            </a: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515899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3170099"/>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br>
              <a:rPr lang="es-ES" sz="2000" b="0" u="none" strike="noStrike" dirty="0">
                <a:effectLst/>
                <a:latin typeface="Verdana" panose="020B0604030504040204" pitchFamily="34" charset="0"/>
              </a:rPr>
            </a:br>
            <a:r>
              <a:rPr lang="es-ES" sz="2000" b="0" i="0" u="none" strike="noStrike" dirty="0">
                <a:effectLst/>
                <a:latin typeface="Verdana" panose="020B0604030504040204" pitchFamily="34" charset="0"/>
              </a:rPr>
              <a:t>Un Género Literario es una forma de expresarse en forma oral o por </a:t>
            </a:r>
          </a:p>
          <a:p>
            <a:r>
              <a:rPr lang="es-ES" sz="2000" b="0" i="0" u="none" strike="noStrike" dirty="0">
                <a:effectLst/>
                <a:latin typeface="Verdana" panose="020B0604030504040204" pitchFamily="34" charset="0"/>
              </a:rPr>
              <a:t>escrito, características  de una literatura o un autor.</a:t>
            </a:r>
            <a:br>
              <a:rPr lang="es-ES" sz="2000" b="0" i="0" u="none" strike="noStrike" dirty="0">
                <a:effectLst/>
                <a:latin typeface="Verdana" panose="020B0604030504040204" pitchFamily="34" charset="0"/>
              </a:rPr>
            </a:br>
            <a:endParaRPr lang="es-ES" sz="2000" b="0" i="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En la Biblia hay muchas formas de decir las cosas. Hay narraciones, poemas, parábolas, sermones, leyes...</a:t>
            </a:r>
          </a:p>
          <a:p>
            <a:endParaRPr lang="es-ES" sz="2000" dirty="0">
              <a:latin typeface="Verdana" panose="020B0604030504040204" pitchFamily="34" charset="0"/>
            </a:endParaRPr>
          </a:p>
          <a:p>
            <a:r>
              <a:rPr lang="es-ES" sz="2000" i="0" dirty="0">
                <a:solidFill>
                  <a:srgbClr val="202124"/>
                </a:solidFill>
                <a:effectLst/>
                <a:latin typeface="arial" panose="020B0604020202020204" pitchFamily="34" charset="0"/>
              </a:rPr>
              <a:t>El género literario más común de la Biblia es el </a:t>
            </a:r>
            <a:r>
              <a:rPr lang="es-ES" sz="2000" b="1" i="0" dirty="0">
                <a:solidFill>
                  <a:srgbClr val="202124"/>
                </a:solidFill>
                <a:effectLst/>
                <a:latin typeface="arial" panose="020B0604020202020204" pitchFamily="34" charset="0"/>
              </a:rPr>
              <a:t>género histórico. </a:t>
            </a:r>
            <a:r>
              <a:rPr lang="es-ES" sz="2000" b="0" i="0" dirty="0">
                <a:solidFill>
                  <a:srgbClr val="202124"/>
                </a:solidFill>
                <a:effectLst/>
                <a:latin typeface="arial" panose="020B0604020202020204" pitchFamily="34" charset="0"/>
              </a:rPr>
              <a:t>Es usado para contar la historia del pueblo que primero se transmitió de forma oral y luego se puso por    escrito.</a:t>
            </a:r>
            <a:endParaRPr lang="es-ES" sz="2000" b="0" i="0" u="none" strike="noStrike" dirty="0">
              <a:effectLst/>
              <a:latin typeface="Verdana" panose="020B0604030504040204" pitchFamily="34" charset="0"/>
            </a:endParaRPr>
          </a:p>
        </p:txBody>
      </p:sp>
    </p:spTree>
    <p:extLst>
      <p:ext uri="{BB962C8B-B14F-4D97-AF65-F5344CB8AC3E}">
        <p14:creationId xmlns:p14="http://schemas.microsoft.com/office/powerpoint/2010/main" val="1788987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707886"/>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endParaRPr lang="es-ES" sz="2000" b="0" i="0" u="none" strike="noStrike" dirty="0">
              <a:effectLst/>
              <a:latin typeface="Verdana" panose="020B0604030504040204" pitchFamily="34" charset="0"/>
            </a:endParaRPr>
          </a:p>
        </p:txBody>
      </p:sp>
      <p:pic>
        <p:nvPicPr>
          <p:cNvPr id="4" name="Picture 3" descr="Table&#10;&#10;Description automatically generated">
            <a:extLst>
              <a:ext uri="{FF2B5EF4-FFF2-40B4-BE49-F238E27FC236}">
                <a16:creationId xmlns:a16="http://schemas.microsoft.com/office/drawing/2014/main" id="{0F26189C-0D4F-4C3B-971C-4514F5091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9762" y="2450135"/>
            <a:ext cx="5686613" cy="4162264"/>
          </a:xfrm>
          <a:prstGeom prst="rect">
            <a:avLst/>
          </a:prstGeom>
        </p:spPr>
      </p:pic>
    </p:spTree>
    <p:extLst>
      <p:ext uri="{BB962C8B-B14F-4D97-AF65-F5344CB8AC3E}">
        <p14:creationId xmlns:p14="http://schemas.microsoft.com/office/powerpoint/2010/main" val="3323552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707886"/>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endParaRPr lang="es-ES" sz="2000" b="0" i="0" u="none" strike="noStrike" dirty="0">
              <a:effectLst/>
              <a:latin typeface="Verdana" panose="020B0604030504040204" pitchFamily="34" charset="0"/>
            </a:endParaRPr>
          </a:p>
        </p:txBody>
      </p:sp>
      <p:pic>
        <p:nvPicPr>
          <p:cNvPr id="4" name="Picture 3" descr="Table&#10;&#10;Description automatically generated with low confidence">
            <a:extLst>
              <a:ext uri="{FF2B5EF4-FFF2-40B4-BE49-F238E27FC236}">
                <a16:creationId xmlns:a16="http://schemas.microsoft.com/office/drawing/2014/main" id="{699D091B-7B37-4015-8268-A858981DE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932" y="2412883"/>
            <a:ext cx="6009911" cy="4134106"/>
          </a:xfrm>
          <a:prstGeom prst="rect">
            <a:avLst/>
          </a:prstGeom>
        </p:spPr>
      </p:pic>
    </p:spTree>
    <p:extLst>
      <p:ext uri="{BB962C8B-B14F-4D97-AF65-F5344CB8AC3E}">
        <p14:creationId xmlns:p14="http://schemas.microsoft.com/office/powerpoint/2010/main" val="391870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862322"/>
          </a:xfrm>
          <a:prstGeom prst="rect">
            <a:avLst/>
          </a:prstGeom>
          <a:noFill/>
        </p:spPr>
        <p:txBody>
          <a:bodyPr wrap="square" rtlCol="0">
            <a:spAutoFit/>
          </a:bodyPr>
          <a:lstStyle/>
          <a:p>
            <a:r>
              <a:rPr lang="es-ES" sz="2000" b="1" i="0" u="sng" strike="noStrike" dirty="0">
                <a:effectLst/>
                <a:latin typeface="Verdana-Bold"/>
              </a:rPr>
              <a:t>3. LEER E INTERPRETAR  CON EL MISMO ESPÍRITU CON QUE </a:t>
            </a:r>
          </a:p>
          <a:p>
            <a:r>
              <a:rPr lang="es-ES" sz="2000" b="1" i="0" u="sng" strike="noStrike" dirty="0">
                <a:effectLst/>
                <a:latin typeface="Verdana-Bold"/>
              </a:rPr>
              <a:t>FUE ESCRITA</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No bastan los procedimientos humanos para comprender la Sagrada </a:t>
            </a:r>
          </a:p>
          <a:p>
            <a:r>
              <a:rPr lang="es-ES" sz="2000" b="0" i="0" u="none" strike="noStrike" dirty="0">
                <a:effectLst/>
                <a:latin typeface="Verdana" panose="020B0604030504040204" pitchFamily="34" charset="0"/>
              </a:rPr>
              <a:t>Escritura, se necesita la ayuda del Espíritu Santo</a:t>
            </a:r>
            <a:r>
              <a:rPr lang="es-ES" sz="2000" dirty="0">
                <a:latin typeface="Verdana" panose="020B0604030504040204" pitchFamily="34" charset="0"/>
              </a:rPr>
              <a:t>. </a:t>
            </a:r>
            <a:r>
              <a:rPr lang="es-ES" sz="2000" b="0" i="0" u="none" strike="noStrike" dirty="0">
                <a:effectLst/>
                <a:latin typeface="Verdana" panose="020B0604030504040204" pitchFamily="34" charset="0"/>
              </a:rPr>
              <a:t>Al leer la Escritura hay que tener una actitud religiosa, humilde y dócil.</a:t>
            </a:r>
            <a:br>
              <a:rPr lang="es-ES" sz="2000" b="0" i="0" u="none" strike="noStrike" dirty="0">
                <a:effectLst/>
                <a:latin typeface="Verdana" panose="020B0604030504040204" pitchFamily="34" charset="0"/>
              </a:rPr>
            </a:br>
            <a:endParaRPr lang="es-ES" sz="2000" b="0" i="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Un solo Espíritu fue el que inspiró toda la Escritura y el mismo Espíritu abre la mente a la compresión de su sentido profundo</a:t>
            </a:r>
          </a:p>
        </p:txBody>
      </p:sp>
      <p:sp>
        <p:nvSpPr>
          <p:cNvPr id="8" name="TextBox 7">
            <a:extLst>
              <a:ext uri="{FF2B5EF4-FFF2-40B4-BE49-F238E27FC236}">
                <a16:creationId xmlns:a16="http://schemas.microsoft.com/office/drawing/2014/main" id="{EE72282A-CFD5-48BD-9ABA-A6CA2C5FD57A}"/>
              </a:ext>
            </a:extLst>
          </p:cNvPr>
          <p:cNvSpPr txBox="1"/>
          <p:nvPr/>
        </p:nvSpPr>
        <p:spPr>
          <a:xfrm>
            <a:off x="3158158" y="4806840"/>
            <a:ext cx="8348042" cy="3093154"/>
          </a:xfrm>
          <a:prstGeom prst="rect">
            <a:avLst/>
          </a:prstGeom>
          <a:noFill/>
        </p:spPr>
        <p:txBody>
          <a:bodyPr wrap="square" rtlCol="0">
            <a:spAutoFit/>
          </a:bodyPr>
          <a:lstStyle/>
          <a:p>
            <a:r>
              <a:rPr lang="es-ES" sz="2000" b="0" i="0" u="none" strike="noStrike" dirty="0">
                <a:effectLst/>
                <a:latin typeface="Verdana" panose="020B0604030504040204" pitchFamily="34" charset="0"/>
              </a:rPr>
              <a:t>Se deben honrar toda las Sagradas Escrituras como unidad.</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Se debe leer conforme a la Tradición y el Magisterio.</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Se deben tomar en cuenta la conexión con los misterio de la </a:t>
            </a:r>
          </a:p>
          <a:p>
            <a:r>
              <a:rPr lang="es-ES" sz="2000" dirty="0">
                <a:latin typeface="Verdana" panose="020B0604030504040204" pitchFamily="34" charset="0"/>
              </a:rPr>
              <a:t>f</a:t>
            </a:r>
            <a:r>
              <a:rPr lang="es-ES" sz="2000" b="0" i="0" u="none" strike="noStrike" dirty="0">
                <a:effectLst/>
                <a:latin typeface="Verdana" panose="020B0604030504040204" pitchFamily="34" charset="0"/>
              </a:rPr>
              <a:t>e.</a:t>
            </a:r>
          </a:p>
          <a:p>
            <a:endParaRPr lang="es-ES" sz="2000" dirty="0">
              <a:latin typeface="Verdana" panose="020B0604030504040204" pitchFamily="34" charset="0"/>
            </a:endParaRPr>
          </a:p>
          <a:p>
            <a:endParaRPr lang="es-ES" sz="2000" b="0" i="0" u="none" strike="noStrike" dirty="0">
              <a:effectLst/>
              <a:latin typeface="Verdana" panose="020B060403050404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53586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1323439"/>
          </a:xfrm>
          <a:prstGeom prst="rect">
            <a:avLst/>
          </a:prstGeom>
          <a:noFill/>
        </p:spPr>
        <p:txBody>
          <a:bodyPr wrap="square" rtlCol="0">
            <a:spAutoFit/>
          </a:bodyPr>
          <a:lstStyle/>
          <a:p>
            <a:r>
              <a:rPr lang="es-ES" sz="2000" b="1" i="0" u="sng" strike="noStrike" dirty="0">
                <a:effectLst/>
                <a:latin typeface="Verdana-Bold"/>
              </a:rPr>
              <a:t>4. LA LECTURA DE LA BIBLIA DEBE PROVOCAR CONVERSIÓN</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Hace que quien la lee trate de cambiar su vida y las estructuras de </a:t>
            </a:r>
          </a:p>
          <a:p>
            <a:r>
              <a:rPr lang="es-ES" sz="2000" b="0" i="0" u="none" strike="noStrike" dirty="0">
                <a:effectLst/>
                <a:latin typeface="Verdana" panose="020B0604030504040204" pitchFamily="34" charset="0"/>
              </a:rPr>
              <a:t>pecado injustas que existen en nosotros y en la sociedad.</a:t>
            </a:r>
          </a:p>
        </p:txBody>
      </p:sp>
      <p:sp>
        <p:nvSpPr>
          <p:cNvPr id="8" name="TextBox 7">
            <a:extLst>
              <a:ext uri="{FF2B5EF4-FFF2-40B4-BE49-F238E27FC236}">
                <a16:creationId xmlns:a16="http://schemas.microsoft.com/office/drawing/2014/main" id="{EE72282A-CFD5-48BD-9ABA-A6CA2C5FD57A}"/>
              </a:ext>
            </a:extLst>
          </p:cNvPr>
          <p:cNvSpPr txBox="1"/>
          <p:nvPr/>
        </p:nvSpPr>
        <p:spPr>
          <a:xfrm>
            <a:off x="3238500" y="3428999"/>
            <a:ext cx="8458200" cy="3170099"/>
          </a:xfrm>
          <a:prstGeom prst="rect">
            <a:avLst/>
          </a:prstGeom>
          <a:noFill/>
        </p:spPr>
        <p:txBody>
          <a:bodyPr wrap="square" rtlCol="0">
            <a:spAutoFit/>
          </a:bodyPr>
          <a:lstStyle/>
          <a:p>
            <a:r>
              <a:rPr lang="es-ES" sz="2000" b="1" i="0" u="none" strike="noStrike" dirty="0">
                <a:effectLst/>
                <a:latin typeface="Verdana" panose="020B0604030504040204" pitchFamily="34" charset="0"/>
              </a:rPr>
              <a:t>Ejemplo de conversi</a:t>
            </a:r>
            <a:r>
              <a:rPr lang="es-ES" sz="2000" b="1" dirty="0">
                <a:latin typeface="Verdana" panose="020B0604030504040204" pitchFamily="34" charset="0"/>
              </a:rPr>
              <a:t>ón</a:t>
            </a:r>
            <a:r>
              <a:rPr lang="en-US" sz="2000" b="1" i="0" u="none" strike="noStrike" dirty="0">
                <a:effectLst/>
                <a:latin typeface="Verdana" panose="020B0604030504040204" pitchFamily="34" charset="0"/>
              </a:rPr>
              <a:t>: San </a:t>
            </a:r>
            <a:r>
              <a:rPr lang="en-US" sz="2000" b="1" i="0" u="none" strike="noStrike" dirty="0" err="1">
                <a:effectLst/>
                <a:latin typeface="Verdana" panose="020B0604030504040204" pitchFamily="34" charset="0"/>
              </a:rPr>
              <a:t>Agust</a:t>
            </a:r>
            <a:r>
              <a:rPr lang="en-US" sz="2000" b="1" dirty="0" err="1">
                <a:latin typeface="Verdana" panose="020B0604030504040204" pitchFamily="34" charset="0"/>
              </a:rPr>
              <a:t>ín</a:t>
            </a:r>
            <a:endParaRPr lang="en-US" sz="2000" b="1" dirty="0">
              <a:latin typeface="Verdana" panose="020B0604030504040204" pitchFamily="34" charset="0"/>
            </a:endParaRPr>
          </a:p>
          <a:p>
            <a:endParaRPr lang="en-US" sz="2000" b="0" i="0" u="none" strike="noStrike" dirty="0">
              <a:effectLst/>
              <a:latin typeface="Arial" panose="020B0604020202020204" pitchFamily="34" charset="0"/>
              <a:cs typeface="Arial" panose="020B0604020202020204" pitchFamily="34" charset="0"/>
            </a:endParaRPr>
          </a:p>
          <a:p>
            <a:r>
              <a:rPr lang="es-ES" sz="2000" b="0" i="0" dirty="0">
                <a:solidFill>
                  <a:srgbClr val="000000"/>
                </a:solidFill>
                <a:effectLst/>
                <a:latin typeface="Arial" panose="020B0604020202020204" pitchFamily="34" charset="0"/>
                <a:cs typeface="Arial" panose="020B0604020202020204" pitchFamily="34" charset="0"/>
              </a:rPr>
              <a:t>San Agustín oyó una voz procedente de una casa vecina, cantando como si fuera un niño o niña, repitiendo una y otra vez: "Toma y lee, toma y lee". Él interpretó aquellas  palabras  como      si fueran un mandato divino, abrió la Biblia y leyó el primer pasaje que se ofreció a sus ojos: "</a:t>
            </a:r>
            <a:r>
              <a:rPr lang="es-ES" sz="2000" b="0" i="1" dirty="0">
                <a:solidFill>
                  <a:srgbClr val="000000"/>
                </a:solidFill>
                <a:effectLst/>
                <a:latin typeface="Arial" panose="020B0604020202020204" pitchFamily="34" charset="0"/>
                <a:cs typeface="Arial" panose="020B0604020202020204" pitchFamily="34" charset="0"/>
              </a:rPr>
              <a:t>Nada de comilonas y borracheras; nada de lujurias y desenfrenos ; nada de rivalidades y envidias. Revestíos más bien del Señor    Jesucristo y no os preocupéis de la carne para satisfacer sus concupiscencias"</a:t>
            </a:r>
            <a:r>
              <a:rPr lang="es-ES" sz="2000" b="0" i="0" dirty="0">
                <a:solidFill>
                  <a:srgbClr val="000000"/>
                </a:solidFill>
                <a:effectLst/>
                <a:latin typeface="Arial" panose="020B0604020202020204" pitchFamily="34" charset="0"/>
                <a:cs typeface="Arial" panose="020B0604020202020204" pitchFamily="34" charset="0"/>
              </a:rPr>
              <a:t> </a:t>
            </a:r>
          </a:p>
          <a:p>
            <a:r>
              <a:rPr lang="es-ES" sz="2000" b="0" i="0" dirty="0">
                <a:solidFill>
                  <a:srgbClr val="000000"/>
                </a:solidFill>
                <a:effectLst/>
                <a:latin typeface="Arial" panose="020B0604020202020204" pitchFamily="34" charset="0"/>
                <a:cs typeface="Arial" panose="020B0604020202020204" pitchFamily="34" charset="0"/>
              </a:rPr>
              <a:t>(Rom. 13, 13-14). Al momento toda sombra de duda desapareció. </a:t>
            </a:r>
            <a:endParaRPr lang="es-ES" sz="2000" b="0"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4049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246769"/>
          </a:xfrm>
          <a:prstGeom prst="rect">
            <a:avLst/>
          </a:prstGeom>
          <a:noFill/>
        </p:spPr>
        <p:txBody>
          <a:bodyPr wrap="square" rtlCol="0">
            <a:spAutoFit/>
          </a:bodyPr>
          <a:lstStyle/>
          <a:p>
            <a:pPr>
              <a:buFont typeface="+mj-lt"/>
              <a:buAutoNum type="arabicPeriod" startAt="5"/>
            </a:pPr>
            <a:r>
              <a:rPr lang="es-ES" sz="2000" b="1" u="sng" dirty="0">
                <a:latin typeface="Verdana-Bold"/>
              </a:rPr>
              <a:t> </a:t>
            </a:r>
            <a:r>
              <a:rPr lang="es-ES" sz="2000" b="1" i="0" u="sng" strike="noStrike" dirty="0">
                <a:effectLst/>
                <a:latin typeface="Verdana-Bold"/>
              </a:rPr>
              <a:t>LA LECTURA DE LA PALABRA NOS LLEVA A LA </a:t>
            </a:r>
          </a:p>
          <a:p>
            <a:r>
              <a:rPr lang="es-ES" sz="2000" b="1" i="0" u="sng" strike="noStrike" dirty="0">
                <a:effectLst/>
                <a:latin typeface="Verdana-Bold"/>
              </a:rPr>
              <a:t>CELEBRACIÓN LITÚRGICA Y A LA VIDA SACRAMENTAL</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La lectura de la Palabra de Dios desemboca en la celebración litúrgica, </a:t>
            </a:r>
          </a:p>
          <a:p>
            <a:r>
              <a:rPr lang="es-ES" sz="2000" b="0" i="0" u="none" strike="noStrike" dirty="0">
                <a:effectLst/>
                <a:latin typeface="Verdana" panose="020B0604030504040204" pitchFamily="34" charset="0"/>
              </a:rPr>
              <a:t>especialmente en la Eucaristía, y en una vida sacramental activa.</a:t>
            </a:r>
            <a:br>
              <a:rPr lang="es-ES" sz="2000" b="0" i="0" u="none" strike="noStrike" dirty="0">
                <a:effectLst/>
                <a:latin typeface="Verdana" panose="020B0604030504040204" pitchFamily="34" charset="0"/>
              </a:rPr>
            </a:br>
            <a:endParaRPr lang="es-ES" sz="2000" dirty="0">
              <a:latin typeface="Verdana" panose="020B0604030504040204" pitchFamily="34" charset="0"/>
            </a:endParaRPr>
          </a:p>
          <a:p>
            <a:r>
              <a:rPr lang="es-ES" sz="2000" b="0" i="0" u="none" strike="noStrike" dirty="0">
                <a:effectLst/>
                <a:latin typeface="Verdana" panose="020B0604030504040204" pitchFamily="34" charset="0"/>
              </a:rPr>
              <a:t>Sin esta celebración el encuentro con Dios en su palabra queda incompleto.</a:t>
            </a:r>
          </a:p>
        </p:txBody>
      </p:sp>
      <p:sp>
        <p:nvSpPr>
          <p:cNvPr id="8" name="TextBox 7">
            <a:extLst>
              <a:ext uri="{FF2B5EF4-FFF2-40B4-BE49-F238E27FC236}">
                <a16:creationId xmlns:a16="http://schemas.microsoft.com/office/drawing/2014/main" id="{EE72282A-CFD5-48BD-9ABA-A6CA2C5FD57A}"/>
              </a:ext>
            </a:extLst>
          </p:cNvPr>
          <p:cNvSpPr txBox="1"/>
          <p:nvPr/>
        </p:nvSpPr>
        <p:spPr>
          <a:xfrm>
            <a:off x="3339133" y="4507002"/>
            <a:ext cx="7743825" cy="2169825"/>
          </a:xfrm>
          <a:prstGeom prst="rect">
            <a:avLst/>
          </a:prstGeom>
          <a:noFill/>
        </p:spPr>
        <p:txBody>
          <a:bodyPr wrap="square" rtlCol="0">
            <a:spAutoFit/>
          </a:bodyPr>
          <a:lstStyle/>
          <a:p>
            <a:r>
              <a:rPr lang="es-ES" sz="2000" b="0" i="0" u="none" strike="noStrike" dirty="0">
                <a:effectLst/>
                <a:latin typeface="Verdana" panose="020B0604030504040204" pitchFamily="34" charset="0"/>
              </a:rPr>
              <a:t>“Cuando rezamos nosotros hablamos </a:t>
            </a:r>
          </a:p>
          <a:p>
            <a:r>
              <a:rPr lang="es-ES" sz="2000" b="0" i="0" u="none" strike="noStrike" dirty="0">
                <a:effectLst/>
                <a:latin typeface="Verdana" panose="020B0604030504040204" pitchFamily="34" charset="0"/>
              </a:rPr>
              <a:t>con Dios, pero cuando leemos la Biblia </a:t>
            </a:r>
          </a:p>
          <a:p>
            <a:r>
              <a:rPr lang="es-ES" sz="2000" b="0" i="0" u="none" strike="noStrike" dirty="0">
                <a:effectLst/>
                <a:latin typeface="Verdana" panose="020B0604030504040204" pitchFamily="34" charset="0"/>
              </a:rPr>
              <a:t>Dios habla con nosotros”.</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San Jer</a:t>
            </a:r>
            <a:r>
              <a:rPr lang="es-ES" sz="2000" dirty="0">
                <a:latin typeface="Verdana" panose="020B0604030504040204" pitchFamily="34" charset="0"/>
              </a:rPr>
              <a:t>ónimo</a:t>
            </a:r>
            <a:endParaRPr lang="es-ES" sz="2000" b="0" i="0" u="none" strike="noStrike" dirty="0">
              <a:effectLst/>
              <a:latin typeface="Verdana" panose="020B060403050404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3937715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Tradición?</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53495" cy="5509200"/>
          </a:xfrm>
          <a:prstGeom prst="rect">
            <a:avLst/>
          </a:prstGeom>
          <a:noFill/>
        </p:spPr>
        <p:txBody>
          <a:bodyPr wrap="square" rtlCol="0">
            <a:spAutoFit/>
          </a:bodyPr>
          <a:lstStyle/>
          <a:p>
            <a:r>
              <a:rPr lang="es-ES" sz="2000" b="0" i="0" u="none" strike="noStrike" dirty="0">
                <a:effectLst/>
                <a:latin typeface="Arial" panose="020B0604020202020204" pitchFamily="34" charset="0"/>
                <a:cs typeface="Arial" panose="020B0604020202020204" pitchFamily="34" charset="0"/>
              </a:rPr>
              <a:t>La tradición se entiende como el contexto vivo de toda la Escritura, en el cual </a:t>
            </a:r>
          </a:p>
          <a:p>
            <a:r>
              <a:rPr lang="es-ES" sz="2000" b="0" i="0" u="none" strike="noStrike" dirty="0">
                <a:effectLst/>
                <a:latin typeface="Arial" panose="020B0604020202020204" pitchFamily="34" charset="0"/>
                <a:cs typeface="Arial" panose="020B0604020202020204" pitchFamily="34" charset="0"/>
              </a:rPr>
              <a:t>se mantiene viva y activa la Palabra de Dios</a:t>
            </a:r>
            <a:br>
              <a:rPr lang="es-ES" sz="2000" b="0" u="none" strike="noStrike" dirty="0">
                <a:effectLst/>
                <a:latin typeface="Arial" panose="020B0604020202020204" pitchFamily="34" charset="0"/>
                <a:cs typeface="Arial" panose="020B0604020202020204" pitchFamily="34" charset="0"/>
              </a:rPr>
            </a:br>
            <a:endParaRPr lang="es-ES" sz="2000" b="0" u="none" strike="noStrike" dirty="0">
              <a:effectLst/>
              <a:latin typeface="Arial" panose="020B0604020202020204" pitchFamily="34" charset="0"/>
              <a:cs typeface="Arial" panose="020B0604020202020204" pitchFamily="34" charset="0"/>
            </a:endParaRPr>
          </a:p>
          <a:p>
            <a:r>
              <a:rPr lang="es-ES" sz="2000" b="0" i="0" u="none" strike="noStrike" dirty="0">
                <a:effectLst/>
                <a:latin typeface="Arial" panose="020B0604020202020204" pitchFamily="34" charset="0"/>
                <a:cs typeface="Arial" panose="020B0604020202020204" pitchFamily="34" charset="0"/>
              </a:rPr>
              <a:t>El concepto de Tradición tiene algunas acepciones:</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El evangelio en sí mismo</a:t>
            </a:r>
            <a:r>
              <a:rPr lang="es-ES" sz="2000" b="0" i="0" u="none" strike="noStrike" dirty="0">
                <a:effectLst/>
                <a:latin typeface="Arial" panose="020B0604020202020204" pitchFamily="34" charset="0"/>
                <a:cs typeface="Arial" panose="020B0604020202020204" pitchFamily="34" charset="0"/>
              </a:rPr>
              <a:t>, trasmitido de generación en generación en la iglesia y por la Iglesia.</a:t>
            </a: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El proceso de transmisión</a:t>
            </a:r>
            <a:r>
              <a:rPr lang="es-ES" sz="2000" b="0" i="0" u="none" strike="noStrike" dirty="0">
                <a:effectLst/>
                <a:latin typeface="Arial" panose="020B0604020202020204" pitchFamily="34" charset="0"/>
                <a:cs typeface="Arial" panose="020B0604020202020204" pitchFamily="34" charset="0"/>
              </a:rPr>
              <a:t>: comprende la predicación, los escritos, el culto, las instituciones, las leyes, la vida de la Iglesia.</a:t>
            </a: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Los testigos de la Tradición</a:t>
            </a:r>
            <a:r>
              <a:rPr lang="es-ES" sz="2000" b="0" i="0" u="none" strike="noStrike" dirty="0">
                <a:effectLst/>
                <a:latin typeface="Arial" panose="020B0604020202020204" pitchFamily="34" charset="0"/>
                <a:cs typeface="Arial" panose="020B0604020202020204" pitchFamily="34" charset="0"/>
              </a:rPr>
              <a:t>: son los Santos Padres, la Liturgia y la vida de la comunidad.</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i="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Entre la Biblia y la Tradici</a:t>
            </a:r>
            <a:r>
              <a:rPr lang="es-ES" sz="2000" dirty="0">
                <a:latin typeface="Arial" panose="020B0604020202020204" pitchFamily="34" charset="0"/>
                <a:cs typeface="Arial" panose="020B0604020202020204" pitchFamily="34" charset="0"/>
              </a:rPr>
              <a:t>ón e</a:t>
            </a:r>
            <a:r>
              <a:rPr lang="es-ES" sz="2000" b="0" i="0" u="none" strike="noStrike" dirty="0">
                <a:effectLst/>
                <a:latin typeface="Arial" panose="020B0604020202020204" pitchFamily="34" charset="0"/>
                <a:cs typeface="Arial" panose="020B0604020202020204" pitchFamily="34" charset="0"/>
              </a:rPr>
              <a:t>xiste una relación de </a:t>
            </a:r>
            <a:r>
              <a:rPr lang="es-ES" sz="2000" b="1" i="0" u="none" strike="noStrike" dirty="0">
                <a:effectLst/>
                <a:latin typeface="Arial" panose="020B0604020202020204" pitchFamily="34" charset="0"/>
                <a:cs typeface="Arial" panose="020B0604020202020204" pitchFamily="34" charset="0"/>
              </a:rPr>
              <a:t>unidad</a:t>
            </a:r>
            <a:r>
              <a:rPr lang="es-ES" sz="2000" b="0" i="0" u="none" strike="noStrike" dirty="0">
                <a:effectLst/>
                <a:latin typeface="Arial" panose="020B0604020202020204" pitchFamily="34" charset="0"/>
                <a:cs typeface="Arial" panose="020B0604020202020204" pitchFamily="34" charset="0"/>
              </a:rPr>
              <a:t>, existe una 				</a:t>
            </a:r>
            <a:r>
              <a:rPr lang="es-ES" sz="2000" b="1" i="0" u="none" strike="noStrike" dirty="0">
                <a:effectLst/>
                <a:latin typeface="Arial" panose="020B0604020202020204" pitchFamily="34" charset="0"/>
                <a:cs typeface="Arial" panose="020B0604020202020204" pitchFamily="34" charset="0"/>
              </a:rPr>
              <a:t>mutua dependencia </a:t>
            </a:r>
            <a:r>
              <a:rPr lang="es-ES" sz="2000" b="0" i="0" u="none" strike="noStrike" dirty="0">
                <a:effectLst/>
                <a:latin typeface="Arial" panose="020B0604020202020204" pitchFamily="34" charset="0"/>
                <a:cs typeface="Arial" panose="020B0604020202020204" pitchFamily="34" charset="0"/>
              </a:rPr>
              <a:t>y existe </a:t>
            </a:r>
            <a:r>
              <a:rPr lang="es-ES" sz="2000" b="1" i="0" u="none" strike="noStrike" dirty="0">
                <a:effectLst/>
                <a:latin typeface="Arial" panose="020B0604020202020204" pitchFamily="34" charset="0"/>
                <a:cs typeface="Arial" panose="020B0604020202020204" pitchFamily="34" charset="0"/>
              </a:rPr>
              <a:t>complementariedad</a:t>
            </a:r>
            <a:r>
              <a:rPr lang="es-ES" sz="2000" b="0" i="0" u="none" strike="noStrike" dirty="0">
                <a:effectLst/>
                <a:latin typeface="Arial" panose="020B0604020202020204" pitchFamily="34" charset="0"/>
                <a:cs typeface="Arial" panose="020B0604020202020204" pitchFamily="34" charset="0"/>
              </a:rPr>
              <a:t>.</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Tradición y Escritura son  inseparables;  forman  una  unidad            orgánica, son </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dos realidades paralelas que se puedan aislar, o entre las que       está repartida</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la revelación. Ninguna verdad sale de la sola Escritura o de la sola tradición. </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Todas las verdades salen de la Escritura y de la Tradición, tomadas en su conjunto.</a:t>
            </a:r>
          </a:p>
          <a:p>
            <a:r>
              <a:rPr lang="es-ES" sz="2000"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58543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 es la relación entre Magisterio y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478625"/>
            <a:ext cx="11453495" cy="433965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3000" dirty="0">
                <a:latin typeface="Roboto" panose="020B0604020202020204" pitchFamily="2" charset="0"/>
              </a:rPr>
              <a:t>S</a:t>
            </a:r>
            <a:r>
              <a:rPr lang="es-ES" sz="3000" b="0" i="0" dirty="0">
                <a:effectLst/>
                <a:latin typeface="Roboto" panose="020B0604020202020204" pitchFamily="2" charset="0"/>
              </a:rPr>
              <a:t>olo </a:t>
            </a:r>
            <a:r>
              <a:rPr lang="es-ES" sz="3000" i="0" dirty="0">
                <a:effectLst/>
                <a:latin typeface="Roboto" panose="020B0604020202020204" pitchFamily="2" charset="0"/>
              </a:rPr>
              <a:t>el</a:t>
            </a:r>
            <a:r>
              <a:rPr lang="es-ES" sz="3000" b="1" i="0" dirty="0">
                <a:effectLst/>
                <a:latin typeface="Roboto" panose="020B0604020202020204" pitchFamily="2" charset="0"/>
              </a:rPr>
              <a:t> Magisterio</a:t>
            </a:r>
            <a:r>
              <a:rPr lang="es-ES" sz="3000" b="0" i="0" dirty="0">
                <a:effectLst/>
                <a:latin typeface="Roboto" panose="020B0604020202020204" pitchFamily="2" charset="0"/>
              </a:rPr>
              <a:t> tiene</a:t>
            </a:r>
            <a:r>
              <a:rPr lang="es-ES" sz="3000" b="1" i="0" dirty="0">
                <a:effectLst/>
                <a:latin typeface="Roboto" panose="020B0604020202020204" pitchFamily="2" charset="0"/>
              </a:rPr>
              <a:t> la </a:t>
            </a:r>
            <a:r>
              <a:rPr lang="es-ES" sz="3000" b="0" i="0" dirty="0">
                <a:effectLst/>
                <a:latin typeface="Roboto" panose="020B0604020202020204" pitchFamily="2" charset="0"/>
              </a:rPr>
              <a:t>potestad de</a:t>
            </a:r>
          </a:p>
          <a:p>
            <a:r>
              <a:rPr lang="es-ES" sz="3000" b="0" i="0" dirty="0">
                <a:effectLst/>
                <a:latin typeface="Roboto" panose="020B0604020202020204" pitchFamily="2" charset="0"/>
              </a:rPr>
              <a:t>interpretar </a:t>
            </a:r>
            <a:r>
              <a:rPr lang="es-ES" sz="3000" b="1" i="0" dirty="0">
                <a:effectLst/>
                <a:latin typeface="Roboto" panose="020B0604020202020204" pitchFamily="2" charset="0"/>
              </a:rPr>
              <a:t>la Biblia</a:t>
            </a:r>
            <a:r>
              <a:rPr lang="es-ES" sz="3000" b="0" i="0" dirty="0">
                <a:effectLst/>
                <a:latin typeface="Roboto" panose="020B0604020202020204" pitchFamily="2" charset="0"/>
              </a:rPr>
              <a:t>.</a:t>
            </a:r>
          </a:p>
          <a:p>
            <a:pPr marL="457200" indent="-457200">
              <a:buFont typeface="Wingdings" panose="05000000000000000000" pitchFamily="2" charset="2"/>
              <a:buChar char="Ø"/>
            </a:pPr>
            <a:r>
              <a:rPr lang="es-ES" sz="3200" b="0" i="0" dirty="0">
                <a:effectLst/>
                <a:latin typeface="Roboto" panose="02000000000000000000" pitchFamily="2" charset="0"/>
              </a:rPr>
              <a:t>Para </a:t>
            </a:r>
            <a:r>
              <a:rPr lang="es-ES" sz="3200" i="0" dirty="0">
                <a:effectLst/>
                <a:latin typeface="Roboto" panose="02000000000000000000" pitchFamily="2" charset="0"/>
              </a:rPr>
              <a:t>el católico, la </a:t>
            </a:r>
            <a:r>
              <a:rPr lang="es-ES" sz="3200" b="0" i="0" dirty="0">
                <a:effectLst/>
                <a:latin typeface="Roboto" panose="02000000000000000000" pitchFamily="2" charset="0"/>
              </a:rPr>
              <a:t>guía inmediata </a:t>
            </a:r>
            <a:r>
              <a:rPr lang="es-ES" sz="3200" i="0" dirty="0">
                <a:effectLst/>
                <a:latin typeface="Roboto" panose="02000000000000000000" pitchFamily="2" charset="0"/>
              </a:rPr>
              <a:t>de la </a:t>
            </a:r>
            <a:r>
              <a:rPr lang="es-ES" sz="3200" b="0" i="0" dirty="0">
                <a:effectLst/>
                <a:latin typeface="Roboto" panose="02000000000000000000" pitchFamily="2" charset="0"/>
              </a:rPr>
              <a:t>fe no es </a:t>
            </a:r>
          </a:p>
          <a:p>
            <a:r>
              <a:rPr lang="es-ES" sz="3200" dirty="0">
                <a:latin typeface="Roboto" panose="02000000000000000000" pitchFamily="2" charset="0"/>
              </a:rPr>
              <a:t>s</a:t>
            </a:r>
            <a:r>
              <a:rPr lang="es-ES" sz="3200" i="0" dirty="0">
                <a:effectLst/>
                <a:latin typeface="Roboto" panose="02000000000000000000" pitchFamily="2" charset="0"/>
              </a:rPr>
              <a:t>olo la</a:t>
            </a:r>
            <a:r>
              <a:rPr lang="es-ES" sz="3200" b="0" i="0" dirty="0">
                <a:effectLst/>
                <a:latin typeface="Roboto" panose="02000000000000000000" pitchFamily="2" charset="0"/>
              </a:rPr>
              <a:t> </a:t>
            </a:r>
            <a:r>
              <a:rPr lang="es-ES" sz="3200" dirty="0">
                <a:latin typeface="Roboto" panose="02000000000000000000" pitchFamily="2" charset="0"/>
              </a:rPr>
              <a:t>S</a:t>
            </a:r>
            <a:r>
              <a:rPr lang="es-ES" sz="3200" b="0" i="0" dirty="0">
                <a:effectLst/>
                <a:latin typeface="Roboto" panose="02000000000000000000" pitchFamily="2" charset="0"/>
              </a:rPr>
              <a:t>agrada Escritura, sino </a:t>
            </a:r>
            <a:r>
              <a:rPr lang="es-ES" sz="3200" i="0" dirty="0">
                <a:effectLst/>
                <a:latin typeface="Roboto" panose="02000000000000000000" pitchFamily="2" charset="0"/>
              </a:rPr>
              <a:t>el</a:t>
            </a:r>
            <a:r>
              <a:rPr lang="es-ES" sz="3200" b="1" i="0" dirty="0">
                <a:effectLst/>
                <a:latin typeface="Roboto" panose="02000000000000000000" pitchFamily="2" charset="0"/>
              </a:rPr>
              <a:t> Magisterio</a:t>
            </a:r>
            <a:r>
              <a:rPr lang="es-ES" sz="3200" b="0" i="0" dirty="0">
                <a:effectLst/>
                <a:latin typeface="Roboto" panose="02000000000000000000" pitchFamily="2" charset="0"/>
              </a:rPr>
              <a:t> de </a:t>
            </a:r>
            <a:r>
              <a:rPr lang="es-ES" sz="3200" i="0" dirty="0">
                <a:effectLst/>
                <a:latin typeface="Roboto" panose="02000000000000000000" pitchFamily="2" charset="0"/>
              </a:rPr>
              <a:t>la</a:t>
            </a:r>
            <a:r>
              <a:rPr lang="es-ES" sz="3200" b="0" i="0" dirty="0">
                <a:effectLst/>
                <a:latin typeface="Roboto" panose="02000000000000000000" pitchFamily="2" charset="0"/>
              </a:rPr>
              <a:t> Iglesia, </a:t>
            </a:r>
          </a:p>
          <a:p>
            <a:r>
              <a:rPr lang="es-ES" sz="3200" i="0" dirty="0">
                <a:effectLst/>
                <a:latin typeface="Roboto" panose="02000000000000000000" pitchFamily="2" charset="0"/>
              </a:rPr>
              <a:t>que</a:t>
            </a:r>
            <a:r>
              <a:rPr lang="es-ES" sz="3200" b="0" i="0" dirty="0">
                <a:effectLst/>
                <a:latin typeface="Roboto" panose="02000000000000000000" pitchFamily="2" charset="0"/>
              </a:rPr>
              <a:t> transmite a los fieles, a través de los sucesores de los apóstoles,</a:t>
            </a:r>
            <a:r>
              <a:rPr lang="es-ES" sz="3200" b="1" i="0" dirty="0">
                <a:effectLst/>
                <a:latin typeface="Roboto" panose="02000000000000000000" pitchFamily="2" charset="0"/>
              </a:rPr>
              <a:t> </a:t>
            </a:r>
            <a:r>
              <a:rPr lang="es-ES" sz="3200" i="0" dirty="0">
                <a:effectLst/>
                <a:latin typeface="Roboto" panose="02000000000000000000" pitchFamily="2" charset="0"/>
              </a:rPr>
              <a:t>la</a:t>
            </a:r>
            <a:r>
              <a:rPr lang="es-ES" sz="3200" b="1" i="0" dirty="0">
                <a:effectLst/>
                <a:latin typeface="Roboto" panose="02000000000000000000" pitchFamily="2" charset="0"/>
              </a:rPr>
              <a:t> </a:t>
            </a:r>
            <a:r>
              <a:rPr lang="es-ES" sz="3200" b="0" i="0" dirty="0">
                <a:effectLst/>
                <a:latin typeface="Roboto" panose="02000000000000000000" pitchFamily="2" charset="0"/>
              </a:rPr>
              <a:t>revelación contenida en</a:t>
            </a:r>
            <a:r>
              <a:rPr lang="es-ES" sz="3200" i="0" dirty="0">
                <a:effectLst/>
                <a:latin typeface="Roboto" panose="02000000000000000000" pitchFamily="2" charset="0"/>
              </a:rPr>
              <a:t> la </a:t>
            </a:r>
            <a:r>
              <a:rPr lang="es-ES" sz="3200" b="1" i="0" dirty="0">
                <a:effectLst/>
                <a:latin typeface="Roboto" panose="02000000000000000000" pitchFamily="2" charset="0"/>
              </a:rPr>
              <a:t>Biblia</a:t>
            </a:r>
            <a:r>
              <a:rPr lang="es-ES" sz="3200" b="0" i="0" dirty="0">
                <a:effectLst/>
                <a:latin typeface="Roboto" panose="02000000000000000000" pitchFamily="2" charset="0"/>
              </a:rPr>
              <a:t> y en</a:t>
            </a:r>
            <a:r>
              <a:rPr lang="es-ES" sz="3200" i="0" dirty="0">
                <a:effectLst/>
                <a:latin typeface="Roboto" panose="02000000000000000000" pitchFamily="2" charset="0"/>
              </a:rPr>
              <a:t> la </a:t>
            </a:r>
            <a:r>
              <a:rPr lang="es-ES" sz="3200" b="0" i="0" dirty="0">
                <a:effectLst/>
                <a:latin typeface="Roboto" panose="02000000000000000000" pitchFamily="2" charset="0"/>
              </a:rPr>
              <a:t>tradición.</a:t>
            </a:r>
            <a:endParaRPr lang="en-US" sz="3000" dirty="0"/>
          </a:p>
          <a:p>
            <a:pPr marL="457200" indent="-457200">
              <a:buFont typeface="Wingdings" panose="05000000000000000000" pitchFamily="2" charset="2"/>
              <a:buChar char="Ø"/>
            </a:pPr>
            <a:endParaRPr lang="en-US" sz="3500" dirty="0"/>
          </a:p>
          <a:p>
            <a:endParaRPr lang="en-US" sz="3500"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71825" y="5103674"/>
            <a:ext cx="8650922" cy="1015663"/>
          </a:xfrm>
          <a:prstGeom prst="rect">
            <a:avLst/>
          </a:prstGeom>
          <a:noFill/>
        </p:spPr>
        <p:txBody>
          <a:bodyPr wrap="square" rtlCol="0">
            <a:spAutoFit/>
          </a:bodyPr>
          <a:lstStyle/>
          <a:p>
            <a:pPr marL="457200" indent="-457200">
              <a:buFont typeface="Wingdings" panose="05000000000000000000" pitchFamily="2" charset="2"/>
              <a:buChar char="Ø"/>
            </a:pPr>
            <a:r>
              <a:rPr lang="es-ES" sz="3000" b="0" i="0" dirty="0">
                <a:solidFill>
                  <a:srgbClr val="000000"/>
                </a:solidFill>
                <a:effectLst/>
                <a:latin typeface="Verdana" panose="020B0604030504040204" pitchFamily="34" charset="0"/>
              </a:rPr>
              <a:t>Es necesario un </a:t>
            </a:r>
            <a:r>
              <a:rPr lang="es-ES" sz="3000" b="1" i="0" dirty="0">
                <a:solidFill>
                  <a:srgbClr val="000000"/>
                </a:solidFill>
                <a:effectLst/>
                <a:latin typeface="Verdana" panose="020B0604030504040204" pitchFamily="34" charset="0"/>
              </a:rPr>
              <a:t>Magisterio</a:t>
            </a:r>
            <a:r>
              <a:rPr lang="es-ES" sz="3000" b="0" i="0" dirty="0">
                <a:solidFill>
                  <a:srgbClr val="000000"/>
                </a:solidFill>
                <a:effectLst/>
                <a:latin typeface="Verdana" panose="020B0604030504040204" pitchFamily="34" charset="0"/>
              </a:rPr>
              <a:t> que nos explique como Felipe al eunuco.</a:t>
            </a:r>
            <a:endParaRPr lang="en-US" sz="3000" dirty="0"/>
          </a:p>
        </p:txBody>
      </p:sp>
    </p:spTree>
    <p:extLst>
      <p:ext uri="{BB962C8B-B14F-4D97-AF65-F5344CB8AC3E}">
        <p14:creationId xmlns:p14="http://schemas.microsoft.com/office/powerpoint/2010/main" val="3770834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Magisterio?</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60798" cy="4370427"/>
          </a:xfrm>
          <a:prstGeom prst="rect">
            <a:avLst/>
          </a:prstGeom>
          <a:noFill/>
        </p:spPr>
        <p:txBody>
          <a:bodyPr wrap="square" rtlCol="0">
            <a:spAutoFit/>
          </a:bodyPr>
          <a:lstStyle/>
          <a:p>
            <a:r>
              <a:rPr lang="es-ES" sz="2000" b="0" i="0" u="none" strike="noStrike" dirty="0">
                <a:effectLst/>
                <a:latin typeface="Arial" panose="020B0604020202020204" pitchFamily="34" charset="0"/>
                <a:cs typeface="Arial" panose="020B0604020202020204" pitchFamily="34" charset="0"/>
              </a:rPr>
              <a:t>Dentro de la Tradición viva de la Iglesia aparece el </a:t>
            </a:r>
            <a:r>
              <a:rPr lang="es-ES" sz="2000" b="1" i="0" u="none" strike="noStrike" dirty="0">
                <a:effectLst/>
                <a:latin typeface="Arial" panose="020B0604020202020204" pitchFamily="34" charset="0"/>
                <a:cs typeface="Arial" panose="020B0604020202020204" pitchFamily="34" charset="0"/>
              </a:rPr>
              <a:t>Magisterio</a:t>
            </a:r>
            <a:r>
              <a:rPr lang="es-ES" sz="2000" b="0" i="0" u="none" strike="noStrike" dirty="0">
                <a:effectLst/>
                <a:latin typeface="Arial" panose="020B0604020202020204" pitchFamily="34" charset="0"/>
                <a:cs typeface="Arial" panose="020B0604020202020204" pitchFamily="34" charset="0"/>
              </a:rPr>
              <a:t>.</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b="0" i="0" u="none" strike="noStrike" dirty="0">
                <a:effectLst/>
                <a:latin typeface="Arial" panose="020B0604020202020204" pitchFamily="34" charset="0"/>
                <a:cs typeface="Arial" panose="020B0604020202020204" pitchFamily="34" charset="0"/>
              </a:rPr>
              <a:t>El Magisterio (Concilio, el Papa, los Obispos) de la Iglesia es la guía autorizada </a:t>
            </a:r>
          </a:p>
          <a:p>
            <a:r>
              <a:rPr lang="es-ES" sz="2000" b="0" i="0" u="none" strike="noStrike" dirty="0">
                <a:effectLst/>
                <a:latin typeface="Arial" panose="020B0604020202020204" pitchFamily="34" charset="0"/>
                <a:cs typeface="Arial" panose="020B0604020202020204" pitchFamily="34" charset="0"/>
              </a:rPr>
              <a:t>para interpretar correctamente  la Palabra de Dios</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b="0" i="1" u="none" strike="noStrike" dirty="0">
                <a:effectLst/>
                <a:latin typeface="Arial" panose="020B0604020202020204" pitchFamily="34" charset="0"/>
                <a:cs typeface="Arial" panose="020B0604020202020204" pitchFamily="34" charset="0"/>
              </a:rPr>
              <a:t>La función del Magisterio es interpretar auténticamente la Palabra de Dios.</a:t>
            </a:r>
            <a:endParaRPr lang="es-ES" sz="2000" b="0" i="0" u="none" strike="noStrike" dirty="0">
              <a:effectLst/>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a:t>
            </a:r>
          </a:p>
          <a:p>
            <a:r>
              <a:rPr lang="es-ES" sz="2000" b="0" i="0" u="none" strike="noStrike" dirty="0">
                <a:effectLst/>
                <a:latin typeface="Arial" panose="020B0604020202020204" pitchFamily="34" charset="0"/>
                <a:cs typeface="Arial" panose="020B0604020202020204" pitchFamily="34" charset="0"/>
              </a:rPr>
              <a:t>			Para realizar esto el Magisterio debe:</a:t>
            </a:r>
          </a:p>
          <a:p>
            <a:pPr lvl="8">
              <a:buFont typeface="+mj-lt"/>
              <a:buAutoNum type="arabicPeriod"/>
            </a:pPr>
            <a:r>
              <a:rPr lang="es-ES" sz="2000" b="0" i="0" u="none" strike="noStrike" dirty="0">
                <a:effectLst/>
                <a:latin typeface="Arial" panose="020B0604020202020204" pitchFamily="34" charset="0"/>
                <a:cs typeface="Arial" panose="020B0604020202020204" pitchFamily="34" charset="0"/>
              </a:rPr>
              <a:t> Escuchar devotamente la Palabra de Dios (ser creyente).</a:t>
            </a:r>
          </a:p>
          <a:p>
            <a:pPr lvl="8">
              <a:buFont typeface="+mj-lt"/>
              <a:buAutoNum type="arabicPeriod"/>
            </a:pPr>
            <a:r>
              <a:rPr lang="es-ES" sz="200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Custodiarla celosamente (sin viciarla, sin añadirle, sin quitarle).</a:t>
            </a:r>
          </a:p>
          <a:p>
            <a:r>
              <a:rPr lang="es-ES" sz="2000" dirty="0">
                <a:latin typeface="Arial" panose="020B0604020202020204" pitchFamily="34" charset="0"/>
                <a:cs typeface="Arial" panose="020B0604020202020204" pitchFamily="34" charset="0"/>
              </a:rPr>
              <a:t>				3. </a:t>
            </a:r>
            <a:r>
              <a:rPr lang="es-ES" sz="2000" b="0" i="0" u="none" strike="noStrike" dirty="0">
                <a:effectLst/>
                <a:latin typeface="Arial" panose="020B0604020202020204" pitchFamily="34" charset="0"/>
                <a:cs typeface="Arial" panose="020B0604020202020204" pitchFamily="34" charset="0"/>
              </a:rPr>
              <a:t>Explicarla fielmente.</a:t>
            </a:r>
          </a:p>
          <a:p>
            <a:r>
              <a:rPr lang="es-ES" sz="2000" dirty="0">
                <a:latin typeface="Arial" panose="020B0604020202020204" pitchFamily="34" charset="0"/>
                <a:cs typeface="Arial" panose="020B0604020202020204" pitchFamily="34" charset="0"/>
              </a:rPr>
              <a:t>				4. </a:t>
            </a:r>
            <a:r>
              <a:rPr lang="es-ES" sz="2000" b="0" i="0" u="none" strike="noStrike" dirty="0">
                <a:effectLst/>
                <a:latin typeface="Arial" panose="020B0604020202020204" pitchFamily="34" charset="0"/>
                <a:cs typeface="Arial" panose="020B0604020202020204" pitchFamily="34" charset="0"/>
              </a:rPr>
              <a:t>Sacar de allí todo lo que se propone como revelado por Dios </a:t>
            </a:r>
          </a:p>
          <a:p>
            <a:r>
              <a:rPr lang="es-ES" sz="200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para ser creído.</a:t>
            </a:r>
          </a:p>
          <a:p>
            <a:r>
              <a:rPr lang="es-ES" sz="2000"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94022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Magisterio?</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60798" cy="5355312"/>
          </a:xfrm>
          <a:prstGeom prst="rect">
            <a:avLst/>
          </a:prstGeom>
          <a:noFill/>
        </p:spPr>
        <p:txBody>
          <a:bodyPr wrap="square" rtlCol="0">
            <a:spAutoFit/>
          </a:bodyPr>
          <a:lstStyle/>
          <a:p>
            <a:pPr algn="l"/>
            <a:r>
              <a:rPr lang="es-ES" b="0" i="0" dirty="0">
                <a:solidFill>
                  <a:srgbClr val="202122"/>
                </a:solidFill>
                <a:effectLst/>
                <a:latin typeface="Arial" panose="020B0604020202020204" pitchFamily="34" charset="0"/>
              </a:rPr>
              <a:t>El </a:t>
            </a:r>
            <a:r>
              <a:rPr lang="es-ES" b="1" i="0" dirty="0">
                <a:solidFill>
                  <a:srgbClr val="202122"/>
                </a:solidFill>
                <a:effectLst/>
                <a:latin typeface="Arial" panose="020B0604020202020204" pitchFamily="34" charset="0"/>
              </a:rPr>
              <a:t>magisterio de la Iglesia</a:t>
            </a:r>
            <a:r>
              <a:rPr lang="es-ES" b="0" i="0" dirty="0">
                <a:solidFill>
                  <a:srgbClr val="202122"/>
                </a:solidFill>
                <a:effectLst/>
                <a:latin typeface="Arial" panose="020B0604020202020204" pitchFamily="34" charset="0"/>
              </a:rPr>
              <a:t> es la expresión con que la </a:t>
            </a:r>
            <a:r>
              <a:rPr lang="es-ES" b="0" i="0" dirty="0" err="1">
                <a:solidFill>
                  <a:srgbClr val="202122"/>
                </a:solidFill>
                <a:effectLst/>
                <a:latin typeface="Arial" panose="020B0604020202020204" pitchFamily="34" charset="0"/>
              </a:rPr>
              <a:t>Iglesis</a:t>
            </a:r>
            <a:r>
              <a:rPr lang="es-ES" b="0" i="0" dirty="0">
                <a:solidFill>
                  <a:srgbClr val="202122"/>
                </a:solidFill>
                <a:effectLst/>
                <a:latin typeface="Arial" panose="020B0604020202020204" pitchFamily="34" charset="0"/>
              </a:rPr>
              <a:t> </a:t>
            </a:r>
            <a:r>
              <a:rPr lang="es-ES" b="0" i="0" dirty="0" err="1">
                <a:solidFill>
                  <a:srgbClr val="202122"/>
                </a:solidFill>
                <a:effectLst/>
                <a:latin typeface="Arial" panose="020B0604020202020204" pitchFamily="34" charset="0"/>
              </a:rPr>
              <a:t>Católic</a:t>
            </a:r>
            <a:r>
              <a:rPr lang="es-ES" b="0" i="0" dirty="0">
                <a:solidFill>
                  <a:srgbClr val="202122"/>
                </a:solidFill>
                <a:effectLst/>
                <a:latin typeface="Arial" panose="020B0604020202020204" pitchFamily="34" charset="0"/>
              </a:rPr>
              <a:t> se </a:t>
            </a:r>
          </a:p>
          <a:p>
            <a:pPr algn="l"/>
            <a:r>
              <a:rPr lang="es-ES" b="0" i="0" dirty="0">
                <a:solidFill>
                  <a:srgbClr val="202122"/>
                </a:solidFill>
                <a:effectLst/>
                <a:latin typeface="Arial" panose="020B0604020202020204" pitchFamily="34" charset="0"/>
              </a:rPr>
              <a:t>a la función y autoridad de enseñar que tienen el papa (magisterio pontificio)</a:t>
            </a:r>
          </a:p>
          <a:p>
            <a:pPr algn="l"/>
            <a:r>
              <a:rPr lang="es-ES" b="0" i="0" dirty="0">
                <a:solidFill>
                  <a:srgbClr val="202122"/>
                </a:solidFill>
                <a:effectLst/>
                <a:latin typeface="Arial" panose="020B0604020202020204" pitchFamily="34" charset="0"/>
              </a:rPr>
              <a:t>y </a:t>
            </a:r>
            <a:r>
              <a:rPr lang="es-ES" dirty="0">
                <a:solidFill>
                  <a:srgbClr val="202122"/>
                </a:solidFill>
                <a:latin typeface="Arial" panose="020B0604020202020204" pitchFamily="34" charset="0"/>
              </a:rPr>
              <a:t>los obispos que están en comunión con él. </a:t>
            </a:r>
            <a:r>
              <a:rPr lang="es-ES" b="0" i="0" dirty="0">
                <a:solidFill>
                  <a:srgbClr val="202122"/>
                </a:solidFill>
                <a:effectLst/>
                <a:latin typeface="Arial" panose="020B0604020202020204" pitchFamily="34" charset="0"/>
              </a:rPr>
              <a:t> </a:t>
            </a:r>
          </a:p>
          <a:p>
            <a:pPr algn="l"/>
            <a:endParaRPr lang="es-ES" dirty="0">
              <a:solidFill>
                <a:srgbClr val="202122"/>
              </a:solidFill>
              <a:latin typeface="Arial" panose="020B0604020202020204" pitchFamily="34" charset="0"/>
            </a:endParaRPr>
          </a:p>
          <a:p>
            <a:pPr algn="l"/>
            <a:r>
              <a:rPr lang="es-ES" b="0" i="1" dirty="0">
                <a:solidFill>
                  <a:srgbClr val="202122"/>
                </a:solidFill>
                <a:effectLst/>
                <a:latin typeface="Arial" panose="020B0604020202020204" pitchFamily="34" charset="0"/>
              </a:rPr>
              <a:t>"El oficio de interpretar auténticamente la palabra de Dios, oral o escrita, ha sido encomendado sólo al magisterio vivo de la Iglesia, el cual lo ejercita en nombre de Jesucristo" (DV 10), es decir, a los obispos en comunión con el sucesor de Pedro, el obispo de Roma."</a:t>
            </a:r>
            <a:r>
              <a:rPr lang="es-ES" b="0" i="0" dirty="0">
                <a:solidFill>
                  <a:srgbClr val="202122"/>
                </a:solidFill>
                <a:effectLst/>
                <a:latin typeface="Arial" panose="020B0604020202020204" pitchFamily="34" charset="0"/>
              </a:rPr>
              <a:t> (CIC 85).</a:t>
            </a:r>
          </a:p>
          <a:p>
            <a:pPr algn="l"/>
            <a:endParaRPr lang="es-ES" b="0" i="0" dirty="0">
              <a:solidFill>
                <a:srgbClr val="202122"/>
              </a:solidFill>
              <a:effectLst/>
              <a:latin typeface="Arial" panose="020B0604020202020204" pitchFamily="34" charset="0"/>
            </a:endParaRPr>
          </a:p>
          <a:p>
            <a:pPr algn="l"/>
            <a:r>
              <a:rPr lang="es-ES" b="1" i="0" dirty="0">
                <a:solidFill>
                  <a:srgbClr val="202122"/>
                </a:solidFill>
                <a:effectLst/>
                <a:latin typeface="Arial" panose="020B0604020202020204" pitchFamily="34" charset="0"/>
              </a:rPr>
              <a:t>Dentro del magisterio eclesiástico se distinguen:</a:t>
            </a:r>
          </a:p>
          <a:p>
            <a:pPr lvl="1">
              <a:buFont typeface="+mj-lt"/>
              <a:buAutoNum type="arabicPeriod"/>
            </a:pPr>
            <a:r>
              <a:rPr lang="es-ES" dirty="0">
                <a:solidFill>
                  <a:srgbClr val="202122"/>
                </a:solidFill>
                <a:latin typeface="Arial" panose="020B0604020202020204" pitchFamily="34" charset="0"/>
              </a:rPr>
              <a:t>E</a:t>
            </a:r>
            <a:r>
              <a:rPr lang="es-ES" b="0" i="0" dirty="0">
                <a:solidFill>
                  <a:srgbClr val="202122"/>
                </a:solidFill>
                <a:effectLst/>
                <a:latin typeface="Arial" panose="020B0604020202020204" pitchFamily="34" charset="0"/>
              </a:rPr>
              <a:t>l </a:t>
            </a:r>
            <a:r>
              <a:rPr lang="es-ES" b="1" i="0" dirty="0">
                <a:solidFill>
                  <a:srgbClr val="202122"/>
                </a:solidFill>
                <a:effectLst/>
                <a:latin typeface="Arial" panose="020B0604020202020204" pitchFamily="34" charset="0"/>
              </a:rPr>
              <a:t>magisterio solemne</a:t>
            </a:r>
            <a:r>
              <a:rPr lang="es-ES" b="0" i="0" dirty="0">
                <a:solidFill>
                  <a:srgbClr val="202122"/>
                </a:solidFill>
                <a:effectLst/>
                <a:latin typeface="Arial" panose="020B0604020202020204" pitchFamily="34" charset="0"/>
              </a:rPr>
              <a:t> (o extraordinario): es ejercido por un concilio ecuménico o por el papa cuando define </a:t>
            </a:r>
            <a:r>
              <a:rPr lang="es-ES" b="0" i="1" dirty="0">
                <a:solidFill>
                  <a:srgbClr val="202122"/>
                </a:solidFill>
                <a:effectLst/>
                <a:latin typeface="Arial" panose="020B0604020202020204" pitchFamily="34" charset="0"/>
              </a:rPr>
              <a:t>ex cathedra</a:t>
            </a:r>
            <a:r>
              <a:rPr lang="es-ES" b="0" i="0" dirty="0">
                <a:solidFill>
                  <a:srgbClr val="202122"/>
                </a:solidFill>
                <a:effectLst/>
                <a:latin typeface="Arial" panose="020B0604020202020204" pitchFamily="34" charset="0"/>
              </a:rPr>
              <a:t> una doctrina de fe. Según la doctrina católica, el magisterio solemne es infalible (no puede contener error) e incluye las enseñanzas </a:t>
            </a:r>
            <a:r>
              <a:rPr lang="es-ES" b="0" i="0" dirty="0" err="1">
                <a:solidFill>
                  <a:srgbClr val="202122"/>
                </a:solidFill>
                <a:effectLst/>
                <a:latin typeface="Arial" panose="020B0604020202020204" pitchFamily="34" charset="0"/>
              </a:rPr>
              <a:t>excathedra</a:t>
            </a:r>
            <a:r>
              <a:rPr lang="es-ES" b="0" i="0" dirty="0">
                <a:solidFill>
                  <a:srgbClr val="202122"/>
                </a:solidFill>
                <a:effectLst/>
                <a:latin typeface="Arial" panose="020B0604020202020204" pitchFamily="34" charset="0"/>
              </a:rPr>
              <a:t> de los papas y    delos concilios convocados y presididos por él.</a:t>
            </a:r>
          </a:p>
          <a:p>
            <a:pPr lvl="1"/>
            <a:r>
              <a:rPr lang="es-ES" dirty="0">
                <a:solidFill>
                  <a:srgbClr val="202122"/>
                </a:solidFill>
                <a:latin typeface="Arial" panose="020B0604020202020204" pitchFamily="34" charset="0"/>
              </a:rPr>
              <a:t>			2. El </a:t>
            </a:r>
            <a:r>
              <a:rPr lang="es-ES" b="1" i="0" dirty="0">
                <a:solidFill>
                  <a:srgbClr val="202122"/>
                </a:solidFill>
                <a:effectLst/>
                <a:latin typeface="Arial" panose="020B0604020202020204" pitchFamily="34" charset="0"/>
              </a:rPr>
              <a:t>magisterio ordinario</a:t>
            </a:r>
            <a:r>
              <a:rPr lang="es-ES" b="0" i="0" dirty="0">
                <a:solidFill>
                  <a:srgbClr val="202122"/>
                </a:solidFill>
                <a:effectLst/>
                <a:latin typeface="Arial" panose="020B0604020202020204" pitchFamily="34" charset="0"/>
              </a:rPr>
              <a:t>: también llamado </a:t>
            </a:r>
            <a:r>
              <a:rPr lang="es-ES" b="0" i="1" dirty="0">
                <a:solidFill>
                  <a:srgbClr val="202122"/>
                </a:solidFill>
                <a:effectLst/>
                <a:latin typeface="Arial" panose="020B0604020202020204" pitchFamily="34" charset="0"/>
              </a:rPr>
              <a:t>magisterio ordinario y universal</a:t>
            </a:r>
            <a:r>
              <a:rPr lang="es-ES" b="0" i="0" dirty="0">
                <a:solidFill>
                  <a:srgbClr val="202122"/>
                </a:solidFill>
                <a:effectLst/>
                <a:latin typeface="Arial" panose="020B0604020202020204" pitchFamily="34" charset="0"/>
              </a:rPr>
              <a:t>, es el 			ejercido habitualmente por el papa y por los obispos que se hallan en comunión con 			él en sus respectivas diócesis; también por los concilios en             cuestiones de 			índole pastoral (que no involucran enseñanzas infalibles), y por las </a:t>
            </a:r>
          </a:p>
          <a:p>
            <a:pPr lvl="1"/>
            <a:r>
              <a:rPr lang="es-ES" dirty="0">
                <a:solidFill>
                  <a:srgbClr val="202122"/>
                </a:solidFill>
                <a:latin typeface="Arial" panose="020B0604020202020204" pitchFamily="34" charset="0"/>
              </a:rPr>
              <a:t>			</a:t>
            </a:r>
            <a:r>
              <a:rPr lang="es-ES" b="0" i="0" dirty="0">
                <a:solidFill>
                  <a:srgbClr val="202122"/>
                </a:solidFill>
                <a:effectLst/>
                <a:latin typeface="Arial" panose="020B0604020202020204" pitchFamily="34" charset="0"/>
              </a:rPr>
              <a:t>conferencias episcopales.</a:t>
            </a:r>
          </a:p>
          <a:p>
            <a:r>
              <a:rPr lang="es-ES"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50578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302028"/>
            <a:ext cx="11453495" cy="5632311"/>
          </a:xfrm>
          <a:prstGeom prst="rect">
            <a:avLst/>
          </a:prstGeom>
          <a:noFill/>
        </p:spPr>
        <p:txBody>
          <a:bodyPr wrap="square" rtlCol="0">
            <a:spAutoFit/>
          </a:bodyPr>
          <a:lstStyle/>
          <a:p>
            <a:r>
              <a:rPr lang="es-ES" sz="2500" b="0" i="0" dirty="0">
                <a:solidFill>
                  <a:srgbClr val="000000"/>
                </a:solidFill>
                <a:effectLst/>
                <a:latin typeface="Verdana" panose="020B0604030504040204" pitchFamily="34" charset="0"/>
              </a:rPr>
              <a:t>La Iglesia considera como suprema norma de su fe la</a:t>
            </a:r>
          </a:p>
          <a:p>
            <a:r>
              <a:rPr lang="es-ES" sz="2500" b="0" i="0" dirty="0">
                <a:solidFill>
                  <a:srgbClr val="000000"/>
                </a:solidFill>
                <a:effectLst/>
                <a:latin typeface="Verdana" panose="020B0604030504040204" pitchFamily="34" charset="0"/>
              </a:rPr>
              <a:t>Escritura unida a la Tradición, ya que, inspirada por </a:t>
            </a:r>
          </a:p>
          <a:p>
            <a:r>
              <a:rPr lang="es-ES" sz="2500" b="0" i="0" dirty="0">
                <a:solidFill>
                  <a:srgbClr val="000000"/>
                </a:solidFill>
                <a:effectLst/>
                <a:latin typeface="Verdana" panose="020B0604030504040204" pitchFamily="34" charset="0"/>
              </a:rPr>
              <a:t>Dios y escrita de una vez para siempre, nos transmite</a:t>
            </a:r>
          </a:p>
          <a:p>
            <a:r>
              <a:rPr lang="es-ES" sz="2500" b="0" i="0" dirty="0">
                <a:solidFill>
                  <a:srgbClr val="000000"/>
                </a:solidFill>
                <a:effectLst/>
                <a:latin typeface="Verdana" panose="020B0604030504040204" pitchFamily="34" charset="0"/>
              </a:rPr>
              <a:t>inmutablemente la </a:t>
            </a:r>
            <a:r>
              <a:rPr lang="es-ES" sz="2500" dirty="0">
                <a:solidFill>
                  <a:srgbClr val="000000"/>
                </a:solidFill>
                <a:latin typeface="Verdana" panose="020B0604030504040204" pitchFamily="34" charset="0"/>
              </a:rPr>
              <a:t>P</a:t>
            </a:r>
            <a:r>
              <a:rPr lang="es-ES" sz="2500" b="0" i="0" dirty="0">
                <a:solidFill>
                  <a:srgbClr val="000000"/>
                </a:solidFill>
                <a:effectLst/>
                <a:latin typeface="Verdana" panose="020B0604030504040204" pitchFamily="34" charset="0"/>
              </a:rPr>
              <a:t>alabra del mismo Dios.</a:t>
            </a:r>
            <a:br>
              <a:rPr lang="es-ES" sz="2500" dirty="0"/>
            </a:br>
            <a:br>
              <a:rPr lang="es-ES" sz="2500" dirty="0"/>
            </a:br>
            <a:r>
              <a:rPr lang="es-ES" sz="2500" b="0" i="0" dirty="0">
                <a:solidFill>
                  <a:srgbClr val="000000"/>
                </a:solidFill>
                <a:effectLst/>
                <a:latin typeface="Verdana" panose="020B0604030504040204" pitchFamily="34" charset="0"/>
              </a:rPr>
              <a:t>Es tan grande el poder y la fuerza de la Palabra de Dios,</a:t>
            </a:r>
          </a:p>
          <a:p>
            <a:r>
              <a:rPr lang="es-ES" sz="2500" b="0" i="0" dirty="0">
                <a:solidFill>
                  <a:srgbClr val="000000"/>
                </a:solidFill>
                <a:effectLst/>
                <a:latin typeface="Verdana" panose="020B0604030504040204" pitchFamily="34" charset="0"/>
              </a:rPr>
              <a:t>que constituye el sustento y vigor de la Iglesia, firmeza de la fe </a:t>
            </a:r>
          </a:p>
          <a:p>
            <a:r>
              <a:rPr lang="es-ES" sz="2500" b="0" i="0" dirty="0">
                <a:solidFill>
                  <a:srgbClr val="000000"/>
                </a:solidFill>
                <a:effectLst/>
                <a:latin typeface="Verdana" panose="020B0604030504040204" pitchFamily="34" charset="0"/>
              </a:rPr>
              <a:t>para sus hijos, alimento del alma, fuente límpida y perenne de vida espiritual.</a:t>
            </a:r>
          </a:p>
          <a:p>
            <a:endParaRPr lang="es-ES" sz="3600" dirty="0">
              <a:solidFill>
                <a:srgbClr val="000000"/>
              </a:solidFill>
              <a:latin typeface="Verdana" panose="020B0604030504040204" pitchFamily="34" charset="0"/>
            </a:endParaRPr>
          </a:p>
          <a:p>
            <a:r>
              <a:rPr lang="es-ES" sz="3200" b="0" i="0" dirty="0">
                <a:solidFill>
                  <a:srgbClr val="00010F"/>
                </a:solidFill>
                <a:effectLst/>
                <a:latin typeface="Roboto Slab"/>
              </a:rPr>
              <a:t>                            — </a:t>
            </a:r>
            <a:r>
              <a:rPr lang="es-ES" sz="3200" dirty="0">
                <a:solidFill>
                  <a:srgbClr val="00010F"/>
                </a:solidFill>
                <a:latin typeface="Roboto Slab"/>
              </a:rPr>
              <a:t>Referencia: Concilio Vaticano II</a:t>
            </a:r>
          </a:p>
          <a:p>
            <a:r>
              <a:rPr lang="es-ES" sz="3200" b="0" i="0" dirty="0">
                <a:solidFill>
                  <a:srgbClr val="00010F"/>
                </a:solidFill>
                <a:effectLst/>
                <a:latin typeface="Roboto Slab"/>
              </a:rPr>
              <a:t>						   </a:t>
            </a:r>
            <a:r>
              <a:rPr lang="es-ES" sz="3200" b="0" i="0" dirty="0">
                <a:solidFill>
                  <a:srgbClr val="000000"/>
                </a:solidFill>
                <a:effectLst/>
                <a:latin typeface="Verdana" panose="020B0604030504040204" pitchFamily="34" charset="0"/>
              </a:rPr>
              <a:t>Dei Verbum 21</a:t>
            </a:r>
            <a:endParaRPr lang="en-US" sz="3200" dirty="0"/>
          </a:p>
          <a:p>
            <a:endParaRPr lang="en-US" sz="3500" dirty="0"/>
          </a:p>
        </p:txBody>
      </p:sp>
    </p:spTree>
    <p:extLst>
      <p:ext uri="{BB962C8B-B14F-4D97-AF65-F5344CB8AC3E}">
        <p14:creationId xmlns:p14="http://schemas.microsoft.com/office/powerpoint/2010/main" val="1265431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216303"/>
            <a:ext cx="11453495" cy="6232475"/>
          </a:xfrm>
          <a:prstGeom prst="rect">
            <a:avLst/>
          </a:prstGeom>
          <a:noFill/>
        </p:spPr>
        <p:txBody>
          <a:bodyPr wrap="square" rtlCol="0">
            <a:spAutoFit/>
          </a:bodyPr>
          <a:lstStyle/>
          <a:p>
            <a:r>
              <a:rPr lang="es-ES" sz="2500" dirty="0">
                <a:solidFill>
                  <a:srgbClr val="000000"/>
                </a:solidFill>
                <a:latin typeface="Tahoma" panose="020B0604030504040204" pitchFamily="34" charset="0"/>
              </a:rPr>
              <a:t>“E</a:t>
            </a:r>
            <a:r>
              <a:rPr lang="es-ES" sz="2500" b="0" i="0" dirty="0">
                <a:solidFill>
                  <a:srgbClr val="000000"/>
                </a:solidFill>
                <a:effectLst/>
                <a:latin typeface="Tahoma" panose="020B0604030504040204" pitchFamily="34" charset="0"/>
              </a:rPr>
              <a:t>l Santo Concilio exhorta con vehemencia a todos los cristianos…</a:t>
            </a:r>
          </a:p>
          <a:p>
            <a:r>
              <a:rPr lang="es-ES" sz="2500" b="0" i="0" dirty="0">
                <a:solidFill>
                  <a:srgbClr val="000000"/>
                </a:solidFill>
                <a:effectLst/>
                <a:latin typeface="Tahoma" panose="020B0604030504040204" pitchFamily="34" charset="0"/>
              </a:rPr>
              <a:t>a que aprendan "el sublime conocimiento de Jesucristo", </a:t>
            </a:r>
          </a:p>
          <a:p>
            <a:r>
              <a:rPr lang="es-ES" sz="2500" b="0" i="0" dirty="0">
                <a:solidFill>
                  <a:srgbClr val="000000"/>
                </a:solidFill>
                <a:effectLst/>
                <a:latin typeface="Tahoma" panose="020B0604030504040204" pitchFamily="34" charset="0"/>
              </a:rPr>
              <a:t>con la lectura frecuente de las divinas Escrituras. "Porque el </a:t>
            </a:r>
          </a:p>
          <a:p>
            <a:r>
              <a:rPr lang="es-ES" sz="2500" b="0" i="0" dirty="0">
                <a:solidFill>
                  <a:srgbClr val="000000"/>
                </a:solidFill>
                <a:effectLst/>
                <a:latin typeface="Tahoma" panose="020B0604030504040204" pitchFamily="34" charset="0"/>
              </a:rPr>
              <a:t>desconocimiento de las Escrituras es desconocimiento de Cristo". </a:t>
            </a:r>
          </a:p>
          <a:p>
            <a:r>
              <a:rPr lang="es-ES" sz="2500" b="0" i="0" dirty="0">
                <a:solidFill>
                  <a:srgbClr val="000000"/>
                </a:solidFill>
                <a:effectLst/>
                <a:latin typeface="Tahoma" panose="020B0604030504040204" pitchFamily="34" charset="0"/>
              </a:rPr>
              <a:t>Lléguense, pues, gustosamente, al mismo sagrado texto, ya por la </a:t>
            </a:r>
          </a:p>
          <a:p>
            <a:r>
              <a:rPr lang="es-ES" sz="2500" b="0" i="0" dirty="0">
                <a:solidFill>
                  <a:srgbClr val="000000"/>
                </a:solidFill>
                <a:effectLst/>
                <a:latin typeface="Tahoma" panose="020B0604030504040204" pitchFamily="34" charset="0"/>
              </a:rPr>
              <a:t>Sagrada Liturgia, llena del lenguaje de Dios, ya por la lectura espiritual, </a:t>
            </a:r>
          </a:p>
          <a:p>
            <a:r>
              <a:rPr lang="es-ES" sz="2500" b="0" i="0" dirty="0">
                <a:solidFill>
                  <a:srgbClr val="000000"/>
                </a:solidFill>
                <a:effectLst/>
                <a:latin typeface="Tahoma" panose="020B0604030504040204" pitchFamily="34" charset="0"/>
              </a:rPr>
              <a:t>ya por instituciones aptas para ello, y por otros medios, que con la aprobación o el cuidado de los Pastores de la Iglesia se difunden ahora laudablemente por todas partes. Pero no olviden que debe acompañar la oración a la lectura de   la   Sagrada Escritura para que se entable diálogo entre Dios y el hombre; porque  </a:t>
            </a:r>
          </a:p>
          <a:p>
            <a:r>
              <a:rPr lang="es-ES" sz="2500" dirty="0">
                <a:solidFill>
                  <a:srgbClr val="000000"/>
                </a:solidFill>
                <a:latin typeface="Tahoma" panose="020B0604030504040204" pitchFamily="34" charset="0"/>
              </a:rPr>
              <a:t>        </a:t>
            </a:r>
            <a:r>
              <a:rPr lang="es-ES" sz="2500" b="0" i="0" dirty="0">
                <a:solidFill>
                  <a:srgbClr val="000000"/>
                </a:solidFill>
                <a:effectLst/>
                <a:latin typeface="Tahoma" panose="020B0604030504040204" pitchFamily="34" charset="0"/>
              </a:rPr>
              <a:t>"a El hablamos cuando oramos, y a El oímos cuando leemos las palabras  </a:t>
            </a:r>
          </a:p>
          <a:p>
            <a:r>
              <a:rPr lang="es-ES" sz="2500" dirty="0">
                <a:solidFill>
                  <a:srgbClr val="000000"/>
                </a:solidFill>
                <a:latin typeface="Tahoma" panose="020B0604030504040204" pitchFamily="34" charset="0"/>
              </a:rPr>
              <a:t>                         </a:t>
            </a:r>
            <a:r>
              <a:rPr lang="es-ES" sz="2500" b="0" i="0" dirty="0">
                <a:solidFill>
                  <a:srgbClr val="000000"/>
                </a:solidFill>
                <a:effectLst/>
                <a:latin typeface="Tahoma" panose="020B0604030504040204" pitchFamily="34" charset="0"/>
              </a:rPr>
              <a:t>divinas”.</a:t>
            </a:r>
          </a:p>
          <a:p>
            <a:r>
              <a:rPr lang="es-ES" sz="2500" dirty="0">
                <a:solidFill>
                  <a:srgbClr val="000000"/>
                </a:solidFill>
                <a:latin typeface="Verdana" panose="020B0604030504040204" pitchFamily="34" charset="0"/>
              </a:rPr>
              <a:t>                                          </a:t>
            </a:r>
            <a:r>
              <a:rPr lang="es-ES" sz="3200" b="0" i="0" dirty="0">
                <a:solidFill>
                  <a:srgbClr val="00010F"/>
                </a:solidFill>
                <a:effectLst/>
                <a:latin typeface="Roboto Slab"/>
              </a:rPr>
              <a:t>—</a:t>
            </a:r>
            <a:r>
              <a:rPr lang="es-ES" sz="3200" dirty="0">
                <a:solidFill>
                  <a:srgbClr val="00010F"/>
                </a:solidFill>
                <a:latin typeface="Roboto Slab"/>
              </a:rPr>
              <a:t>Concilio Vaticano II</a:t>
            </a:r>
          </a:p>
          <a:p>
            <a:r>
              <a:rPr lang="es-ES" sz="3200" b="0" i="0" dirty="0">
                <a:solidFill>
                  <a:srgbClr val="00010F"/>
                </a:solidFill>
                <a:effectLst/>
                <a:latin typeface="Roboto Slab"/>
              </a:rPr>
              <a:t>			</a:t>
            </a:r>
            <a:r>
              <a:rPr lang="es-ES" sz="3200" dirty="0">
                <a:solidFill>
                  <a:srgbClr val="00010F"/>
                </a:solidFill>
                <a:latin typeface="Roboto Slab"/>
              </a:rPr>
              <a:t>                     </a:t>
            </a:r>
            <a:r>
              <a:rPr lang="es-ES" sz="3200" b="0" i="0" dirty="0">
                <a:solidFill>
                  <a:srgbClr val="000000"/>
                </a:solidFill>
                <a:effectLst/>
                <a:latin typeface="Verdana" panose="020B0604030504040204" pitchFamily="34" charset="0"/>
              </a:rPr>
              <a:t>Dei Verbum 25</a:t>
            </a:r>
            <a:endParaRPr lang="en-US" sz="3200" dirty="0"/>
          </a:p>
          <a:p>
            <a:endParaRPr lang="en-US" sz="3500" dirty="0"/>
          </a:p>
        </p:txBody>
      </p:sp>
    </p:spTree>
    <p:extLst>
      <p:ext uri="{BB962C8B-B14F-4D97-AF65-F5344CB8AC3E}">
        <p14:creationId xmlns:p14="http://schemas.microsoft.com/office/powerpoint/2010/main" val="760597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073010"/>
            <a:ext cx="11453495" cy="3785652"/>
          </a:xfrm>
          <a:prstGeom prst="rect">
            <a:avLst/>
          </a:prstGeom>
          <a:noFill/>
        </p:spPr>
        <p:txBody>
          <a:bodyPr wrap="square" rtlCol="0">
            <a:spAutoFit/>
          </a:bodyPr>
          <a:lstStyle/>
          <a:p>
            <a:pPr marL="285750" indent="-285750">
              <a:buFont typeface="Wingdings" panose="05000000000000000000" pitchFamily="2" charset="2"/>
              <a:buChar char="Ø"/>
            </a:pPr>
            <a:endParaRPr lang="es-PR" sz="3000" dirty="0"/>
          </a:p>
          <a:p>
            <a:r>
              <a:rPr lang="es-ES" sz="3000" b="0" i="0" dirty="0">
                <a:solidFill>
                  <a:srgbClr val="000000"/>
                </a:solidFill>
                <a:effectLst/>
                <a:latin typeface="Verdana" panose="020B0604030504040204" pitchFamily="34" charset="0"/>
              </a:rPr>
              <a:t>"Los libros inspirados enseñan la verdad. Sin</a:t>
            </a:r>
          </a:p>
          <a:p>
            <a:r>
              <a:rPr lang="es-ES" sz="3000" b="0" i="0" dirty="0">
                <a:solidFill>
                  <a:srgbClr val="000000"/>
                </a:solidFill>
                <a:effectLst/>
                <a:latin typeface="Verdana" panose="020B0604030504040204" pitchFamily="34" charset="0"/>
              </a:rPr>
              <a:t>embargo, la fe cristiana no es una </a:t>
            </a:r>
            <a:r>
              <a:rPr lang="es-PR" sz="3000" dirty="0"/>
              <a:t>'</a:t>
            </a:r>
            <a:r>
              <a:rPr lang="es-ES" sz="3000" b="0" i="0" dirty="0">
                <a:solidFill>
                  <a:srgbClr val="000000"/>
                </a:solidFill>
                <a:effectLst/>
                <a:latin typeface="Verdana" panose="020B0604030504040204" pitchFamily="34" charset="0"/>
              </a:rPr>
              <a:t>religión del </a:t>
            </a:r>
          </a:p>
          <a:p>
            <a:r>
              <a:rPr lang="es-ES" sz="3000" b="0" i="0" dirty="0">
                <a:solidFill>
                  <a:srgbClr val="000000"/>
                </a:solidFill>
                <a:effectLst/>
                <a:latin typeface="Verdana" panose="020B0604030504040204" pitchFamily="34" charset="0"/>
              </a:rPr>
              <a:t>Libro</a:t>
            </a:r>
            <a:r>
              <a:rPr lang="es-PR" sz="3000" dirty="0"/>
              <a:t>’. </a:t>
            </a:r>
            <a:r>
              <a:rPr lang="es-ES" sz="3000" b="0" i="0" dirty="0">
                <a:solidFill>
                  <a:srgbClr val="000000"/>
                </a:solidFill>
                <a:effectLst/>
                <a:latin typeface="Verdana" panose="020B0604030504040204" pitchFamily="34" charset="0"/>
              </a:rPr>
              <a:t>El Cristianismo es la religión de la </a:t>
            </a:r>
          </a:p>
          <a:p>
            <a:r>
              <a:rPr lang="es-ES" sz="3000" b="0" i="0" dirty="0">
                <a:solidFill>
                  <a:srgbClr val="000000"/>
                </a:solidFill>
                <a:effectLst/>
                <a:latin typeface="Verdana" panose="020B0604030504040204" pitchFamily="34" charset="0"/>
              </a:rPr>
              <a:t>"Palabra de Dios", </a:t>
            </a:r>
            <a:r>
              <a:rPr lang="es-PR" sz="3000" dirty="0"/>
              <a:t>'</a:t>
            </a:r>
            <a:r>
              <a:rPr lang="es-ES" sz="3000" b="0" i="0" dirty="0">
                <a:solidFill>
                  <a:srgbClr val="000000"/>
                </a:solidFill>
                <a:effectLst/>
                <a:latin typeface="Verdana" panose="020B0604030504040204" pitchFamily="34" charset="0"/>
              </a:rPr>
              <a:t>no de un verbo escrito y </a:t>
            </a:r>
          </a:p>
          <a:p>
            <a:r>
              <a:rPr lang="es-ES" sz="3000" b="0" i="0" dirty="0">
                <a:solidFill>
                  <a:srgbClr val="000000"/>
                </a:solidFill>
                <a:effectLst/>
                <a:latin typeface="Verdana" panose="020B0604030504040204" pitchFamily="34" charset="0"/>
              </a:rPr>
              <a:t>mudo, sino del Verbo encarnado y vivo</a:t>
            </a:r>
            <a:r>
              <a:rPr lang="es-PR" sz="3000" dirty="0"/>
              <a:t>'</a:t>
            </a:r>
            <a:r>
              <a:rPr lang="es-ES" sz="3000" b="0" i="0" dirty="0">
                <a:solidFill>
                  <a:srgbClr val="000000"/>
                </a:solidFill>
                <a:effectLst/>
                <a:latin typeface="Verdana" panose="020B0604030504040204" pitchFamily="34" charset="0"/>
              </a:rPr>
              <a:t>". </a:t>
            </a:r>
          </a:p>
          <a:p>
            <a:endParaRPr lang="es-ES" sz="3000" dirty="0">
              <a:solidFill>
                <a:srgbClr val="000000"/>
              </a:solidFill>
              <a:latin typeface="Verdana" panose="020B0604030504040204" pitchFamily="34" charset="0"/>
            </a:endParaRPr>
          </a:p>
          <a:p>
            <a:r>
              <a:rPr lang="es-ES" sz="2800" b="0" i="0" dirty="0">
                <a:solidFill>
                  <a:srgbClr val="00010F"/>
                </a:solidFill>
                <a:effectLst/>
                <a:latin typeface="Roboto Slab"/>
              </a:rPr>
              <a:t>— </a:t>
            </a:r>
            <a:r>
              <a:rPr lang="es-ES" sz="3000" b="0" i="0" dirty="0">
                <a:solidFill>
                  <a:srgbClr val="000000"/>
                </a:solidFill>
                <a:effectLst/>
                <a:latin typeface="Verdana" panose="020B0604030504040204" pitchFamily="34" charset="0"/>
              </a:rPr>
              <a:t>Catecismo de la Iglesia Católica n.108</a:t>
            </a:r>
            <a:endParaRPr lang="en-US" sz="3000" dirty="0"/>
          </a:p>
        </p:txBody>
      </p:sp>
    </p:spTree>
    <p:extLst>
      <p:ext uri="{BB962C8B-B14F-4D97-AF65-F5344CB8AC3E}">
        <p14:creationId xmlns:p14="http://schemas.microsoft.com/office/powerpoint/2010/main" val="446486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97728"/>
            <a:ext cx="11453495" cy="366254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000"/>
                </a:solidFill>
                <a:effectLst/>
                <a:latin typeface="Open Sans" panose="020B0604020202020204" pitchFamily="34" charset="0"/>
              </a:rPr>
              <a:t>“La Palabra de Dios tiene la fuerza para </a:t>
            </a:r>
          </a:p>
          <a:p>
            <a:r>
              <a:rPr lang="es-ES" sz="3600" b="0" i="0" dirty="0">
                <a:solidFill>
                  <a:srgbClr val="000000"/>
                </a:solidFill>
                <a:effectLst/>
                <a:latin typeface="Open Sans" panose="020B0604020202020204" pitchFamily="34" charset="0"/>
              </a:rPr>
              <a:t>derrotar a Satanás. Por esto es necesario familiarizarse con la Biblia: leerla a menudo, meditarla, asimilarla”.</a:t>
            </a:r>
            <a:endParaRPr lang="en-US" sz="3500" dirty="0"/>
          </a:p>
          <a:p>
            <a:pPr marL="457200" indent="-457200">
              <a:buFont typeface="Wingdings" panose="05000000000000000000" pitchFamily="2" charset="2"/>
              <a:buChar char="Ø"/>
            </a:pPr>
            <a:endParaRPr lang="en-US" sz="3500" dirty="0"/>
          </a:p>
          <a:p>
            <a:r>
              <a:rPr lang="es-ES" sz="3200" b="0" i="0" dirty="0">
                <a:solidFill>
                  <a:srgbClr val="00010F"/>
                </a:solidFill>
                <a:effectLst/>
                <a:latin typeface="Roboto Slab"/>
              </a:rPr>
              <a:t>         — </a:t>
            </a:r>
            <a:r>
              <a:rPr lang="en-US" sz="3500" dirty="0"/>
              <a:t>Papa Francisco</a:t>
            </a:r>
          </a:p>
        </p:txBody>
      </p:sp>
    </p:spTree>
    <p:extLst>
      <p:ext uri="{BB962C8B-B14F-4D97-AF65-F5344CB8AC3E}">
        <p14:creationId xmlns:p14="http://schemas.microsoft.com/office/powerpoint/2010/main" val="1030271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339438"/>
            <a:ext cx="11453495" cy="5401479"/>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r>
              <a:rPr lang="es-ES" sz="2500" b="0" i="0" dirty="0">
                <a:solidFill>
                  <a:srgbClr val="000000"/>
                </a:solidFill>
                <a:effectLst/>
                <a:latin typeface="Open Sans" panose="020B0604020202020204" pitchFamily="34" charset="0"/>
              </a:rPr>
              <a:t>“</a:t>
            </a:r>
            <a:r>
              <a:rPr lang="es-ES" sz="2500" b="0" i="0" dirty="0">
                <a:solidFill>
                  <a:srgbClr val="000000"/>
                </a:solidFill>
                <a:effectLst/>
                <a:latin typeface="Open Sans" panose="020B0606030504020204" pitchFamily="34" charset="0"/>
              </a:rPr>
              <a:t>La Biblia contiene la Palabra de Dios, que es siempre </a:t>
            </a:r>
          </a:p>
          <a:p>
            <a:r>
              <a:rPr lang="es-ES" sz="2500" b="0" i="0" dirty="0">
                <a:solidFill>
                  <a:srgbClr val="000000"/>
                </a:solidFill>
                <a:effectLst/>
                <a:latin typeface="Open Sans" panose="020B0606030504020204" pitchFamily="34" charset="0"/>
              </a:rPr>
              <a:t>actual y eficaz. Alguno ha dicho: ¿qué sucedería si </a:t>
            </a:r>
          </a:p>
          <a:p>
            <a:r>
              <a:rPr lang="es-ES" sz="2500" b="0" i="0" dirty="0">
                <a:solidFill>
                  <a:srgbClr val="000000"/>
                </a:solidFill>
                <a:effectLst/>
                <a:latin typeface="Open Sans" panose="020B0606030504020204" pitchFamily="34" charset="0"/>
              </a:rPr>
              <a:t>usáramos la Biblia como tratamos nuestro celular? ¿Si la </a:t>
            </a:r>
          </a:p>
          <a:p>
            <a:r>
              <a:rPr lang="es-ES" sz="2500" b="0" i="0" dirty="0">
                <a:solidFill>
                  <a:srgbClr val="000000"/>
                </a:solidFill>
                <a:effectLst/>
                <a:latin typeface="Open Sans" panose="020B0606030504020204" pitchFamily="34" charset="0"/>
              </a:rPr>
              <a:t>llevásemos siempre con nosotros, o al menos el pequeño </a:t>
            </a:r>
          </a:p>
          <a:p>
            <a:r>
              <a:rPr lang="es-ES" sz="2500" b="0" i="0" dirty="0">
                <a:solidFill>
                  <a:srgbClr val="000000"/>
                </a:solidFill>
                <a:effectLst/>
                <a:latin typeface="Open Sans" panose="020B0606030504020204" pitchFamily="34" charset="0"/>
              </a:rPr>
              <a:t>Evangelio de bolsillo, qué sucedería?; si volviésemos atrás</a:t>
            </a:r>
          </a:p>
          <a:p>
            <a:r>
              <a:rPr lang="es-ES" sz="2500" b="0" i="0" dirty="0">
                <a:solidFill>
                  <a:srgbClr val="000000"/>
                </a:solidFill>
                <a:effectLst/>
                <a:latin typeface="Open Sans" panose="020B0606030504020204" pitchFamily="34" charset="0"/>
              </a:rPr>
              <a:t>cuando la olvidamos: tú te olvidas del celular—¡oh!—, no lo tengo, </a:t>
            </a:r>
          </a:p>
          <a:p>
            <a:r>
              <a:rPr lang="es-ES" sz="2500" b="0" i="0" dirty="0">
                <a:solidFill>
                  <a:srgbClr val="000000"/>
                </a:solidFill>
                <a:effectLst/>
                <a:latin typeface="Open Sans" panose="020B0606030504020204" pitchFamily="34" charset="0"/>
              </a:rPr>
              <a:t>vuelvo atrás a buscarlo; si la abriéramos varias veces al día; si leyéramos los mensajes de Dios contenidos en la Biblia como leemos los mensajes del      </a:t>
            </a:r>
          </a:p>
          <a:p>
            <a:r>
              <a:rPr lang="es-ES" sz="2500" dirty="0">
                <a:solidFill>
                  <a:srgbClr val="000000"/>
                </a:solidFill>
                <a:latin typeface="Open Sans" panose="020B0606030504020204" pitchFamily="34" charset="0"/>
              </a:rPr>
              <a:t>        </a:t>
            </a:r>
            <a:r>
              <a:rPr lang="es-ES" sz="2500" b="0" i="0" dirty="0">
                <a:solidFill>
                  <a:srgbClr val="000000"/>
                </a:solidFill>
                <a:effectLst/>
                <a:latin typeface="Open Sans" panose="020B0606030504020204" pitchFamily="34" charset="0"/>
              </a:rPr>
              <a:t>teléfono, ¿qué sucedería? Claramente la comparación es paradójica, </a:t>
            </a:r>
          </a:p>
          <a:p>
            <a:r>
              <a:rPr lang="es-ES" sz="2500" dirty="0">
                <a:solidFill>
                  <a:srgbClr val="000000"/>
                </a:solidFill>
                <a:latin typeface="Open Sans" panose="020B0606030504020204" pitchFamily="34" charset="0"/>
              </a:rPr>
              <a:t>            </a:t>
            </a:r>
            <a:r>
              <a:rPr lang="es-ES" sz="2500" b="0" i="0" dirty="0">
                <a:solidFill>
                  <a:srgbClr val="000000"/>
                </a:solidFill>
                <a:effectLst/>
                <a:latin typeface="Open Sans" panose="020B0606030504020204" pitchFamily="34" charset="0"/>
              </a:rPr>
              <a:t>pero hace reflexionar</a:t>
            </a:r>
            <a:r>
              <a:rPr lang="es-ES" sz="2500" b="0" i="0" dirty="0">
                <a:solidFill>
                  <a:srgbClr val="000000"/>
                </a:solidFill>
                <a:effectLst/>
                <a:latin typeface="Open Sans" panose="020B0604020202020204" pitchFamily="34" charset="0"/>
              </a:rPr>
              <a:t>”.</a:t>
            </a:r>
            <a:endParaRPr lang="en-US" sz="2500" dirty="0"/>
          </a:p>
          <a:p>
            <a:endParaRPr lang="en-US" sz="3500" dirty="0"/>
          </a:p>
          <a:p>
            <a:r>
              <a:rPr lang="en-US" sz="3500" dirty="0"/>
              <a:t>                                 </a:t>
            </a:r>
            <a:r>
              <a:rPr lang="es-ES" sz="3200" b="0" i="0" dirty="0">
                <a:solidFill>
                  <a:srgbClr val="00010F"/>
                </a:solidFill>
                <a:effectLst/>
                <a:latin typeface="Roboto Slab"/>
              </a:rPr>
              <a:t>— </a:t>
            </a:r>
            <a:r>
              <a:rPr lang="en-US" sz="3500" dirty="0"/>
              <a:t>Papa Francisco</a:t>
            </a:r>
          </a:p>
        </p:txBody>
      </p:sp>
    </p:spTree>
    <p:extLst>
      <p:ext uri="{BB962C8B-B14F-4D97-AF65-F5344CB8AC3E}">
        <p14:creationId xmlns:p14="http://schemas.microsoft.com/office/powerpoint/2010/main" val="2360946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688563"/>
            <a:ext cx="11453495" cy="367793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000"/>
                </a:solidFill>
                <a:effectLst/>
                <a:latin typeface="Open Sans" panose="020B0604020202020204" pitchFamily="34" charset="0"/>
              </a:rPr>
              <a:t>“</a:t>
            </a:r>
            <a:r>
              <a:rPr lang="es-ES" sz="3600" dirty="0">
                <a:solidFill>
                  <a:srgbClr val="000000"/>
                </a:solidFill>
                <a:latin typeface="Open Sans" panose="020B0606030504020204" pitchFamily="34" charset="0"/>
              </a:rPr>
              <a:t>S</a:t>
            </a:r>
            <a:r>
              <a:rPr lang="es-ES" sz="3600" b="0" i="0" dirty="0">
                <a:solidFill>
                  <a:srgbClr val="000000"/>
                </a:solidFill>
                <a:effectLst/>
                <a:latin typeface="Open Sans" panose="020B0606030504020204" pitchFamily="34" charset="0"/>
              </a:rPr>
              <a:t>i tuviéramos la Palabra de Dios siempre </a:t>
            </a:r>
          </a:p>
          <a:p>
            <a:r>
              <a:rPr lang="es-ES" sz="3600" b="0" i="0" dirty="0">
                <a:solidFill>
                  <a:srgbClr val="000000"/>
                </a:solidFill>
                <a:effectLst/>
                <a:latin typeface="Open Sans" panose="020B0606030504020204" pitchFamily="34" charset="0"/>
              </a:rPr>
              <a:t>en el corazón, ninguna tentación podría </a:t>
            </a:r>
          </a:p>
          <a:p>
            <a:r>
              <a:rPr lang="es-ES" sz="3600" b="0" i="0" dirty="0">
                <a:solidFill>
                  <a:srgbClr val="000000"/>
                </a:solidFill>
                <a:effectLst/>
                <a:latin typeface="Open Sans" panose="020B0606030504020204" pitchFamily="34" charset="0"/>
              </a:rPr>
              <a:t>alejarnos de Dios y ningún obstáculo</a:t>
            </a:r>
          </a:p>
          <a:p>
            <a:r>
              <a:rPr lang="es-ES" sz="3600" b="0" i="0" dirty="0">
                <a:solidFill>
                  <a:srgbClr val="000000"/>
                </a:solidFill>
                <a:effectLst/>
                <a:latin typeface="Open Sans" panose="020B0606030504020204" pitchFamily="34" charset="0"/>
              </a:rPr>
              <a:t>podría hacer que nos desviáramos del camino </a:t>
            </a:r>
          </a:p>
          <a:p>
            <a:r>
              <a:rPr lang="es-ES" sz="3600" b="0" i="0" dirty="0">
                <a:solidFill>
                  <a:srgbClr val="000000"/>
                </a:solidFill>
                <a:effectLst/>
                <a:latin typeface="Open Sans" panose="020B0606030504020204" pitchFamily="34" charset="0"/>
              </a:rPr>
              <a:t>del bien</a:t>
            </a:r>
            <a:r>
              <a:rPr lang="es-ES" sz="3600" b="0" i="0" dirty="0">
                <a:solidFill>
                  <a:srgbClr val="000000"/>
                </a:solidFill>
                <a:effectLst/>
                <a:latin typeface="Open Sans" panose="020B0604020202020204" pitchFamily="34" charset="0"/>
              </a:rPr>
              <a:t>”.</a:t>
            </a:r>
            <a:endParaRPr lang="en-US" sz="3500" dirty="0"/>
          </a:p>
          <a:p>
            <a:r>
              <a:rPr lang="en-US" sz="3500" dirty="0"/>
              <a:t>                                   </a:t>
            </a:r>
            <a:r>
              <a:rPr lang="es-ES" sz="3200" b="0" i="0" dirty="0">
                <a:solidFill>
                  <a:srgbClr val="00010F"/>
                </a:solidFill>
                <a:effectLst/>
                <a:latin typeface="Roboto Slab"/>
              </a:rPr>
              <a:t>— </a:t>
            </a:r>
            <a:r>
              <a:rPr lang="en-US" sz="3500" dirty="0"/>
              <a:t>Papa Francisco</a:t>
            </a:r>
          </a:p>
        </p:txBody>
      </p:sp>
    </p:spTree>
    <p:extLst>
      <p:ext uri="{BB962C8B-B14F-4D97-AF65-F5344CB8AC3E}">
        <p14:creationId xmlns:p14="http://schemas.microsoft.com/office/powerpoint/2010/main" val="1914526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533992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10F"/>
                </a:solidFill>
                <a:effectLst/>
                <a:latin typeface="Roboto Slab"/>
              </a:rPr>
              <a:t>“Creo que la Biblia es el mejor regalo que </a:t>
            </a:r>
          </a:p>
          <a:p>
            <a:r>
              <a:rPr lang="es-ES" sz="3600" b="0" i="0" dirty="0">
                <a:solidFill>
                  <a:srgbClr val="00010F"/>
                </a:solidFill>
                <a:effectLst/>
                <a:latin typeface="Roboto Slab"/>
              </a:rPr>
              <a:t>Dios ha dado al hombre. Todo el bien que el </a:t>
            </a:r>
          </a:p>
          <a:p>
            <a:r>
              <a:rPr lang="es-ES" sz="3600" b="0" i="0" dirty="0">
                <a:solidFill>
                  <a:srgbClr val="00010F"/>
                </a:solidFill>
                <a:effectLst/>
                <a:latin typeface="Roboto Slab"/>
              </a:rPr>
              <a:t>Salvador del mundo nos proporcionó se nos</a:t>
            </a:r>
          </a:p>
          <a:p>
            <a:r>
              <a:rPr lang="es-ES" sz="3600" b="0" i="0" dirty="0">
                <a:solidFill>
                  <a:srgbClr val="00010F"/>
                </a:solidFill>
                <a:effectLst/>
                <a:latin typeface="Roboto Slab"/>
              </a:rPr>
              <a:t>comunica en este libro y si no fuera por él, no sabríamos la diferencia entre el bien y el mal. Toda cosa provechosa al hombre se contiene en la Biblia”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Abraham Lincoln</a:t>
            </a:r>
            <a:endParaRPr lang="en-US" sz="3500" dirty="0"/>
          </a:p>
          <a:p>
            <a:endParaRPr lang="en-US" sz="3500" dirty="0"/>
          </a:p>
        </p:txBody>
      </p:sp>
    </p:spTree>
    <p:extLst>
      <p:ext uri="{BB962C8B-B14F-4D97-AF65-F5344CB8AC3E}">
        <p14:creationId xmlns:p14="http://schemas.microsoft.com/office/powerpoint/2010/main" val="3403345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367793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10F"/>
                </a:solidFill>
                <a:effectLst/>
                <a:latin typeface="Roboto Slab"/>
              </a:rPr>
              <a:t>“</a:t>
            </a:r>
            <a:r>
              <a:rPr lang="es-ES" sz="3600" b="0" i="0" dirty="0">
                <a:effectLst/>
                <a:latin typeface="Helvetica Neue"/>
              </a:rPr>
              <a:t>La Biblia no es un mero libro, sino una</a:t>
            </a:r>
          </a:p>
          <a:p>
            <a:r>
              <a:rPr lang="es-ES" sz="3600" b="0" i="0" dirty="0">
                <a:effectLst/>
                <a:latin typeface="Helvetica Neue"/>
              </a:rPr>
              <a:t>creación viviente, con un poder que vence a </a:t>
            </a:r>
          </a:p>
          <a:p>
            <a:r>
              <a:rPr lang="es-ES" sz="3600" b="0" i="0" dirty="0">
                <a:effectLst/>
                <a:latin typeface="Helvetica Neue"/>
              </a:rPr>
              <a:t>todo cuanto se le opone</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Napoleón Bonaparte</a:t>
            </a:r>
            <a:endParaRPr lang="en-US" sz="3500" dirty="0"/>
          </a:p>
          <a:p>
            <a:endParaRPr lang="en-US" sz="3500" dirty="0"/>
          </a:p>
        </p:txBody>
      </p:sp>
    </p:spTree>
    <p:extLst>
      <p:ext uri="{BB962C8B-B14F-4D97-AF65-F5344CB8AC3E}">
        <p14:creationId xmlns:p14="http://schemas.microsoft.com/office/powerpoint/2010/main" val="3975407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423192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effectLst/>
                <a:latin typeface="Roboto Slab"/>
              </a:rPr>
              <a:t>“</a:t>
            </a:r>
            <a:r>
              <a:rPr lang="es-ES" sz="3600" b="0" i="0" dirty="0">
                <a:effectLst/>
                <a:latin typeface="Helvetica Neue"/>
              </a:rPr>
              <a:t>Siempre he dicho, y siempre diré que la lectura cuidadosa y diligente del Libro Sagrado produce mejores ciudadanos La Biblia produce las mejores personas del mundo</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t>
            </a:r>
            <a:r>
              <a:rPr lang="es-PR" sz="3600" dirty="0">
                <a:solidFill>
                  <a:srgbClr val="00010F"/>
                </a:solidFill>
                <a:latin typeface="Roboto Slab"/>
              </a:rPr>
              <a:t>Thomas Jefferson</a:t>
            </a:r>
            <a:endParaRPr lang="en-US" sz="3500" dirty="0"/>
          </a:p>
          <a:p>
            <a:endParaRPr lang="en-US" sz="3500" dirty="0"/>
          </a:p>
        </p:txBody>
      </p:sp>
    </p:spTree>
    <p:extLst>
      <p:ext uri="{BB962C8B-B14F-4D97-AF65-F5344CB8AC3E}">
        <p14:creationId xmlns:p14="http://schemas.microsoft.com/office/powerpoint/2010/main" val="477549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423192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effectLst/>
                <a:latin typeface="Roboto Slab"/>
              </a:rPr>
              <a:t>“</a:t>
            </a:r>
            <a:r>
              <a:rPr lang="es-ES" sz="3600" b="0" i="0" dirty="0">
                <a:effectLst/>
                <a:latin typeface="Helvetica Neue"/>
              </a:rPr>
              <a:t>Siempre he dicho, y siempre diré que la lectura cuidadosa y diligente del Libro Sagrado produce mejores ciudadanos La Biblia produce las mejores personas del mundo</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t>
            </a:r>
            <a:r>
              <a:rPr lang="es-PR" sz="3600" dirty="0">
                <a:solidFill>
                  <a:srgbClr val="00010F"/>
                </a:solidFill>
                <a:latin typeface="Roboto Slab"/>
              </a:rPr>
              <a:t>Thomas Jefferson</a:t>
            </a:r>
            <a:endParaRPr lang="en-US" sz="3500" dirty="0"/>
          </a:p>
          <a:p>
            <a:endParaRPr lang="en-US" sz="3500" dirty="0"/>
          </a:p>
        </p:txBody>
      </p:sp>
    </p:spTree>
    <p:extLst>
      <p:ext uri="{BB962C8B-B14F-4D97-AF65-F5344CB8AC3E}">
        <p14:creationId xmlns:p14="http://schemas.microsoft.com/office/powerpoint/2010/main" val="647533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525"/>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553998"/>
          </a:xfrm>
          <a:prstGeom prst="rect">
            <a:avLst/>
          </a:prstGeom>
          <a:noFill/>
        </p:spPr>
        <p:txBody>
          <a:bodyPr wrap="square" rtlCol="0">
            <a:spAutoFit/>
          </a:bodyPr>
          <a:lstStyle/>
          <a:p>
            <a:r>
              <a:rPr lang="es-PR" sz="3000" b="1" dirty="0"/>
              <a:t>Pregunta: ¿Quién escribió la Biblia protestante?</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83127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1" i="0" dirty="0">
                <a:effectLst/>
                <a:latin typeface="Roboto Slab"/>
              </a:rPr>
              <a:t>Respuesta</a:t>
            </a:r>
            <a:r>
              <a:rPr lang="es-PR" sz="2000" b="0" i="0" dirty="0">
                <a:effectLst/>
                <a:latin typeface="Roboto Slab"/>
              </a:rPr>
              <a:t>: La Biblia protestante fue escrita </a:t>
            </a:r>
            <a:r>
              <a:rPr lang="es-PR" sz="2000" dirty="0">
                <a:latin typeface="Roboto Slab"/>
              </a:rPr>
              <a:t>por los mismos autores de la </a:t>
            </a:r>
          </a:p>
          <a:p>
            <a:r>
              <a:rPr lang="es-PR" sz="2000" dirty="0">
                <a:latin typeface="Roboto Slab"/>
              </a:rPr>
              <a:t>Biblia católica. Sencillamente los hermanos protestantes no aceptan 7 libros </a:t>
            </a:r>
          </a:p>
          <a:p>
            <a:r>
              <a:rPr lang="es-PR" sz="2000" dirty="0">
                <a:latin typeface="Roboto Slab"/>
              </a:rPr>
              <a:t>del Antiguo Testamento, pero los autores son los mismos.</a:t>
            </a:r>
            <a:endParaRPr lang="en-US" sz="2000" dirty="0"/>
          </a:p>
          <a:p>
            <a:endParaRPr lang="en-US" sz="3500" dirty="0"/>
          </a:p>
        </p:txBody>
      </p:sp>
    </p:spTree>
    <p:extLst>
      <p:ext uri="{BB962C8B-B14F-4D97-AF65-F5344CB8AC3E}">
        <p14:creationId xmlns:p14="http://schemas.microsoft.com/office/powerpoint/2010/main" val="3148420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1015663"/>
          </a:xfrm>
          <a:prstGeom prst="rect">
            <a:avLst/>
          </a:prstGeom>
          <a:noFill/>
        </p:spPr>
        <p:txBody>
          <a:bodyPr wrap="square" rtlCol="0">
            <a:spAutoFit/>
          </a:bodyPr>
          <a:lstStyle/>
          <a:p>
            <a:r>
              <a:rPr lang="es-PR" sz="3000" b="1" dirty="0"/>
              <a:t>Pregunta: ¿Qué libro habla del primer milagro de</a:t>
            </a:r>
          </a:p>
          <a:p>
            <a:r>
              <a:rPr lang="es-PR" sz="3000" b="1" dirty="0"/>
              <a:t>Jesús niño?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985980"/>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La Biblia nos dice que el primer milagro de Jesús fue el d</a:t>
            </a:r>
            <a:r>
              <a:rPr lang="es-PR" sz="2000" dirty="0">
                <a:latin typeface="Roboto Slab"/>
              </a:rPr>
              <a:t>e</a:t>
            </a:r>
          </a:p>
          <a:p>
            <a:r>
              <a:rPr lang="es-PR" sz="2000" dirty="0">
                <a:latin typeface="Roboto Slab"/>
              </a:rPr>
              <a:t>las bodas de Caná.</a:t>
            </a:r>
          </a:p>
          <a:p>
            <a:endParaRPr lang="es-PR" sz="2000" b="0" i="0" dirty="0">
              <a:effectLst/>
              <a:latin typeface="Roboto Slab"/>
            </a:endParaRPr>
          </a:p>
          <a:p>
            <a:r>
              <a:rPr lang="es-PR" sz="2000" b="0" i="0" dirty="0">
                <a:effectLst/>
                <a:latin typeface="Roboto Slab"/>
              </a:rPr>
              <a:t>En clase hablé de un milagro que es contado un evangelio apócrifo (un </a:t>
            </a:r>
          </a:p>
          <a:p>
            <a:r>
              <a:rPr lang="es-PR" sz="2000" dirty="0">
                <a:latin typeface="Roboto Slab"/>
              </a:rPr>
              <a:t>evangelio que no fue incluido en el Nuevo Testamento). Hablo del Evangelio de la infancia de Tomás (Siglo II). En este evangelio apócrifo Jesús insufla vida a unos pájaros de barro inanimados, modelados por sus amigos. </a:t>
            </a:r>
          </a:p>
          <a:p>
            <a:endParaRPr lang="es-PR" sz="2000" b="0" i="0" dirty="0">
              <a:effectLst/>
              <a:latin typeface="Roboto Slab"/>
            </a:endParaRPr>
          </a:p>
          <a:p>
            <a:r>
              <a:rPr lang="es-PR" sz="2000" dirty="0">
                <a:latin typeface="Roboto Slab"/>
              </a:rPr>
              <a:t>En la película </a:t>
            </a:r>
            <a:r>
              <a:rPr lang="es-PR" sz="2000" dirty="0" err="1">
                <a:latin typeface="Roboto Slab"/>
              </a:rPr>
              <a:t>The</a:t>
            </a:r>
            <a:r>
              <a:rPr lang="es-PR" sz="2000" dirty="0">
                <a:latin typeface="Roboto Slab"/>
              </a:rPr>
              <a:t> Young </a:t>
            </a:r>
            <a:r>
              <a:rPr lang="es-PR" sz="2000" dirty="0" err="1">
                <a:latin typeface="Roboto Slab"/>
              </a:rPr>
              <a:t>Messiah</a:t>
            </a:r>
            <a:r>
              <a:rPr lang="es-PR" sz="2000" dirty="0">
                <a:latin typeface="Roboto Slab"/>
              </a:rPr>
              <a:t> este relato se cuenta ligeramente distinto: Jesús niño resucita un pajarito. </a:t>
            </a:r>
            <a:endParaRPr lang="es-PR" sz="2000" b="0" i="0" dirty="0">
              <a:effectLst/>
              <a:latin typeface="Roboto Slab"/>
            </a:endParaRPr>
          </a:p>
          <a:p>
            <a:endParaRPr lang="es-PR" sz="2000" b="0" i="0" dirty="0">
              <a:effectLst/>
              <a:latin typeface="Roboto Slab"/>
            </a:endParaRPr>
          </a:p>
          <a:p>
            <a:r>
              <a:rPr lang="es-PR" sz="2000" dirty="0">
                <a:latin typeface="Roboto Slab"/>
              </a:rPr>
              <a:t>	La película </a:t>
            </a:r>
            <a:r>
              <a:rPr lang="es-PR" sz="2000" dirty="0" err="1">
                <a:latin typeface="Roboto Slab"/>
              </a:rPr>
              <a:t>The</a:t>
            </a:r>
            <a:r>
              <a:rPr lang="es-PR" sz="2000" dirty="0">
                <a:latin typeface="Roboto Slab"/>
              </a:rPr>
              <a:t> Young </a:t>
            </a:r>
            <a:r>
              <a:rPr lang="es-PR" sz="2000" dirty="0" err="1">
                <a:latin typeface="Roboto Slab"/>
              </a:rPr>
              <a:t>Messiah</a:t>
            </a:r>
            <a:r>
              <a:rPr lang="es-PR" sz="2000" dirty="0">
                <a:latin typeface="Roboto Slab"/>
              </a:rPr>
              <a:t> puede ser una buena película para plantearte el tema de la 			infancia de Jesús. Puedes ver el </a:t>
            </a:r>
            <a:r>
              <a:rPr lang="es-PR" sz="2000" dirty="0" err="1">
                <a:latin typeface="Roboto Slab"/>
              </a:rPr>
              <a:t>trailer</a:t>
            </a:r>
            <a:r>
              <a:rPr lang="es-PR" sz="2000" dirty="0">
                <a:latin typeface="Roboto Slab"/>
              </a:rPr>
              <a:t> aquí:</a:t>
            </a:r>
          </a:p>
          <a:p>
            <a:r>
              <a:rPr lang="es-PR" sz="2000" dirty="0">
                <a:latin typeface="Roboto Slab"/>
              </a:rPr>
              <a:t>				 </a:t>
            </a:r>
            <a:r>
              <a:rPr lang="en-US" sz="2000" dirty="0">
                <a:hlinkClick r:id="rId3"/>
              </a:rPr>
              <a:t>The Young Messiah Official Trailer – YouTube</a:t>
            </a:r>
            <a:endParaRPr lang="en-US" sz="2000" dirty="0"/>
          </a:p>
          <a:p>
            <a:endParaRPr lang="es-PR" sz="2000" b="0" i="0" dirty="0">
              <a:effectLst/>
              <a:latin typeface="Roboto Slab"/>
            </a:endParaRPr>
          </a:p>
        </p:txBody>
      </p:sp>
    </p:spTree>
    <p:extLst>
      <p:ext uri="{BB962C8B-B14F-4D97-AF65-F5344CB8AC3E}">
        <p14:creationId xmlns:p14="http://schemas.microsoft.com/office/powerpoint/2010/main" val="1729395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553998"/>
          </a:xfrm>
          <a:prstGeom prst="rect">
            <a:avLst/>
          </a:prstGeom>
          <a:noFill/>
        </p:spPr>
        <p:txBody>
          <a:bodyPr wrap="square" rtlCol="0">
            <a:spAutoFit/>
          </a:bodyPr>
          <a:lstStyle/>
          <a:p>
            <a:r>
              <a:rPr lang="es-PR" sz="3000" b="1" dirty="0"/>
              <a:t>Pregunta: ¿Quién escribió el Apocalipsis?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98488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Lo escribió el apóstol Juan, en la isla de Patmos. Esa </a:t>
            </a:r>
          </a:p>
          <a:p>
            <a:r>
              <a:rPr lang="es-PR" sz="2000" b="0" i="0" dirty="0">
                <a:effectLst/>
                <a:latin typeface="Roboto Slab"/>
              </a:rPr>
              <a:t>isla era un</a:t>
            </a:r>
            <a:r>
              <a:rPr lang="es-PR" sz="2000" dirty="0">
                <a:latin typeface="Roboto Slab"/>
              </a:rPr>
              <a:t>a prisión. </a:t>
            </a:r>
            <a:endParaRPr lang="es-PR" sz="2000" b="0" i="0" dirty="0">
              <a:effectLst/>
              <a:latin typeface="Roboto Slab"/>
            </a:endParaRPr>
          </a:p>
        </p:txBody>
      </p:sp>
    </p:spTree>
    <p:extLst>
      <p:ext uri="{BB962C8B-B14F-4D97-AF65-F5344CB8AC3E}">
        <p14:creationId xmlns:p14="http://schemas.microsoft.com/office/powerpoint/2010/main" val="1356007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1015663"/>
          </a:xfrm>
          <a:prstGeom prst="rect">
            <a:avLst/>
          </a:prstGeom>
          <a:noFill/>
        </p:spPr>
        <p:txBody>
          <a:bodyPr wrap="square" rtlCol="0">
            <a:spAutoFit/>
          </a:bodyPr>
          <a:lstStyle/>
          <a:p>
            <a:r>
              <a:rPr lang="es-PR" sz="3000" b="1" dirty="0"/>
              <a:t>Pregunta: ¿Cómo las personas se enteraron de la</a:t>
            </a:r>
          </a:p>
          <a:p>
            <a:r>
              <a:rPr lang="es-PR" sz="3000" b="1" dirty="0"/>
              <a:t>existencia de la Biblia en esos tiempos?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5293757"/>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La pregunta no dice exactamente a qué tiempos se refiere.</a:t>
            </a:r>
          </a:p>
          <a:p>
            <a:endParaRPr lang="es-PR" sz="2000" dirty="0">
              <a:latin typeface="Roboto Slab"/>
            </a:endParaRPr>
          </a:p>
          <a:p>
            <a:r>
              <a:rPr lang="es-PR" sz="2000" b="0" i="0" dirty="0">
                <a:effectLst/>
                <a:latin typeface="Roboto Slab"/>
              </a:rPr>
              <a:t>Los libros del Antiguo Testamento fueron transmitidos oralmente por muchos años</a:t>
            </a:r>
          </a:p>
          <a:p>
            <a:r>
              <a:rPr lang="es-PR" sz="2000" dirty="0">
                <a:latin typeface="Roboto Slab"/>
              </a:rPr>
              <a:t>antes de ser puestos por escrito. La misma Biblia habla de enseñar las enseñanza</a:t>
            </a:r>
          </a:p>
          <a:p>
            <a:r>
              <a:rPr lang="es-PR" sz="2000" dirty="0">
                <a:latin typeface="Roboto Slab"/>
              </a:rPr>
              <a:t>de Dios de padres a hijos.</a:t>
            </a:r>
          </a:p>
          <a:p>
            <a:endParaRPr lang="es-PR" sz="2000" b="0" i="0" dirty="0">
              <a:effectLst/>
              <a:latin typeface="Roboto Slab"/>
            </a:endParaRPr>
          </a:p>
          <a:p>
            <a:r>
              <a:rPr lang="es-PR" sz="2000" dirty="0">
                <a:latin typeface="Roboto Slab"/>
              </a:rPr>
              <a:t>En esos momentos, lo que hoy conocemos como “Biblia” era conocido por enseñanza de padres a hijos. Más adelante el Antiguo Testamento comenzó a conocerse en sinagogas.</a:t>
            </a:r>
          </a:p>
          <a:p>
            <a:endParaRPr lang="es-PR" sz="2000" dirty="0">
              <a:latin typeface="Roboto Slab"/>
            </a:endParaRPr>
          </a:p>
          <a:p>
            <a:r>
              <a:rPr lang="es-PR" sz="2000" dirty="0">
                <a:latin typeface="Roboto Slab"/>
              </a:rPr>
              <a:t>Cuando aparece lo que hoy conocemos como “Biblia”, en el concilio de Trento (poco después del año 300 </a:t>
            </a:r>
            <a:r>
              <a:rPr lang="es-PR" sz="2000" dirty="0" err="1">
                <a:latin typeface="Roboto Slab"/>
              </a:rPr>
              <a:t>dC</a:t>
            </a:r>
            <a:r>
              <a:rPr lang="es-PR" sz="2000" dirty="0">
                <a:latin typeface="Roboto Slab"/>
              </a:rPr>
              <a:t>) la Biblia comienza a ser conocida en primer lugar en misa, en el culto litúrgico, escuchándola los domingos (el domingo se celebra desde principios de la Iglesia). Recuerda, parte 				de los criterios para integrar un libro al Nuevo Testamento es su 					uso en culto litúrgico. Luego comenzaron a </a:t>
            </a:r>
            <a:r>
              <a:rPr lang="es-PR" sz="2000" dirty="0" err="1">
                <a:latin typeface="Roboto Slab"/>
              </a:rPr>
              <a:t>transcirbirla</a:t>
            </a:r>
            <a:r>
              <a:rPr lang="es-PR" sz="2000" dirty="0">
                <a:latin typeface="Roboto Slab"/>
              </a:rPr>
              <a:t> a mano, y 				mucho más adelante, alrededor del año 1500 (eso está en otro 					</a:t>
            </a:r>
            <a:r>
              <a:rPr lang="es-PR" sz="2000" dirty="0" err="1">
                <a:latin typeface="Roboto Slab"/>
              </a:rPr>
              <a:t>slide</a:t>
            </a:r>
            <a:r>
              <a:rPr lang="es-PR" sz="2000" dirty="0">
                <a:latin typeface="Roboto Slab"/>
              </a:rPr>
              <a:t>), aparece la primera Biblia impresa mecánicamente. </a:t>
            </a:r>
          </a:p>
        </p:txBody>
      </p:sp>
    </p:spTree>
    <p:extLst>
      <p:ext uri="{BB962C8B-B14F-4D97-AF65-F5344CB8AC3E}">
        <p14:creationId xmlns:p14="http://schemas.microsoft.com/office/powerpoint/2010/main" val="511920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553998"/>
          </a:xfrm>
          <a:prstGeom prst="rect">
            <a:avLst/>
          </a:prstGeom>
          <a:noFill/>
        </p:spPr>
        <p:txBody>
          <a:bodyPr wrap="square" rtlCol="0">
            <a:spAutoFit/>
          </a:bodyPr>
          <a:lstStyle/>
          <a:p>
            <a:r>
              <a:rPr lang="es-PR" sz="3000" b="1" dirty="0"/>
              <a:t>Pregunta: ¿Cuántos años se tardó en acabar la Biblia?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447098"/>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Pregunta interesante. Expliquemos.</a:t>
            </a:r>
          </a:p>
          <a:p>
            <a:endParaRPr lang="es-PR" sz="2000" dirty="0">
              <a:latin typeface="Roboto Slab"/>
            </a:endParaRPr>
          </a:p>
          <a:p>
            <a:r>
              <a:rPr lang="es-PR" sz="2000" b="0" i="0" dirty="0">
                <a:effectLst/>
                <a:latin typeface="Roboto Slab"/>
              </a:rPr>
              <a:t>El </a:t>
            </a:r>
            <a:r>
              <a:rPr lang="es-PR" sz="2000" dirty="0">
                <a:latin typeface="Roboto Slab"/>
              </a:rPr>
              <a:t>Antiguo Testamento </a:t>
            </a:r>
            <a:r>
              <a:rPr lang="es-PR" sz="2000" b="0" i="0" dirty="0">
                <a:effectLst/>
                <a:latin typeface="Roboto Slab"/>
              </a:rPr>
              <a:t>fue escrito a lo largo de much</a:t>
            </a:r>
            <a:r>
              <a:rPr lang="es-PR" sz="2000" dirty="0">
                <a:latin typeface="Roboto Slab"/>
              </a:rPr>
              <a:t>ísimos años.  El Nuevo</a:t>
            </a:r>
          </a:p>
          <a:p>
            <a:r>
              <a:rPr lang="es-PR" sz="2000" dirty="0">
                <a:latin typeface="Roboto Slab"/>
              </a:rPr>
              <a:t>Testamento solo tomó alrededor de un siglo (siglo 1)</a:t>
            </a:r>
          </a:p>
          <a:p>
            <a:endParaRPr lang="es-PR" sz="2000" dirty="0">
              <a:latin typeface="Roboto Slab"/>
            </a:endParaRPr>
          </a:p>
          <a:p>
            <a:r>
              <a:rPr lang="es-PR" sz="2000" dirty="0">
                <a:latin typeface="Roboto Slab"/>
              </a:rPr>
              <a:t>¿Cuántos años, exactamente, tomó escribir toda la Biblia? El proceso de crear la Biblia tomó alrededor de 1,500 años, pero los libros más antiguos de la Biblia, que pueden ser Génesis o</a:t>
            </a:r>
          </a:p>
          <a:p>
            <a:r>
              <a:rPr lang="es-PR" sz="2000" b="0" i="0" dirty="0">
                <a:effectLst/>
                <a:latin typeface="Roboto Slab"/>
              </a:rPr>
              <a:t>Job, </a:t>
            </a:r>
            <a:r>
              <a:rPr lang="es-PR" sz="2000" dirty="0">
                <a:latin typeface="Roboto Slab"/>
              </a:rPr>
              <a:t>fueron escritos alrededor del año 1,400 </a:t>
            </a:r>
            <a:r>
              <a:rPr lang="es-PR" sz="2000" dirty="0" err="1">
                <a:latin typeface="Roboto Slab"/>
              </a:rPr>
              <a:t>aC</a:t>
            </a:r>
            <a:r>
              <a:rPr lang="es-PR" sz="2000" dirty="0">
                <a:latin typeface="Roboto Slab"/>
              </a:rPr>
              <a:t>, o sea, hace unos 3,400 años atrás. </a:t>
            </a:r>
          </a:p>
          <a:p>
            <a:endParaRPr lang="es-PR" sz="2000" b="0" i="0" dirty="0">
              <a:effectLst/>
              <a:latin typeface="Roboto Slab"/>
            </a:endParaRPr>
          </a:p>
          <a:p>
            <a:r>
              <a:rPr lang="es-PR" sz="2000" dirty="0">
                <a:latin typeface="Roboto Slab"/>
              </a:rPr>
              <a:t>El libro más reciente de la Biblia. es el libro del Apocalipsis, escrito en el 90 </a:t>
            </a:r>
            <a:r>
              <a:rPr lang="es-PR" sz="2000" dirty="0" err="1">
                <a:latin typeface="Roboto Slab"/>
              </a:rPr>
              <a:t>dC</a:t>
            </a:r>
            <a:r>
              <a:rPr lang="es-PR" sz="2000" dirty="0">
                <a:latin typeface="Roboto Slab"/>
              </a:rPr>
              <a:t>. </a:t>
            </a:r>
            <a:endParaRPr lang="es-PR" sz="2000" b="0" i="0" dirty="0">
              <a:effectLst/>
              <a:latin typeface="Roboto Slab"/>
            </a:endParaRPr>
          </a:p>
        </p:txBody>
      </p:sp>
    </p:spTree>
    <p:extLst>
      <p:ext uri="{BB962C8B-B14F-4D97-AF65-F5344CB8AC3E}">
        <p14:creationId xmlns:p14="http://schemas.microsoft.com/office/powerpoint/2010/main" val="1018649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553998"/>
          </a:xfrm>
          <a:prstGeom prst="rect">
            <a:avLst/>
          </a:prstGeom>
          <a:noFill/>
        </p:spPr>
        <p:txBody>
          <a:bodyPr wrap="square" rtlCol="0">
            <a:spAutoFit/>
          </a:bodyPr>
          <a:lstStyle/>
          <a:p>
            <a:r>
              <a:rPr lang="es-PR" sz="3000" b="1" dirty="0"/>
              <a:t>Pregunta: ¿Por qué se escribió el libro del Apocalipsis?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985980"/>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Todos los libros del Nuev</a:t>
            </a:r>
            <a:r>
              <a:rPr lang="es-PR" sz="2000" dirty="0">
                <a:latin typeface="Roboto Slab"/>
              </a:rPr>
              <a:t>o Testamento fueron escritos para</a:t>
            </a:r>
          </a:p>
          <a:p>
            <a:r>
              <a:rPr lang="es-PR" sz="2000" dirty="0">
                <a:latin typeface="Roboto Slab"/>
              </a:rPr>
              <a:t>transmitir de alguna forma u otra el mensaje de Jesús de Nazaret.</a:t>
            </a:r>
          </a:p>
          <a:p>
            <a:endParaRPr lang="es-PR" sz="2000" b="0" i="0" dirty="0">
              <a:effectLst/>
              <a:latin typeface="Roboto Slab"/>
            </a:endParaRPr>
          </a:p>
          <a:p>
            <a:r>
              <a:rPr lang="es-PR" sz="2000" b="0" i="0" dirty="0">
                <a:effectLst/>
                <a:latin typeface="Roboto Slab"/>
              </a:rPr>
              <a:t>El Apocalipsis fue escrito en un momento de persecuci</a:t>
            </a:r>
            <a:r>
              <a:rPr lang="es-PR" sz="2000" dirty="0">
                <a:latin typeface="Roboto Slab"/>
              </a:rPr>
              <a:t>ón contra la Iglesia.</a:t>
            </a:r>
          </a:p>
          <a:p>
            <a:r>
              <a:rPr lang="es-PR" sz="2000" b="0" i="0" dirty="0">
                <a:effectLst/>
                <a:latin typeface="Roboto Slab"/>
              </a:rPr>
              <a:t>El apóstol Juan estaba en la </a:t>
            </a:r>
            <a:r>
              <a:rPr lang="es-PR" sz="2000" dirty="0">
                <a:latin typeface="Roboto Slab"/>
              </a:rPr>
              <a:t>isla de Patmos, que era una prisión. En ese libro se habla</a:t>
            </a:r>
          </a:p>
          <a:p>
            <a:r>
              <a:rPr lang="es-PR" sz="2000" dirty="0">
                <a:latin typeface="Roboto Slab"/>
              </a:rPr>
              <a:t>con muchos símbolos que aluden a contexto histórico de ese momento (la persecución a cristianos). El libro del Apocalipsis afronta la crisis que provoca la cruenta persecución que estaban confrontando las primeras comunidades cristianas, consolando a los cristianos en un momento</a:t>
            </a:r>
          </a:p>
          <a:p>
            <a:r>
              <a:rPr lang="es-PR" sz="2000" dirty="0">
                <a:latin typeface="Roboto Slab"/>
              </a:rPr>
              <a:t>de gran consternación. </a:t>
            </a:r>
          </a:p>
          <a:p>
            <a:endParaRPr lang="es-PR" sz="2000" dirty="0">
              <a:latin typeface="Roboto Slab"/>
            </a:endParaRPr>
          </a:p>
          <a:p>
            <a:r>
              <a:rPr lang="es-PR" sz="2000" dirty="0">
                <a:latin typeface="Roboto Slab"/>
              </a:rPr>
              <a:t>Para que tengas una idea del tipo de persecución que sufrían los primeros cristianos, puedes ver el </a:t>
            </a:r>
            <a:r>
              <a:rPr lang="es-PR" sz="2000" dirty="0" err="1">
                <a:latin typeface="Roboto Slab"/>
              </a:rPr>
              <a:t>trailer</a:t>
            </a:r>
            <a:r>
              <a:rPr lang="es-PR" sz="2000" dirty="0">
                <a:latin typeface="Roboto Slab"/>
              </a:rPr>
              <a:t> de la película Paul, </a:t>
            </a:r>
            <a:r>
              <a:rPr lang="es-PR" sz="2000" dirty="0" err="1">
                <a:latin typeface="Roboto Slab"/>
              </a:rPr>
              <a:t>the</a:t>
            </a:r>
            <a:r>
              <a:rPr lang="es-PR" sz="2000" dirty="0">
                <a:latin typeface="Roboto Slab"/>
              </a:rPr>
              <a:t> </a:t>
            </a:r>
            <a:r>
              <a:rPr lang="es-PR" sz="2000" dirty="0" err="1">
                <a:latin typeface="Roboto Slab"/>
              </a:rPr>
              <a:t>apostle</a:t>
            </a:r>
            <a:r>
              <a:rPr lang="es-PR" sz="2000" dirty="0">
                <a:latin typeface="Roboto Slab"/>
              </a:rPr>
              <a:t> </a:t>
            </a:r>
            <a:r>
              <a:rPr lang="es-PR" sz="2000" dirty="0" err="1">
                <a:latin typeface="Roboto Slab"/>
              </a:rPr>
              <a:t>of</a:t>
            </a:r>
            <a:r>
              <a:rPr lang="es-PR" sz="2000" dirty="0">
                <a:latin typeface="Roboto Slab"/>
              </a:rPr>
              <a:t> </a:t>
            </a:r>
            <a:r>
              <a:rPr lang="es-PR" sz="2000" dirty="0" err="1">
                <a:latin typeface="Roboto Slab"/>
              </a:rPr>
              <a:t>Christ</a:t>
            </a:r>
            <a:r>
              <a:rPr lang="es-PR" sz="2000" dirty="0">
                <a:latin typeface="Roboto Slab"/>
              </a:rPr>
              <a:t>:</a:t>
            </a:r>
          </a:p>
          <a:p>
            <a:r>
              <a:rPr lang="es-PR" sz="2000" dirty="0">
                <a:latin typeface="Roboto Slab"/>
              </a:rPr>
              <a:t>				</a:t>
            </a:r>
            <a:r>
              <a:rPr lang="en-US" sz="2000" dirty="0">
                <a:hlinkClick r:id="rId3"/>
              </a:rPr>
              <a:t>Paul, Apostle of Christ: Official Trailer | Now Playing - YouTube</a:t>
            </a:r>
            <a:endParaRPr lang="es-PR" sz="2000" dirty="0">
              <a:latin typeface="Roboto Slab"/>
            </a:endParaRPr>
          </a:p>
          <a:p>
            <a:endParaRPr lang="es-PR" sz="2000" dirty="0">
              <a:latin typeface="Roboto Slab"/>
            </a:endParaRPr>
          </a:p>
          <a:p>
            <a:endParaRPr lang="es-PR" sz="2000" dirty="0">
              <a:latin typeface="Roboto Slab"/>
            </a:endParaRPr>
          </a:p>
        </p:txBody>
      </p:sp>
    </p:spTree>
    <p:extLst>
      <p:ext uri="{BB962C8B-B14F-4D97-AF65-F5344CB8AC3E}">
        <p14:creationId xmlns:p14="http://schemas.microsoft.com/office/powerpoint/2010/main" val="2350392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1015663"/>
          </a:xfrm>
          <a:prstGeom prst="rect">
            <a:avLst/>
          </a:prstGeom>
          <a:noFill/>
        </p:spPr>
        <p:txBody>
          <a:bodyPr wrap="square" rtlCol="0">
            <a:spAutoFit/>
          </a:bodyPr>
          <a:lstStyle/>
          <a:p>
            <a:r>
              <a:rPr lang="es-PR" sz="3000" b="1" dirty="0"/>
              <a:t>Pregunta: ¿Cuál es la diferencia entre católico y cristiano?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5601533"/>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Los cristianos son los que siguen a Cristo y se rigen por la</a:t>
            </a:r>
          </a:p>
          <a:p>
            <a:r>
              <a:rPr lang="es-PR" sz="2000" dirty="0">
                <a:latin typeface="Roboto Slab"/>
              </a:rPr>
              <a:t>Biblia como libro de Revelación. </a:t>
            </a:r>
          </a:p>
          <a:p>
            <a:endParaRPr lang="es-PR" sz="2000" b="0" i="0" dirty="0">
              <a:effectLst/>
              <a:latin typeface="Roboto Slab"/>
            </a:endParaRPr>
          </a:p>
          <a:p>
            <a:r>
              <a:rPr lang="es-PR" sz="2000" b="0" i="0" dirty="0">
                <a:effectLst/>
                <a:latin typeface="Roboto Slab"/>
              </a:rPr>
              <a:t>Hay much</a:t>
            </a:r>
            <a:r>
              <a:rPr lang="es-PR" sz="2000" dirty="0">
                <a:latin typeface="Roboto Slab"/>
              </a:rPr>
              <a:t>ísimas denominaciones religiosas que son cristianos. Todas comienzan</a:t>
            </a:r>
          </a:p>
          <a:p>
            <a:r>
              <a:rPr lang="es-PR" sz="2000" dirty="0">
                <a:latin typeface="Roboto Slab"/>
              </a:rPr>
              <a:t>a surgir dividiéndose desde la Iglesia Católica, comenzando por el cisma (división) que provocó</a:t>
            </a:r>
          </a:p>
          <a:p>
            <a:pPr algn="l"/>
            <a:r>
              <a:rPr lang="es-PR" sz="2000" dirty="0">
                <a:latin typeface="Roboto Slab"/>
              </a:rPr>
              <a:t>el Cisma de Oriente (alrededor del año 1,000 </a:t>
            </a:r>
            <a:r>
              <a:rPr lang="es-PR" sz="2000" dirty="0" err="1">
                <a:latin typeface="Roboto Slab"/>
              </a:rPr>
              <a:t>dC</a:t>
            </a:r>
            <a:r>
              <a:rPr lang="es-PR" sz="2000" dirty="0">
                <a:latin typeface="Roboto Slab"/>
              </a:rPr>
              <a:t>) y posteriormente el cisma protestante (Lutero y Anglicanos, alrededor del año 1,500 </a:t>
            </a:r>
            <a:r>
              <a:rPr lang="es-PR" sz="2000" dirty="0" err="1">
                <a:latin typeface="Roboto Slab"/>
              </a:rPr>
              <a:t>dC</a:t>
            </a:r>
            <a:r>
              <a:rPr lang="es-PR" sz="2000" dirty="0">
                <a:latin typeface="Roboto Slab"/>
              </a:rPr>
              <a:t>).</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En</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el</a:t>
            </a:r>
            <a:r>
              <a:rPr lang="en-US" sz="2000" b="0" i="0" dirty="0">
                <a:solidFill>
                  <a:srgbClr val="202124"/>
                </a:solidFill>
                <a:effectLst/>
                <a:latin typeface="arial" panose="020B0604020202020204" pitchFamily="34" charset="0"/>
              </a:rPr>
              <a:t> 2020 </a:t>
            </a:r>
            <a:r>
              <a:rPr lang="en-US" sz="2000" dirty="0" err="1">
                <a:solidFill>
                  <a:srgbClr val="202124"/>
                </a:solidFill>
                <a:latin typeface="arial" panose="020B0604020202020204" pitchFamily="34" charset="0"/>
              </a:rPr>
              <a:t>el</a:t>
            </a:r>
            <a:r>
              <a:rPr lang="en-US" sz="2000" dirty="0">
                <a:solidFill>
                  <a:srgbClr val="202124"/>
                </a:solidFill>
                <a:latin typeface="arial" panose="020B0604020202020204" pitchFamily="34" charset="0"/>
              </a:rPr>
              <a:t> </a:t>
            </a:r>
            <a:r>
              <a:rPr lang="en-US" sz="2000" b="0" i="0" dirty="0">
                <a:solidFill>
                  <a:srgbClr val="202124"/>
                </a:solidFill>
                <a:effectLst/>
                <a:latin typeface="arial" panose="020B0604020202020204" pitchFamily="34" charset="0"/>
              </a:rPr>
              <a:t>Center for the Study of Global Christianity (CSGC) </a:t>
            </a:r>
            <a:r>
              <a:rPr lang="en-US" sz="2000" b="0" i="0" dirty="0" err="1">
                <a:solidFill>
                  <a:srgbClr val="202124"/>
                </a:solidFill>
                <a:effectLst/>
                <a:latin typeface="arial" panose="020B0604020202020204" pitchFamily="34" charset="0"/>
              </a:rPr>
              <a:t>en</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el</a:t>
            </a:r>
            <a:r>
              <a:rPr lang="en-US" sz="2000" b="0" i="0" dirty="0">
                <a:solidFill>
                  <a:srgbClr val="202124"/>
                </a:solidFill>
                <a:effectLst/>
                <a:latin typeface="arial" panose="020B0604020202020204" pitchFamily="34" charset="0"/>
              </a:rPr>
              <a:t> Gordon-Conwell Theological Seminary se </a:t>
            </a:r>
            <a:r>
              <a:rPr lang="en-US" sz="2000" b="0" i="0" dirty="0" err="1">
                <a:solidFill>
                  <a:srgbClr val="202124"/>
                </a:solidFill>
                <a:effectLst/>
                <a:latin typeface="arial" panose="020B0604020202020204" pitchFamily="34" charset="0"/>
              </a:rPr>
              <a:t>afirma</a:t>
            </a:r>
            <a:r>
              <a:rPr lang="en-US" sz="2000" b="0" i="0" dirty="0">
                <a:solidFill>
                  <a:srgbClr val="202124"/>
                </a:solidFill>
                <a:effectLst/>
                <a:latin typeface="arial" panose="020B0604020202020204" pitchFamily="34" charset="0"/>
              </a:rPr>
              <a:t> que hay </a:t>
            </a:r>
            <a:r>
              <a:rPr lang="en-US" sz="2000" b="0" i="0" dirty="0" err="1">
                <a:solidFill>
                  <a:srgbClr val="202124"/>
                </a:solidFill>
                <a:effectLst/>
                <a:latin typeface="arial" panose="020B0604020202020204" pitchFamily="34" charset="0"/>
              </a:rPr>
              <a:t>aproximadamente</a:t>
            </a:r>
            <a:r>
              <a:rPr lang="en-US" sz="2000" b="0" i="0" dirty="0">
                <a:solidFill>
                  <a:srgbClr val="202124"/>
                </a:solidFill>
                <a:effectLst/>
                <a:latin typeface="arial" panose="020B0604020202020204" pitchFamily="34" charset="0"/>
              </a:rPr>
              <a:t> 41,000 </a:t>
            </a:r>
            <a:r>
              <a:rPr lang="en-US" sz="2000" b="0" i="0" dirty="0" err="1">
                <a:solidFill>
                  <a:srgbClr val="202124"/>
                </a:solidFill>
                <a:effectLst/>
                <a:latin typeface="arial" panose="020B0604020202020204" pitchFamily="34" charset="0"/>
              </a:rPr>
              <a:t>denominaciones</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cristianas</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en</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el</a:t>
            </a:r>
            <a:r>
              <a:rPr lang="en-US" sz="2000" b="0" i="0" dirty="0">
                <a:solidFill>
                  <a:srgbClr val="202124"/>
                </a:solidFill>
                <a:effectLst/>
                <a:latin typeface="arial" panose="020B0604020202020204" pitchFamily="34" charset="0"/>
              </a:rPr>
              <a:t> </a:t>
            </a:r>
            <a:r>
              <a:rPr lang="en-US" sz="2000" b="0" i="0" dirty="0" err="1">
                <a:solidFill>
                  <a:srgbClr val="202124"/>
                </a:solidFill>
                <a:effectLst/>
                <a:latin typeface="arial" panose="020B0604020202020204" pitchFamily="34" charset="0"/>
              </a:rPr>
              <a:t>mundo</a:t>
            </a:r>
            <a:r>
              <a:rPr lang="en-US" sz="2000" b="0" i="0" dirty="0">
                <a:solidFill>
                  <a:srgbClr val="202124"/>
                </a:solidFill>
                <a:effectLst/>
                <a:latin typeface="arial" panose="020B0604020202020204" pitchFamily="34" charset="0"/>
              </a:rPr>
              <a:t>. </a:t>
            </a:r>
          </a:p>
          <a:p>
            <a:pPr algn="l"/>
            <a:endParaRPr lang="en-US" sz="2000" dirty="0">
              <a:solidFill>
                <a:srgbClr val="202124"/>
              </a:solidFill>
              <a:latin typeface="arial" panose="020B0604020202020204" pitchFamily="34" charset="0"/>
            </a:endParaRPr>
          </a:p>
          <a:p>
            <a:pPr algn="l"/>
            <a:r>
              <a:rPr lang="en-US" sz="2000" dirty="0" err="1">
                <a:solidFill>
                  <a:srgbClr val="202124"/>
                </a:solidFill>
                <a:latin typeface="arial" panose="020B0604020202020204" pitchFamily="34" charset="0"/>
              </a:rPr>
              <a:t>Todas</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esas</a:t>
            </a:r>
            <a:r>
              <a:rPr lang="en-US" sz="2000" dirty="0">
                <a:solidFill>
                  <a:srgbClr val="202124"/>
                </a:solidFill>
                <a:latin typeface="arial" panose="020B0604020202020204" pitchFamily="34" charset="0"/>
              </a:rPr>
              <a:t> personas son </a:t>
            </a:r>
            <a:r>
              <a:rPr lang="en-US" sz="2000" dirty="0" err="1">
                <a:solidFill>
                  <a:srgbClr val="202124"/>
                </a:solidFill>
                <a:latin typeface="arial" panose="020B0604020202020204" pitchFamily="34" charset="0"/>
              </a:rPr>
              <a:t>cristianas</a:t>
            </a:r>
            <a:r>
              <a:rPr lang="en-US" sz="2000" dirty="0">
                <a:solidFill>
                  <a:srgbClr val="202124"/>
                </a:solidFill>
                <a:latin typeface="arial" panose="020B0604020202020204" pitchFamily="34" charset="0"/>
              </a:rPr>
              <a:t>. Los </a:t>
            </a:r>
            <a:r>
              <a:rPr lang="en-US" sz="2000" dirty="0" err="1">
                <a:solidFill>
                  <a:srgbClr val="202124"/>
                </a:solidFill>
                <a:latin typeface="arial" panose="020B0604020202020204" pitchFamily="34" charset="0"/>
              </a:rPr>
              <a:t>católicos</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también</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somos</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cristianos</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pero</a:t>
            </a:r>
            <a:r>
              <a:rPr lang="en-US" sz="2000" dirty="0">
                <a:solidFill>
                  <a:srgbClr val="202124"/>
                </a:solidFill>
                <a:latin typeface="arial" panose="020B0604020202020204" pitchFamily="34" charset="0"/>
              </a:rPr>
              <a:t> no </a:t>
            </a:r>
            <a:r>
              <a:rPr lang="en-US" sz="2000" dirty="0" err="1">
                <a:solidFill>
                  <a:srgbClr val="202124"/>
                </a:solidFill>
                <a:latin typeface="arial" panose="020B0604020202020204" pitchFamily="34" charset="0"/>
              </a:rPr>
              <a:t>todos</a:t>
            </a:r>
            <a:r>
              <a:rPr lang="en-US" sz="2000" dirty="0">
                <a:solidFill>
                  <a:srgbClr val="202124"/>
                </a:solidFill>
                <a:latin typeface="arial" panose="020B0604020202020204" pitchFamily="34" charset="0"/>
              </a:rPr>
              <a:t> los </a:t>
            </a:r>
            <a:r>
              <a:rPr lang="en-US" sz="2000" dirty="0" err="1">
                <a:solidFill>
                  <a:srgbClr val="202124"/>
                </a:solidFill>
                <a:latin typeface="arial" panose="020B0604020202020204" pitchFamily="34" charset="0"/>
              </a:rPr>
              <a:t>cristianos</a:t>
            </a:r>
            <a:r>
              <a:rPr lang="en-US" sz="2000" dirty="0">
                <a:solidFill>
                  <a:srgbClr val="202124"/>
                </a:solidFill>
                <a:latin typeface="arial" panose="020B0604020202020204" pitchFamily="34" charset="0"/>
              </a:rPr>
              <a:t> son </a:t>
            </a:r>
            <a:r>
              <a:rPr lang="en-US" sz="2000" dirty="0" err="1">
                <a:solidFill>
                  <a:srgbClr val="202124"/>
                </a:solidFill>
                <a:latin typeface="arial" panose="020B0604020202020204" pitchFamily="34" charset="0"/>
              </a:rPr>
              <a:t>católicos</a:t>
            </a:r>
            <a:r>
              <a:rPr lang="en-US" sz="2000" dirty="0">
                <a:solidFill>
                  <a:srgbClr val="202124"/>
                </a:solidFill>
                <a:latin typeface="arial" panose="020B0604020202020204" pitchFamily="34" charset="0"/>
              </a:rPr>
              <a:t>. Los </a:t>
            </a:r>
            <a:r>
              <a:rPr lang="en-US" sz="2000" dirty="0" err="1">
                <a:solidFill>
                  <a:srgbClr val="202124"/>
                </a:solidFill>
                <a:latin typeface="arial" panose="020B0604020202020204" pitchFamily="34" charset="0"/>
              </a:rPr>
              <a:t>católicos</a:t>
            </a:r>
            <a:r>
              <a:rPr lang="en-US" sz="2000" dirty="0">
                <a:solidFill>
                  <a:srgbClr val="202124"/>
                </a:solidFill>
                <a:latin typeface="arial" panose="020B0604020202020204" pitchFamily="34" charset="0"/>
              </a:rPr>
              <a:t> son </a:t>
            </a:r>
            <a:r>
              <a:rPr lang="en-US" sz="2000" dirty="0" err="1">
                <a:solidFill>
                  <a:srgbClr val="202124"/>
                </a:solidFill>
                <a:latin typeface="arial" panose="020B0604020202020204" pitchFamily="34" charset="0"/>
              </a:rPr>
              <a:t>cristianos</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fieles</a:t>
            </a:r>
            <a:r>
              <a:rPr lang="en-US" sz="2000" dirty="0">
                <a:solidFill>
                  <a:srgbClr val="202124"/>
                </a:solidFill>
                <a:latin typeface="arial" panose="020B0604020202020204" pitchFamily="34" charset="0"/>
              </a:rPr>
              <a:t> a la </a:t>
            </a:r>
            <a:r>
              <a:rPr lang="en-US" sz="2000" dirty="0" err="1">
                <a:solidFill>
                  <a:srgbClr val="202124"/>
                </a:solidFill>
                <a:latin typeface="arial" panose="020B0604020202020204" pitchFamily="34" charset="0"/>
              </a:rPr>
              <a:t>autoridad</a:t>
            </a:r>
            <a:r>
              <a:rPr lang="en-US" sz="2000" dirty="0">
                <a:solidFill>
                  <a:srgbClr val="202124"/>
                </a:solidFill>
                <a:latin typeface="arial" panose="020B0604020202020204" pitchFamily="34" charset="0"/>
              </a:rPr>
              <a:t> del Papa, </a:t>
            </a:r>
            <a:r>
              <a:rPr lang="en-US" sz="2000" dirty="0" err="1">
                <a:solidFill>
                  <a:srgbClr val="202124"/>
                </a:solidFill>
                <a:latin typeface="arial" panose="020B0604020202020204" pitchFamily="34" charset="0"/>
              </a:rPr>
              <a:t>succesor</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legítimo</a:t>
            </a:r>
            <a:r>
              <a:rPr lang="en-US" sz="2000" dirty="0">
                <a:solidFill>
                  <a:srgbClr val="202124"/>
                </a:solidFill>
                <a:latin typeface="arial" panose="020B0604020202020204" pitchFamily="34" charset="0"/>
              </a:rPr>
              <a:t> del primer papa, </a:t>
            </a:r>
            <a:r>
              <a:rPr lang="en-US" sz="2000" dirty="0" err="1">
                <a:solidFill>
                  <a:srgbClr val="202124"/>
                </a:solidFill>
                <a:latin typeface="arial" panose="020B0604020202020204" pitchFamily="34" charset="0"/>
              </a:rPr>
              <a:t>el</a:t>
            </a:r>
            <a:r>
              <a:rPr lang="en-US" sz="2000" dirty="0">
                <a:solidFill>
                  <a:srgbClr val="202124"/>
                </a:solidFill>
                <a:latin typeface="arial" panose="020B0604020202020204" pitchFamily="34" charset="0"/>
              </a:rPr>
              <a:t> </a:t>
            </a:r>
            <a:r>
              <a:rPr lang="en-US" sz="2000" dirty="0" err="1">
                <a:solidFill>
                  <a:srgbClr val="202124"/>
                </a:solidFill>
                <a:latin typeface="arial" panose="020B0604020202020204" pitchFamily="34" charset="0"/>
              </a:rPr>
              <a:t>apostol</a:t>
            </a:r>
            <a:r>
              <a:rPr lang="en-US" sz="2000" dirty="0">
                <a:solidFill>
                  <a:srgbClr val="202124"/>
                </a:solidFill>
                <a:latin typeface="arial" panose="020B0604020202020204" pitchFamily="34" charset="0"/>
              </a:rPr>
              <a:t> Pedro. El resto de los </a:t>
            </a:r>
            <a:r>
              <a:rPr lang="en-US" sz="2000" dirty="0" err="1">
                <a:solidFill>
                  <a:srgbClr val="202124"/>
                </a:solidFill>
                <a:latin typeface="arial" panose="020B0604020202020204" pitchFamily="34" charset="0"/>
              </a:rPr>
              <a:t>cristianos</a:t>
            </a:r>
            <a:endParaRPr lang="en-US" sz="2000" dirty="0">
              <a:solidFill>
                <a:srgbClr val="202124"/>
              </a:solidFill>
              <a:latin typeface="arial" panose="020B0604020202020204" pitchFamily="34" charset="0"/>
            </a:endParaRPr>
          </a:p>
          <a:p>
            <a:pPr algn="l"/>
            <a:r>
              <a:rPr lang="en-US" sz="2000" dirty="0">
                <a:solidFill>
                  <a:srgbClr val="202124"/>
                </a:solidFill>
                <a:latin typeface="arial" panose="020B0604020202020204" pitchFamily="34" charset="0"/>
              </a:rPr>
              <a:t>			no </a:t>
            </a:r>
            <a:r>
              <a:rPr lang="en-US" sz="2000" dirty="0" err="1">
                <a:solidFill>
                  <a:srgbClr val="202124"/>
                </a:solidFill>
                <a:latin typeface="arial" panose="020B0604020202020204" pitchFamily="34" charset="0"/>
              </a:rPr>
              <a:t>responde</a:t>
            </a:r>
            <a:r>
              <a:rPr lang="en-US" sz="2000" dirty="0">
                <a:solidFill>
                  <a:srgbClr val="202124"/>
                </a:solidFill>
                <a:latin typeface="arial" panose="020B0604020202020204" pitchFamily="34" charset="0"/>
              </a:rPr>
              <a:t> a la </a:t>
            </a:r>
            <a:r>
              <a:rPr lang="en-US" sz="2000" dirty="0" err="1">
                <a:solidFill>
                  <a:srgbClr val="202124"/>
                </a:solidFill>
                <a:latin typeface="arial" panose="020B0604020202020204" pitchFamily="34" charset="0"/>
              </a:rPr>
              <a:t>autoridad</a:t>
            </a:r>
            <a:r>
              <a:rPr lang="en-US" sz="2000" dirty="0">
                <a:solidFill>
                  <a:srgbClr val="202124"/>
                </a:solidFill>
                <a:latin typeface="arial" panose="020B0604020202020204" pitchFamily="34" charset="0"/>
              </a:rPr>
              <a:t> del Papa. </a:t>
            </a:r>
            <a:endParaRPr lang="es-PR" sz="2000" dirty="0">
              <a:latin typeface="Roboto Slab"/>
            </a:endParaRPr>
          </a:p>
          <a:p>
            <a:endParaRPr lang="es-PR" sz="2000" dirty="0">
              <a:latin typeface="Roboto Slab"/>
            </a:endParaRPr>
          </a:p>
          <a:p>
            <a:endParaRPr lang="es-PR" sz="2000" dirty="0">
              <a:latin typeface="Roboto Slab"/>
            </a:endParaRPr>
          </a:p>
          <a:p>
            <a:endParaRPr lang="es-PR" sz="2000" b="0" i="0" dirty="0">
              <a:effectLst/>
              <a:latin typeface="Roboto Slab"/>
            </a:endParaRPr>
          </a:p>
        </p:txBody>
      </p:sp>
    </p:spTree>
    <p:extLst>
      <p:ext uri="{BB962C8B-B14F-4D97-AF65-F5344CB8AC3E}">
        <p14:creationId xmlns:p14="http://schemas.microsoft.com/office/powerpoint/2010/main" val="1001349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553998"/>
          </a:xfrm>
          <a:prstGeom prst="rect">
            <a:avLst/>
          </a:prstGeom>
          <a:noFill/>
        </p:spPr>
        <p:txBody>
          <a:bodyPr wrap="square" rtlCol="0">
            <a:spAutoFit/>
          </a:bodyPr>
          <a:lstStyle/>
          <a:p>
            <a:r>
              <a:rPr lang="es-PR" sz="3000" b="1" dirty="0"/>
              <a:t>Pregunta: ¿Por qué cada carta se divide en capítulos?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a:t>
            </a:r>
            <a:r>
              <a:rPr lang="es-PR" sz="2000" dirty="0">
                <a:latin typeface="Roboto Slab"/>
              </a:rPr>
              <a:t> Esto es por una razón muy práctica: necesitamos un método</a:t>
            </a:r>
          </a:p>
          <a:p>
            <a:r>
              <a:rPr lang="es-PR" sz="2000" dirty="0">
                <a:latin typeface="Roboto Slab"/>
              </a:rPr>
              <a:t>para poder encontrar un texto concreto dentro de la Biblia. La Biblia es un libro</a:t>
            </a:r>
          </a:p>
          <a:p>
            <a:r>
              <a:rPr lang="es-PR" sz="2000" dirty="0">
                <a:latin typeface="Roboto Slab"/>
              </a:rPr>
              <a:t>MUY grande. Necesitamos alguna forma de encontrar textos, y se formó el método</a:t>
            </a:r>
          </a:p>
          <a:p>
            <a:r>
              <a:rPr lang="es-PR" sz="2000" dirty="0">
                <a:latin typeface="Roboto Slab"/>
              </a:rPr>
              <a:t>de los capítulos y versículo para ordenarla.</a:t>
            </a:r>
          </a:p>
          <a:p>
            <a:endParaRPr lang="es-PR" sz="2000" dirty="0">
              <a:latin typeface="Roboto Slab"/>
            </a:endParaRPr>
          </a:p>
          <a:p>
            <a:r>
              <a:rPr lang="es-ES" sz="2000" b="0" i="0" dirty="0">
                <a:solidFill>
                  <a:srgbClr val="202124"/>
                </a:solidFill>
                <a:effectLst/>
                <a:latin typeface="arial" panose="020B0604020202020204" pitchFamily="34" charset="0"/>
              </a:rPr>
              <a:t>La división de la </a:t>
            </a:r>
            <a:r>
              <a:rPr lang="es-ES" sz="2000" b="1" i="0" dirty="0">
                <a:solidFill>
                  <a:srgbClr val="202124"/>
                </a:solidFill>
                <a:effectLst/>
                <a:latin typeface="arial" panose="020B0604020202020204" pitchFamily="34" charset="0"/>
              </a:rPr>
              <a:t>Biblia</a:t>
            </a:r>
            <a:r>
              <a:rPr lang="es-ES" sz="2000" b="0" i="0" dirty="0">
                <a:solidFill>
                  <a:srgbClr val="202124"/>
                </a:solidFill>
                <a:effectLst/>
                <a:latin typeface="arial" panose="020B0604020202020204" pitchFamily="34" charset="0"/>
              </a:rPr>
              <a:t> en </a:t>
            </a:r>
            <a:r>
              <a:rPr lang="es-ES" sz="2000" b="1" i="0" dirty="0">
                <a:solidFill>
                  <a:srgbClr val="202124"/>
                </a:solidFill>
                <a:effectLst/>
                <a:latin typeface="arial" panose="020B0604020202020204" pitchFamily="34" charset="0"/>
              </a:rPr>
              <a:t>capítulos</a:t>
            </a:r>
            <a:r>
              <a:rPr lang="es-ES" sz="2000" b="0" i="0" dirty="0">
                <a:solidFill>
                  <a:srgbClr val="202124"/>
                </a:solidFill>
                <a:effectLst/>
                <a:latin typeface="arial" panose="020B0604020202020204" pitchFamily="34" charset="0"/>
              </a:rPr>
              <a:t> se debe al clérigo inglés Stephen Langton, </a:t>
            </a:r>
          </a:p>
          <a:p>
            <a:r>
              <a:rPr lang="es-ES" sz="2000" b="1" i="0" dirty="0">
                <a:solidFill>
                  <a:srgbClr val="202124"/>
                </a:solidFill>
                <a:effectLst/>
                <a:latin typeface="arial" panose="020B0604020202020204" pitchFamily="34" charset="0"/>
              </a:rPr>
              <a:t>quien</a:t>
            </a:r>
            <a:r>
              <a:rPr lang="es-ES" sz="2000" b="0" i="0" dirty="0">
                <a:solidFill>
                  <a:srgbClr val="202124"/>
                </a:solidFill>
                <a:effectLst/>
                <a:latin typeface="arial" panose="020B0604020202020204" pitchFamily="34" charset="0"/>
              </a:rPr>
              <a:t> tiempo después llegó a ser el arzobispo de Canterbury. La llevó a cabo a </a:t>
            </a:r>
          </a:p>
          <a:p>
            <a:r>
              <a:rPr lang="es-ES" sz="2000" b="0" i="0" dirty="0">
                <a:solidFill>
                  <a:srgbClr val="202124"/>
                </a:solidFill>
                <a:effectLst/>
                <a:latin typeface="arial" panose="020B0604020202020204" pitchFamily="34" charset="0"/>
              </a:rPr>
              <a:t>principios del siglo trece, cuando era maestro en la Universidad de París.</a:t>
            </a:r>
          </a:p>
          <a:p>
            <a:endParaRPr lang="es-ES" sz="2000" dirty="0">
              <a:solidFill>
                <a:srgbClr val="202124"/>
              </a:solidFill>
              <a:latin typeface="arial" panose="020B0604020202020204" pitchFamily="34" charset="0"/>
            </a:endParaRPr>
          </a:p>
          <a:p>
            <a:r>
              <a:rPr lang="es-ES" sz="2000" b="0" i="0" dirty="0">
                <a:solidFill>
                  <a:srgbClr val="202124"/>
                </a:solidFill>
                <a:effectLst/>
                <a:latin typeface="arial" panose="020B0604020202020204" pitchFamily="34" charset="0"/>
              </a:rPr>
              <a:t>La primera </a:t>
            </a:r>
            <a:r>
              <a:rPr lang="es-ES" sz="2000" b="1" i="0" dirty="0">
                <a:solidFill>
                  <a:srgbClr val="202124"/>
                </a:solidFill>
                <a:effectLst/>
                <a:latin typeface="arial" panose="020B0604020202020204" pitchFamily="34" charset="0"/>
              </a:rPr>
              <a:t>Biblia</a:t>
            </a:r>
            <a:r>
              <a:rPr lang="es-ES" sz="2000" b="0" i="0" dirty="0">
                <a:solidFill>
                  <a:srgbClr val="202124"/>
                </a:solidFill>
                <a:effectLst/>
                <a:latin typeface="arial" panose="020B0604020202020204" pitchFamily="34" charset="0"/>
              </a:rPr>
              <a:t> que incluyó totalmente la división de </a:t>
            </a:r>
            <a:r>
              <a:rPr lang="es-ES" sz="2000" b="1" i="0" dirty="0">
                <a:solidFill>
                  <a:srgbClr val="202124"/>
                </a:solidFill>
                <a:effectLst/>
                <a:latin typeface="arial" panose="020B0604020202020204" pitchFamily="34" charset="0"/>
              </a:rPr>
              <a:t>capítulos y versículos</a:t>
            </a:r>
            <a:r>
              <a:rPr lang="es-ES" sz="2000" b="0" i="0" dirty="0">
                <a:solidFill>
                  <a:srgbClr val="202124"/>
                </a:solidFill>
                <a:effectLst/>
                <a:latin typeface="arial" panose="020B0604020202020204" pitchFamily="34" charset="0"/>
              </a:rPr>
              <a:t> fue hecha por Robert </a:t>
            </a:r>
            <a:r>
              <a:rPr lang="es-ES" sz="2000" b="0" i="0" dirty="0" err="1">
                <a:solidFill>
                  <a:srgbClr val="202124"/>
                </a:solidFill>
                <a:effectLst/>
                <a:latin typeface="arial" panose="020B0604020202020204" pitchFamily="34" charset="0"/>
              </a:rPr>
              <a:t>Estienne</a:t>
            </a:r>
            <a:r>
              <a:rPr lang="es-ES" sz="2000" b="0" i="0" dirty="0">
                <a:solidFill>
                  <a:srgbClr val="202124"/>
                </a:solidFill>
                <a:effectLst/>
                <a:latin typeface="arial" panose="020B0604020202020204" pitchFamily="34" charset="0"/>
              </a:rPr>
              <a:t>, y se le denomina la </a:t>
            </a:r>
            <a:r>
              <a:rPr lang="es-ES" sz="2000" b="1" i="0" dirty="0">
                <a:solidFill>
                  <a:srgbClr val="202124"/>
                </a:solidFill>
                <a:effectLst/>
                <a:latin typeface="arial" panose="020B0604020202020204" pitchFamily="34" charset="0"/>
              </a:rPr>
              <a:t>Biblia</a:t>
            </a:r>
            <a:r>
              <a:rPr lang="es-ES" sz="2000" b="0" i="0" dirty="0">
                <a:solidFill>
                  <a:srgbClr val="202124"/>
                </a:solidFill>
                <a:effectLst/>
                <a:latin typeface="arial" panose="020B0604020202020204" pitchFamily="34" charset="0"/>
              </a:rPr>
              <a:t> </a:t>
            </a:r>
            <a:r>
              <a:rPr lang="es-ES" sz="2000" b="1" i="0" dirty="0">
                <a:solidFill>
                  <a:srgbClr val="202124"/>
                </a:solidFill>
                <a:effectLst/>
                <a:latin typeface="arial" panose="020B0604020202020204" pitchFamily="34" charset="0"/>
              </a:rPr>
              <a:t>de Ginebra</a:t>
            </a:r>
            <a:r>
              <a:rPr lang="es-ES" sz="2000" b="0" i="0" dirty="0">
                <a:solidFill>
                  <a:srgbClr val="202124"/>
                </a:solidFill>
                <a:effectLst/>
                <a:latin typeface="arial" panose="020B0604020202020204" pitchFamily="34" charset="0"/>
              </a:rPr>
              <a:t>, que salió publicada en 1560, en Suiza.</a:t>
            </a:r>
            <a:endParaRPr lang="es-PR" sz="2000" dirty="0">
              <a:latin typeface="Roboto Slab"/>
            </a:endParaRPr>
          </a:p>
        </p:txBody>
      </p:sp>
    </p:spTree>
    <p:extLst>
      <p:ext uri="{BB962C8B-B14F-4D97-AF65-F5344CB8AC3E}">
        <p14:creationId xmlns:p14="http://schemas.microsoft.com/office/powerpoint/2010/main" val="32049314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4"/>
            <a:ext cx="9072880" cy="1015663"/>
          </a:xfrm>
          <a:prstGeom prst="rect">
            <a:avLst/>
          </a:prstGeom>
          <a:noFill/>
        </p:spPr>
        <p:txBody>
          <a:bodyPr wrap="square" rtlCol="0">
            <a:spAutoFit/>
          </a:bodyPr>
          <a:lstStyle/>
          <a:p>
            <a:r>
              <a:rPr lang="es-PR" sz="3000" b="1" dirty="0"/>
              <a:t>Pregunta: ¿Las personas pueden ser obispos teniendo hijos?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447098"/>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a:t>
            </a:r>
            <a:r>
              <a:rPr lang="es-PR" sz="2000" dirty="0">
                <a:latin typeface="Roboto Slab"/>
              </a:rPr>
              <a:t> No sé de donde sale esta pregunta relacionada con la Biblia</a:t>
            </a:r>
          </a:p>
          <a:p>
            <a:r>
              <a:rPr lang="es-PR" sz="2000" dirty="0">
                <a:latin typeface="Roboto Slab"/>
              </a:rPr>
              <a:t>pero la respondo. Me gusta responder preguntas. </a:t>
            </a:r>
            <a:r>
              <a:rPr lang="es-PR" sz="2000" dirty="0">
                <a:latin typeface="Roboto Slab"/>
                <a:sym typeface="Wingdings" panose="05000000000000000000" pitchFamily="2" charset="2"/>
              </a:rPr>
              <a:t></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En la Iglesia Católica tanto los sacerdotes como los obispos son célibes. Ser célibe </a:t>
            </a:r>
          </a:p>
          <a:p>
            <a:r>
              <a:rPr lang="es-PR" sz="2000" dirty="0">
                <a:latin typeface="Roboto Slab"/>
                <a:sym typeface="Wingdings" panose="05000000000000000000" pitchFamily="2" charset="2"/>
              </a:rPr>
              <a:t>quiere decir que no se casan para dedicarse a servir al reino de los Cielos.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Por lo tanto, en la Iglesia Católica los obispos no tienen ni esposa ni hijos.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Incluso en la Iglesia Ortodoxa, donde sí hay sacerdotes casados, los obispos son escogidos entre los sacerdotes célibes. O sea, no hay obispos con hijos tampoco. </a:t>
            </a:r>
          </a:p>
        </p:txBody>
      </p:sp>
    </p:spTree>
    <p:extLst>
      <p:ext uri="{BB962C8B-B14F-4D97-AF65-F5344CB8AC3E}">
        <p14:creationId xmlns:p14="http://schemas.microsoft.com/office/powerpoint/2010/main" val="30560179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es un canon?</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13932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El concepto de canon está relacionado con el proceso de </a:t>
            </a:r>
          </a:p>
          <a:p>
            <a:r>
              <a:rPr lang="es-PR" sz="2000" b="0" i="0" dirty="0">
                <a:effectLst/>
                <a:latin typeface="Roboto Slab"/>
              </a:rPr>
              <a:t>formación de la Biblia. </a:t>
            </a:r>
          </a:p>
          <a:p>
            <a:endParaRPr lang="es-PR" sz="2000" b="0" i="0" dirty="0">
              <a:effectLst/>
              <a:latin typeface="Roboto Slab"/>
            </a:endParaRPr>
          </a:p>
          <a:p>
            <a:r>
              <a:rPr lang="es-PR" sz="2000" dirty="0">
                <a:latin typeface="Roboto Slab"/>
              </a:rPr>
              <a:t>Canon es el conjunto de libros que se determinó que formaran parte de la Biblia.</a:t>
            </a:r>
          </a:p>
          <a:p>
            <a:r>
              <a:rPr lang="es-PR" sz="2000" b="0" i="0" dirty="0">
                <a:effectLst/>
                <a:latin typeface="Roboto Slab"/>
              </a:rPr>
              <a:t>En la Biblia Cristiana este canon está constituido por el Antiguo Testamento</a:t>
            </a:r>
          </a:p>
          <a:p>
            <a:r>
              <a:rPr lang="es-PR" sz="2000" dirty="0">
                <a:latin typeface="Roboto Slab"/>
                <a:sym typeface="Wingdings" panose="05000000000000000000" pitchFamily="2" charset="2"/>
              </a:rPr>
              <a:t>y por el Nuevo Testamento.</a:t>
            </a:r>
          </a:p>
          <a:p>
            <a:endParaRPr lang="es-PR" sz="2000" dirty="0">
              <a:latin typeface="Roboto Slab"/>
              <a:sym typeface="Wingdings" panose="05000000000000000000" pitchFamily="2" charset="2"/>
            </a:endParaRPr>
          </a:p>
          <a:p>
            <a:r>
              <a:rPr lang="es-PR" sz="2000" dirty="0" err="1">
                <a:latin typeface="Roboto Slab"/>
                <a:sym typeface="Wingdings" panose="05000000000000000000" pitchFamily="2" charset="2"/>
              </a:rPr>
              <a:t>Recueda</a:t>
            </a:r>
            <a:r>
              <a:rPr lang="es-PR" sz="2000" dirty="0">
                <a:latin typeface="Roboto Slab"/>
                <a:sym typeface="Wingdings" panose="05000000000000000000" pitchFamily="2" charset="2"/>
              </a:rPr>
              <a:t>: el canon de la Biblia Protestante tiene siete libros menos que la Biblia Católica en el Antiguo Testamento. </a:t>
            </a:r>
          </a:p>
        </p:txBody>
      </p:sp>
    </p:spTree>
    <p:extLst>
      <p:ext uri="{BB962C8B-B14F-4D97-AF65-F5344CB8AC3E}">
        <p14:creationId xmlns:p14="http://schemas.microsoft.com/office/powerpoint/2010/main" val="1789954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se añaden más libros a la Biblia cristiana?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a:t>
            </a:r>
            <a:r>
              <a:rPr lang="es-PR" sz="2000" b="0" i="0" dirty="0" err="1">
                <a:effectLst/>
                <a:latin typeface="Roboto Slab"/>
              </a:rPr>
              <a:t>Ehhh</a:t>
            </a:r>
            <a:r>
              <a:rPr lang="es-PR" sz="2000" b="0" i="0" dirty="0">
                <a:effectLst/>
                <a:latin typeface="Roboto Slab"/>
              </a:rPr>
              <a:t>… técnicamente toda Biblia es cristiana, ese es el libro de</a:t>
            </a:r>
          </a:p>
          <a:p>
            <a:r>
              <a:rPr lang="es-PR" sz="2000" b="0" i="0" dirty="0">
                <a:effectLst/>
                <a:latin typeface="Roboto Slab"/>
              </a:rPr>
              <a:t>la </a:t>
            </a:r>
            <a:r>
              <a:rPr lang="es-PR" sz="2000" dirty="0" err="1">
                <a:latin typeface="Roboto Slab"/>
              </a:rPr>
              <a:t>Revalación</a:t>
            </a:r>
            <a:r>
              <a:rPr lang="es-PR" sz="2000" dirty="0">
                <a:latin typeface="Roboto Slab"/>
              </a:rPr>
              <a:t> cristiana</a:t>
            </a:r>
            <a:r>
              <a:rPr lang="es-PR" sz="2000" b="0" i="0" dirty="0">
                <a:effectLst/>
                <a:latin typeface="Roboto Slab"/>
              </a:rPr>
              <a:t>. </a:t>
            </a:r>
            <a:r>
              <a:rPr lang="es-PR" sz="2000" dirty="0">
                <a:latin typeface="Roboto Slab"/>
                <a:sym typeface="Wingdings" panose="05000000000000000000" pitchFamily="2" charset="2"/>
              </a:rPr>
              <a:t> Comencemos por ahí.</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Pienso que quieres referirte a porqué se añaden más libros a la Biblia Católica.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Asumiendo que eso es lo que quieres decir… entonces respondo tu pregunta.</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Realmente no es que la Biblia Católica añada más libros: es que la Biblia Protestante quita libros. La Biblia Católica es la primera que surge, por lo tanto ella “no añade libros”: son los hermanos protestantes los que quitan libros (siete libros del Antiguo Testamento) de la Biblia Católica. Lo hacen porque fueron escritos en el exilio (eso se explica mejor en la presentación).</a:t>
            </a:r>
          </a:p>
        </p:txBody>
      </p:sp>
    </p:spTree>
    <p:extLst>
      <p:ext uri="{BB962C8B-B14F-4D97-AF65-F5344CB8AC3E}">
        <p14:creationId xmlns:p14="http://schemas.microsoft.com/office/powerpoint/2010/main" val="1095052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son las cartas?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283154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Refiriéndose a la Biblia, eso que llamamos “cartas” son </a:t>
            </a:r>
          </a:p>
          <a:p>
            <a:r>
              <a:rPr lang="es-PR" sz="2000" dirty="0">
                <a:latin typeface="Roboto Slab"/>
                <a:sym typeface="Wingdings" panose="05000000000000000000" pitchFamily="2" charset="2"/>
              </a:rPr>
              <a:t>Cartas que escribieron los apóstoles y San Pablo a las primeras comunidades</a:t>
            </a:r>
          </a:p>
          <a:p>
            <a:r>
              <a:rPr lang="es-PR" sz="2000" dirty="0">
                <a:latin typeface="Roboto Slab"/>
                <a:sym typeface="Wingdings" panose="05000000000000000000" pitchFamily="2" charset="2"/>
              </a:rPr>
              <a:t>cristianas para transmitir las enseñanzas de Jesús y resolver dilemas</a:t>
            </a:r>
          </a:p>
          <a:p>
            <a:r>
              <a:rPr lang="es-PR" sz="2000" dirty="0">
                <a:latin typeface="Roboto Slab"/>
                <a:sym typeface="Wingdings" panose="05000000000000000000" pitchFamily="2" charset="2"/>
              </a:rPr>
              <a:t>propios de las primeras comunidades cristianas. Hay dos tipos de cartas:</a:t>
            </a:r>
          </a:p>
          <a:p>
            <a:endParaRPr lang="es-PR" sz="2000" dirty="0">
              <a:latin typeface="Roboto Slab"/>
              <a:sym typeface="Wingdings" panose="05000000000000000000" pitchFamily="2" charset="2"/>
            </a:endParaRPr>
          </a:p>
          <a:p>
            <a:pPr marL="457200" indent="-457200">
              <a:buAutoNum type="arabicPeriod"/>
            </a:pPr>
            <a:r>
              <a:rPr lang="es-PR" sz="2000" dirty="0">
                <a:latin typeface="Roboto Slab"/>
                <a:sym typeface="Wingdings" panose="05000000000000000000" pitchFamily="2" charset="2"/>
              </a:rPr>
              <a:t>Las paulinas: esas las escribió San Pablo, algunas mientras estaba prisionero.</a:t>
            </a:r>
          </a:p>
          <a:p>
            <a:pPr marL="457200" indent="-457200">
              <a:buAutoNum type="arabicPeriod"/>
            </a:pPr>
            <a:r>
              <a:rPr lang="es-PR" sz="2000" dirty="0">
                <a:latin typeface="Roboto Slab"/>
                <a:sym typeface="Wingdings" panose="05000000000000000000" pitchFamily="2" charset="2"/>
              </a:rPr>
              <a:t>Las católicas: se llaman católicas en el sentido de “universal” (la palabra católica </a:t>
            </a:r>
          </a:p>
          <a:p>
            <a:r>
              <a:rPr lang="es-PR" sz="2000" dirty="0">
                <a:latin typeface="Roboto Slab"/>
                <a:sym typeface="Wingdings" panose="05000000000000000000" pitchFamily="2" charset="2"/>
              </a:rPr>
              <a:t>significa “universal”). Fueron escritas por diversos apóstoles.</a:t>
            </a:r>
          </a:p>
        </p:txBody>
      </p:sp>
    </p:spTree>
    <p:extLst>
      <p:ext uri="{BB962C8B-B14F-4D97-AF65-F5344CB8AC3E}">
        <p14:creationId xmlns:p14="http://schemas.microsoft.com/office/powerpoint/2010/main" val="2292172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21"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94958" y="365125"/>
            <a:ext cx="9072880" cy="1015663"/>
          </a:xfrm>
          <a:prstGeom prst="rect">
            <a:avLst/>
          </a:prstGeom>
          <a:noFill/>
        </p:spPr>
        <p:txBody>
          <a:bodyPr wrap="square" rtlCol="0">
            <a:spAutoFit/>
          </a:bodyPr>
          <a:lstStyle/>
          <a:p>
            <a:r>
              <a:rPr lang="es-PR" sz="3000" b="1" dirty="0"/>
              <a:t>Pregunta: ¿Cómo la hoja de la Biblia es tan diferente a la hoja de papel que hoy en día tenemos?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06265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a:t>
            </a:r>
            <a:r>
              <a:rPr lang="es-PR" sz="2000" dirty="0">
                <a:latin typeface="Roboto Slab"/>
                <a:sym typeface="Wingdings" panose="05000000000000000000" pitchFamily="2" charset="2"/>
              </a:rPr>
              <a:t>Realmente la Biblia comenzó siendo escrita en rollos de papel, no en las “hojas”</a:t>
            </a:r>
          </a:p>
          <a:p>
            <a:r>
              <a:rPr lang="es-PR" sz="2000" dirty="0">
                <a:latin typeface="Roboto Slab"/>
                <a:sym typeface="Wingdings" panose="05000000000000000000" pitchFamily="2" charset="2"/>
              </a:rPr>
              <a:t>de papel que conoces hoy en día.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Eso que llamas “hojas” comenzó a surgir mucho más adelante. Ten en cuenta que la Biblia comienza a imprimirse en los alrededores del 1,500. Antes de eso, era escrita toda a mano.</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Las hojas de la Biblia son diferentes porque la forma de fabricar papel ha evolucionado a lo largo de los siglos. Esto no es exactamente relacionado con la Biblia en sí misma: se trata de evolución de los materiales donde se transcribe la Biblia.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En esta página puedes encontrar más información de materiales utilizados para escribir la Biblia: </a:t>
            </a:r>
            <a:r>
              <a:rPr lang="es-ES" sz="2000" dirty="0">
                <a:hlinkClick r:id="rId3"/>
              </a:rPr>
              <a:t>Materiales que se usaron para escribir la biblia - </a:t>
            </a:r>
            <a:r>
              <a:rPr lang="es-ES" sz="2000" dirty="0" err="1">
                <a:hlinkClick r:id="rId3"/>
              </a:rPr>
              <a:t>unciondeloalto</a:t>
            </a:r>
            <a:r>
              <a:rPr lang="es-ES" sz="2000" dirty="0">
                <a:hlinkClick r:id="rId3"/>
              </a:rPr>
              <a:t> </a:t>
            </a:r>
            <a:r>
              <a:rPr lang="es-ES" sz="2000" dirty="0" err="1">
                <a:hlinkClick r:id="rId3"/>
              </a:rPr>
              <a:t>jimdo</a:t>
            </a:r>
            <a:r>
              <a:rPr lang="es-ES" sz="2000" dirty="0">
                <a:hlinkClick r:id="rId3"/>
              </a:rPr>
              <a:t> page! (jimdofree.com)</a:t>
            </a:r>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2609541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Si Jesús resucitó a una persona, ¿por qué no va a resucitar un pajarito?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608087"/>
            <a:ext cx="11453495" cy="406265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Me encanta la pregunta. </a:t>
            </a:r>
            <a:r>
              <a:rPr lang="es-PR" sz="2000" b="0" i="0" dirty="0">
                <a:effectLst/>
                <a:latin typeface="Roboto Slab"/>
                <a:sym typeface="Wingdings" panose="05000000000000000000" pitchFamily="2" charset="2"/>
              </a:rPr>
              <a:t></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Por supuesto que Jesús puede resucitar un pajarito… pero ese relato que conté</a:t>
            </a:r>
          </a:p>
          <a:p>
            <a:r>
              <a:rPr lang="es-PR" sz="2000" dirty="0">
                <a:latin typeface="Roboto Slab"/>
                <a:sym typeface="Wingdings" panose="05000000000000000000" pitchFamily="2" charset="2"/>
              </a:rPr>
              <a:t>en clase como ejemplo de evangelio que no forma parte del canon del Nuevo </a:t>
            </a:r>
          </a:p>
          <a:p>
            <a:r>
              <a:rPr lang="es-PR" sz="2000" dirty="0">
                <a:latin typeface="Roboto Slab"/>
                <a:sym typeface="Wingdings" panose="05000000000000000000" pitchFamily="2" charset="2"/>
              </a:rPr>
              <a:t>Testamento (que realmente se refiere a insuflar vida a pájaros de barro, como expliqué antes) no está incluido en el canon del Nuevo Testamento, es todo. O sea: ese relato no es verdad revelada.</a:t>
            </a:r>
          </a:p>
          <a:p>
            <a:r>
              <a:rPr lang="es-PR" sz="2000" dirty="0">
                <a:latin typeface="Roboto Slab"/>
                <a:sym typeface="Wingdings" panose="05000000000000000000" pitchFamily="2" charset="2"/>
              </a:rPr>
              <a:t>Sí, es algo muy piadoso, pero no es revelación.</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 </a:t>
            </a:r>
          </a:p>
          <a:p>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12860977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hay Evangelios extensos y otros demasiado cortos?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380788"/>
            <a:ext cx="11453495" cy="6217087"/>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Tienes razón, hay evangelios más cortos que otros.</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Marcos tiene 16 capítulos. Es el evangelio más corto. </a:t>
            </a:r>
            <a:r>
              <a:rPr lang="es-ES" sz="2000" b="0" i="0" dirty="0">
                <a:solidFill>
                  <a:srgbClr val="09202F"/>
                </a:solidFill>
                <a:effectLst/>
                <a:latin typeface="system-ui"/>
              </a:rPr>
              <a:t>Marcos escribió para una </a:t>
            </a:r>
          </a:p>
          <a:p>
            <a:r>
              <a:rPr lang="es-ES" sz="2000" b="0" i="0" dirty="0">
                <a:solidFill>
                  <a:srgbClr val="09202F"/>
                </a:solidFill>
                <a:effectLst/>
                <a:latin typeface="system-ui"/>
              </a:rPr>
              <a:t>audiencia de gentiles, como se aprecia por su falta de inclusión de datos importantes para </a:t>
            </a:r>
          </a:p>
          <a:p>
            <a:r>
              <a:rPr lang="es-ES" sz="2000" b="0" i="0" dirty="0">
                <a:solidFill>
                  <a:srgbClr val="09202F"/>
                </a:solidFill>
                <a:effectLst/>
                <a:latin typeface="system-ui"/>
              </a:rPr>
              <a:t>los lectores judíos (genealogías, las controversias de Cristo con los líderes judíos de Sus días,</a:t>
            </a:r>
          </a:p>
          <a:p>
            <a:r>
              <a:rPr lang="es-ES" sz="2000" b="0" i="0" dirty="0">
                <a:solidFill>
                  <a:srgbClr val="09202F"/>
                </a:solidFill>
                <a:effectLst/>
                <a:latin typeface="system-ui"/>
              </a:rPr>
              <a:t>las frecuentes  referencias al Antiguo Testamento, etc.). </a:t>
            </a:r>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Mateo tiene 28 capítulos. Es el evangelio más largo.</a:t>
            </a:r>
            <a:r>
              <a:rPr lang="es-ES" sz="2000" b="0" i="0" dirty="0">
                <a:solidFill>
                  <a:srgbClr val="09202F"/>
                </a:solidFill>
                <a:effectLst/>
                <a:latin typeface="system-ui"/>
              </a:rPr>
              <a:t> </a:t>
            </a:r>
            <a:r>
              <a:rPr lang="es-ES" sz="2000" dirty="0">
                <a:solidFill>
                  <a:srgbClr val="09202F"/>
                </a:solidFill>
                <a:latin typeface="system-ui"/>
              </a:rPr>
              <a:t>Escribió </a:t>
            </a:r>
            <a:r>
              <a:rPr lang="es-ES" sz="2000" b="0" i="0" dirty="0">
                <a:solidFill>
                  <a:srgbClr val="09202F"/>
                </a:solidFill>
                <a:effectLst/>
                <a:latin typeface="system-ui"/>
              </a:rPr>
              <a:t>para una audiencia hebrea, y uno de los propósitos de su Evangelio era mostrar mediante la genealogía de Jesús, y el cumplimiento de las profecías del Antiguo Testamento que Él era el Mesías largamente esperado, y por lo tanto debía ser creído. </a:t>
            </a:r>
          </a:p>
          <a:p>
            <a:endParaRPr lang="es-ES" sz="2000" dirty="0">
              <a:solidFill>
                <a:srgbClr val="09202F"/>
              </a:solidFill>
              <a:latin typeface="system-ui"/>
              <a:sym typeface="Wingdings" panose="05000000000000000000" pitchFamily="2" charset="2"/>
            </a:endParaRPr>
          </a:p>
          <a:p>
            <a:r>
              <a:rPr lang="es-ES" sz="2000" dirty="0">
                <a:solidFill>
                  <a:srgbClr val="09202F"/>
                </a:solidFill>
                <a:latin typeface="system-ui"/>
                <a:sym typeface="Wingdings" panose="05000000000000000000" pitchFamily="2" charset="2"/>
              </a:rPr>
              <a:t>De estos datos podemos asumir que el cambio de extensión en los Evangelios tiene que ver con el propósito 		             de cada evangelio: Mateo necesitaba incluir más datos para su propósito 				(evangelizar a los judíos,) y por eso ese es el evangelio más extenso. </a:t>
            </a:r>
          </a:p>
          <a:p>
            <a:endParaRPr lang="es-ES" sz="2000" dirty="0">
              <a:solidFill>
                <a:srgbClr val="09202F"/>
              </a:solidFill>
              <a:latin typeface="system-ui"/>
              <a:sym typeface="Wingdings" panose="05000000000000000000" pitchFamily="2" charset="2"/>
            </a:endParaRPr>
          </a:p>
          <a:p>
            <a:r>
              <a:rPr lang="es-ES" sz="2000" dirty="0">
                <a:solidFill>
                  <a:srgbClr val="09202F"/>
                </a:solidFill>
                <a:latin typeface="system-ui"/>
                <a:sym typeface="Wingdings" panose="05000000000000000000" pitchFamily="2" charset="2"/>
              </a:rPr>
              <a:t>			</a:t>
            </a:r>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6041635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son santos?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Otra pregunta </a:t>
            </a:r>
            <a:r>
              <a:rPr lang="es-PR" sz="2000" dirty="0">
                <a:latin typeface="Roboto Slab"/>
              </a:rPr>
              <a:t>que no está exactamente relacionada con la </a:t>
            </a:r>
          </a:p>
          <a:p>
            <a:r>
              <a:rPr lang="es-PR" sz="2000" b="0" i="0" dirty="0">
                <a:effectLst/>
                <a:latin typeface="Roboto Slab"/>
              </a:rPr>
              <a:t>Biblia, pero la respondo. </a:t>
            </a:r>
            <a:r>
              <a:rPr lang="es-PR" sz="2000" b="0" i="0" dirty="0">
                <a:effectLst/>
                <a:latin typeface="Roboto Slab"/>
                <a:sym typeface="Wingdings" panose="05000000000000000000" pitchFamily="2" charset="2"/>
              </a:rPr>
              <a:t></a:t>
            </a:r>
          </a:p>
          <a:p>
            <a:endParaRPr lang="es-PR" sz="2000" dirty="0">
              <a:latin typeface="Roboto Slab"/>
              <a:sym typeface="Wingdings" panose="05000000000000000000" pitchFamily="2" charset="2"/>
            </a:endParaRPr>
          </a:p>
          <a:p>
            <a:r>
              <a:rPr lang="es-PR" sz="2000" b="0" i="0" dirty="0">
                <a:effectLst/>
                <a:latin typeface="Roboto Slab"/>
              </a:rPr>
              <a:t>La palabra “santos” suele referirse a personas que luego de un proceso de</a:t>
            </a:r>
          </a:p>
          <a:p>
            <a:r>
              <a:rPr lang="es-PR" sz="2000" dirty="0">
                <a:latin typeface="Roboto Slab"/>
                <a:sym typeface="Wingdings" panose="05000000000000000000" pitchFamily="2" charset="2"/>
              </a:rPr>
              <a:t>beatificación (paso previo a la canonización) y de canonización son declaradas santas.</a:t>
            </a:r>
          </a:p>
          <a:p>
            <a:r>
              <a:rPr lang="es-PR" sz="2000" dirty="0">
                <a:latin typeface="Roboto Slab"/>
                <a:sym typeface="Wingdings" panose="05000000000000000000" pitchFamily="2" charset="2"/>
              </a:rPr>
              <a:t>Es un proceso. Puedes leer más información acerca de ese proceso aquí: </a:t>
            </a:r>
            <a:r>
              <a:rPr lang="es-ES" sz="2000" dirty="0">
                <a:hlinkClick r:id="rId3"/>
              </a:rPr>
              <a:t>¿Qué se necesita para ser un santo en la iglesia católica? - </a:t>
            </a:r>
            <a:r>
              <a:rPr lang="es-ES" sz="2000" dirty="0" err="1">
                <a:hlinkClick r:id="rId3"/>
              </a:rPr>
              <a:t>National</a:t>
            </a:r>
            <a:r>
              <a:rPr lang="es-ES" sz="2000" dirty="0">
                <a:hlinkClick r:id="rId3"/>
              </a:rPr>
              <a:t> </a:t>
            </a:r>
            <a:r>
              <a:rPr lang="es-ES" sz="2000" dirty="0" err="1">
                <a:hlinkClick r:id="rId3"/>
              </a:rPr>
              <a:t>Geographic</a:t>
            </a:r>
            <a:r>
              <a:rPr lang="es-ES" sz="2000" dirty="0">
                <a:hlinkClick r:id="rId3"/>
              </a:rPr>
              <a:t> en Español (ngenespanol.com)</a:t>
            </a:r>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Esa palabra también puede usarse en relación a la comunión de los santos: la comunión que nos une como miembros de la Iglesia. O sea: ser santo también es participar en la santidad de Dios,</a:t>
            </a:r>
          </a:p>
          <a:p>
            <a:r>
              <a:rPr lang="es-PR" sz="2000" dirty="0">
                <a:latin typeface="Roboto Slab"/>
                <a:sym typeface="Wingdings" panose="05000000000000000000" pitchFamily="2" charset="2"/>
              </a:rPr>
              <a:t>y eso técnicamente aplica a todo cristiano que viva la fe con coherencia. </a:t>
            </a:r>
          </a:p>
        </p:txBody>
      </p:sp>
    </p:spTree>
    <p:extLst>
      <p:ext uri="{BB962C8B-B14F-4D97-AF65-F5344CB8AC3E}">
        <p14:creationId xmlns:p14="http://schemas.microsoft.com/office/powerpoint/2010/main" val="66738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477328"/>
          </a:xfrm>
          <a:prstGeom prst="rect">
            <a:avLst/>
          </a:prstGeom>
          <a:noFill/>
        </p:spPr>
        <p:txBody>
          <a:bodyPr wrap="square" rtlCol="0">
            <a:spAutoFit/>
          </a:bodyPr>
          <a:lstStyle/>
          <a:p>
            <a:r>
              <a:rPr lang="es-PR" sz="3000" b="1" dirty="0"/>
              <a:t>Pregunta: Si todos los libros de la Biblia son escritos por hombres inspirados por Dios, porqué hay libros apócrifos?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717259"/>
            <a:ext cx="11453495" cy="313932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Supongo que te refieres a los evangelios apócrifos.</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Los libros apócrifos no son parte de la Biblia, por lo tanto no son necesariamente</a:t>
            </a:r>
          </a:p>
          <a:p>
            <a:r>
              <a:rPr lang="es-PR" sz="2000" dirty="0">
                <a:latin typeface="Roboto Slab"/>
                <a:sym typeface="Wingdings" panose="05000000000000000000" pitchFamily="2" charset="2"/>
              </a:rPr>
              <a:t>“inspirados por Dios” como lo son los libros del Nuevo Testamento.</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La Biblia enseña que los libros del Nuevo Testamento son Revelación.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Los evangelios apócrifos no son Revelación. Puedes leerlos, e incluso pueden ser muy piadosos, pero no se trata de leer Revelación inspirada por Dios. </a:t>
            </a:r>
          </a:p>
        </p:txBody>
      </p:sp>
    </p:spTree>
    <p:extLst>
      <p:ext uri="{BB962C8B-B14F-4D97-AF65-F5344CB8AC3E}">
        <p14:creationId xmlns:p14="http://schemas.microsoft.com/office/powerpoint/2010/main" val="2606530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¿Cómo se sabe que Dios verdaderamente inspiró a estos tipos a escribir los libros esos?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a:t>
            </a:r>
            <a:r>
              <a:rPr lang="es-PR" sz="2000" dirty="0">
                <a:latin typeface="Roboto Slab"/>
              </a:rPr>
              <a:t>T</a:t>
            </a:r>
            <a:r>
              <a:rPr lang="es-PR" sz="2000" b="0" i="0" dirty="0">
                <a:effectLst/>
                <a:latin typeface="Roboto Slab"/>
              </a:rPr>
              <a:t>u forma de referirte a los autores de la Biblia y a los libros de la </a:t>
            </a:r>
          </a:p>
          <a:p>
            <a:r>
              <a:rPr lang="es-PR" sz="2000" b="0" i="0" dirty="0">
                <a:effectLst/>
                <a:latin typeface="Roboto Slab"/>
              </a:rPr>
              <a:t>Biblia</a:t>
            </a:r>
            <a:r>
              <a:rPr lang="es-PR" sz="2000" b="0" i="0" dirty="0">
                <a:effectLst/>
                <a:latin typeface="Roboto Slab"/>
                <a:sym typeface="Wingdings" panose="05000000000000000000" pitchFamily="2" charset="2"/>
              </a:rPr>
              <a:t> </a:t>
            </a:r>
            <a:r>
              <a:rPr lang="es-PR" sz="2000" dirty="0">
                <a:latin typeface="Roboto Slab"/>
                <a:sym typeface="Wingdings" panose="05000000000000000000" pitchFamily="2" charset="2"/>
              </a:rPr>
              <a:t>no es muy simpática, estimado estudiante.</a:t>
            </a:r>
          </a:p>
          <a:p>
            <a:endParaRPr lang="es-PR" sz="2000" b="0" i="0" dirty="0">
              <a:effectLst/>
              <a:latin typeface="Roboto Slab"/>
              <a:sym typeface="Wingdings" panose="05000000000000000000" pitchFamily="2" charset="2"/>
            </a:endParaRPr>
          </a:p>
          <a:p>
            <a:r>
              <a:rPr lang="es-PR" sz="2000" b="0" i="0" dirty="0">
                <a:effectLst/>
                <a:latin typeface="Roboto Slab"/>
                <a:sym typeface="Wingdings" panose="05000000000000000000" pitchFamily="2" charset="2"/>
              </a:rPr>
              <a:t>Dejando a un lado ese detalle, se sabe que Dios inspiró a los autores de la Biblia</a:t>
            </a:r>
          </a:p>
          <a:p>
            <a:r>
              <a:rPr lang="es-PR" sz="2000" b="0" i="0" dirty="0">
                <a:effectLst/>
                <a:latin typeface="Roboto Slab"/>
                <a:sym typeface="Wingdings" panose="05000000000000000000" pitchFamily="2" charset="2"/>
              </a:rPr>
              <a:t>como verdad revelada: la Iglesia nos enseña que fueron inspirados por Dios y creemos</a:t>
            </a:r>
          </a:p>
          <a:p>
            <a:r>
              <a:rPr lang="es-PR" sz="2000" dirty="0">
                <a:latin typeface="Roboto Slab"/>
                <a:sym typeface="Wingdings" panose="05000000000000000000" pitchFamily="2" charset="2"/>
              </a:rPr>
              <a:t>en lo que la Iglesia nos enseña.</a:t>
            </a:r>
            <a:endParaRPr lang="es-PR" sz="2000" b="0" i="0" dirty="0">
              <a:effectLst/>
              <a:latin typeface="Roboto Slab"/>
              <a:sym typeface="Wingdings" panose="05000000000000000000" pitchFamily="2" charset="2"/>
            </a:endParaRPr>
          </a:p>
          <a:p>
            <a:endParaRPr lang="es-PR" sz="2000" dirty="0">
              <a:latin typeface="Roboto Slab"/>
              <a:sym typeface="Wingdings" panose="05000000000000000000" pitchFamily="2" charset="2"/>
            </a:endParaRPr>
          </a:p>
          <a:p>
            <a:r>
              <a:rPr lang="es-PR" sz="2000" b="0" i="0" dirty="0">
                <a:effectLst/>
                <a:latin typeface="Roboto Slab"/>
                <a:sym typeface="Wingdings" panose="05000000000000000000" pitchFamily="2" charset="2"/>
              </a:rPr>
              <a:t>Además de ese detalle, la Biblia misma nos enseña que “por sus frutos los conoceréis”. También</a:t>
            </a:r>
          </a:p>
          <a:p>
            <a:r>
              <a:rPr lang="es-PR" sz="2000" dirty="0">
                <a:latin typeface="Roboto Slab"/>
                <a:sym typeface="Wingdings" panose="05000000000000000000" pitchFamily="2" charset="2"/>
              </a:rPr>
              <a:t>podemos conocer que algo viene de Dios por sus frutos de santidad y de bien.</a:t>
            </a:r>
            <a:endParaRPr lang="es-PR" sz="2000" b="0" i="0" dirty="0">
              <a:effectLst/>
              <a:latin typeface="Roboto Slab"/>
              <a:sym typeface="Wingdings" panose="05000000000000000000" pitchFamily="2" charset="2"/>
            </a:endParaRPr>
          </a:p>
          <a:p>
            <a:endParaRPr lang="es-PR" sz="2000" dirty="0">
              <a:latin typeface="Roboto Slab"/>
              <a:sym typeface="Wingdings" panose="05000000000000000000" pitchFamily="2" charset="2"/>
            </a:endParaRPr>
          </a:p>
          <a:p>
            <a:endParaRPr lang="es-PR" sz="2000" b="0" i="0" dirty="0">
              <a:effectLst/>
              <a:latin typeface="Roboto Slab"/>
              <a:sym typeface="Wingdings" panose="05000000000000000000" pitchFamily="2" charset="2"/>
            </a:endParaRPr>
          </a:p>
        </p:txBody>
      </p:sp>
    </p:spTree>
    <p:extLst>
      <p:ext uri="{BB962C8B-B14F-4D97-AF65-F5344CB8AC3E}">
        <p14:creationId xmlns:p14="http://schemas.microsoft.com/office/powerpoint/2010/main" val="3429898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¿Hay evidencias de que la Biblia</a:t>
            </a:r>
            <a:r>
              <a:rPr lang="en-US" sz="3000" b="1" dirty="0"/>
              <a:t> </a:t>
            </a:r>
            <a:r>
              <a:rPr lang="en-US" sz="3000" b="1" dirty="0" err="1"/>
              <a:t>fue</a:t>
            </a:r>
            <a:r>
              <a:rPr lang="en-US" sz="3000" b="1" dirty="0"/>
              <a:t> </a:t>
            </a:r>
            <a:r>
              <a:rPr lang="en-US" sz="3000" b="1" dirty="0" err="1"/>
              <a:t>escrita</a:t>
            </a:r>
            <a:r>
              <a:rPr lang="en-US" sz="3000" b="1" dirty="0"/>
              <a:t> por</a:t>
            </a:r>
            <a:r>
              <a:rPr lang="es-PR" sz="3000" b="1" dirty="0"/>
              <a:t> esas personas?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1" y="1380788"/>
            <a:ext cx="11805920" cy="467820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Eso depende de a qué te refieras por evidencia. Si quieres una</a:t>
            </a:r>
          </a:p>
          <a:p>
            <a:r>
              <a:rPr lang="es-PR" sz="2000" dirty="0">
                <a:latin typeface="Roboto Slab"/>
                <a:sym typeface="Wingdings" panose="05000000000000000000" pitchFamily="2" charset="2"/>
              </a:rPr>
              <a:t>foto de los autores, evidentemente no había fotos en esos momentos…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Bueno, dejando la broma a un lado, cuando se sabe de los autores de la Biblia </a:t>
            </a:r>
          </a:p>
          <a:p>
            <a:r>
              <a:rPr lang="es-PR" sz="2000" dirty="0">
                <a:latin typeface="Roboto Slab"/>
                <a:sym typeface="Wingdings" panose="05000000000000000000" pitchFamily="2" charset="2"/>
              </a:rPr>
              <a:t>es por la misma tradición que ha transmitido el libro. La tradición es la evidencia. En </a:t>
            </a:r>
          </a:p>
          <a:p>
            <a:r>
              <a:rPr lang="es-PR" sz="2000" dirty="0">
                <a:latin typeface="Roboto Slab"/>
                <a:sym typeface="Wingdings" panose="05000000000000000000" pitchFamily="2" charset="2"/>
              </a:rPr>
              <a:t>los libros del Nuevo Testamento se sabe por tradición que algunos textos fueron escritos por discípulos y apóstoles concretos, pero en el Antiguo Testamento la información sobre los autores no es tan clara porque los libros son mucho más antiguos y en la historia antigua la noción de autor no es como la de nuestros días. Por ejemplo: se puede contar la historia de Ester, pero la autora no es necesariamente la misma Ester, sino el mismo pueblo que transmite la historia de Ester.</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Se sabe que la Biblia fue escrita por alrededor de 40 autores, de los que se sabe algo (también hay 			libros de autor desconocido). Puedes leer la lista de autores de la Biblia aquí:</a:t>
            </a:r>
          </a:p>
          <a:p>
            <a:r>
              <a:rPr lang="es-PR" sz="2000" dirty="0">
                <a:latin typeface="Roboto Slab"/>
                <a:sym typeface="Wingdings" panose="05000000000000000000" pitchFamily="2" charset="2"/>
              </a:rPr>
              <a:t>			 </a:t>
            </a:r>
            <a:r>
              <a:rPr lang="en-US" sz="2000" dirty="0">
                <a:hlinkClick r:id="rId3"/>
              </a:rPr>
              <a:t>Who Wrote the Bible? Meet the 35 (Traditional) Authors (overviewbible.com)</a:t>
            </a:r>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13204917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¿Aún existe una copia original de la Biblia? ¿Dónde está?</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370427"/>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Estimado estudiante, ¿a qué te refieres exactamente con </a:t>
            </a:r>
          </a:p>
          <a:p>
            <a:r>
              <a:rPr lang="es-PR" sz="2000" b="0" i="0" dirty="0">
                <a:effectLst/>
                <a:latin typeface="Roboto Slab"/>
              </a:rPr>
              <a:t>“Biblia original”?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Si te refieres a la primera Biblia que fuera escrita, no sabemos cuando sucedió</a:t>
            </a:r>
          </a:p>
          <a:p>
            <a:r>
              <a:rPr lang="es-PR" sz="2000" dirty="0">
                <a:latin typeface="Roboto Slab"/>
                <a:sym typeface="Wingdings" panose="05000000000000000000" pitchFamily="2" charset="2"/>
              </a:rPr>
              <a:t>eso exactamente, pero tuvo que haber sucedido posterior al concilio de Trento,</a:t>
            </a:r>
          </a:p>
          <a:p>
            <a:r>
              <a:rPr lang="es-PR" sz="2000" dirty="0">
                <a:latin typeface="Roboto Slab"/>
                <a:sym typeface="Wingdings" panose="05000000000000000000" pitchFamily="2" charset="2"/>
              </a:rPr>
              <a:t>cuando se configuró la Biblia tal cual la conocemos hoy.</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La Biblia más antigua que se conserva es </a:t>
            </a:r>
            <a:r>
              <a:rPr lang="es-ES" sz="2000" dirty="0">
                <a:solidFill>
                  <a:srgbClr val="202124"/>
                </a:solidFill>
                <a:latin typeface="arial" panose="020B0604020202020204" pitchFamily="34" charset="0"/>
                <a:sym typeface="Wingdings" panose="05000000000000000000" pitchFamily="2" charset="2"/>
              </a:rPr>
              <a:t>el </a:t>
            </a:r>
            <a:r>
              <a:rPr lang="es-ES" sz="2000" b="0" i="0" dirty="0">
                <a:solidFill>
                  <a:srgbClr val="202124"/>
                </a:solidFill>
                <a:effectLst/>
                <a:latin typeface="arial" panose="020B0604020202020204" pitchFamily="34" charset="0"/>
              </a:rPr>
              <a:t>Codex </a:t>
            </a:r>
            <a:r>
              <a:rPr lang="es-ES" sz="2000" b="0" i="0" dirty="0" err="1">
                <a:solidFill>
                  <a:srgbClr val="202124"/>
                </a:solidFill>
                <a:effectLst/>
                <a:latin typeface="arial" panose="020B0604020202020204" pitchFamily="34" charset="0"/>
              </a:rPr>
              <a:t>Sinaiticus</a:t>
            </a:r>
            <a:r>
              <a:rPr lang="es-ES" sz="2000" b="0" i="0" dirty="0">
                <a:solidFill>
                  <a:srgbClr val="202124"/>
                </a:solidFill>
                <a:effectLst/>
                <a:latin typeface="arial" panose="020B0604020202020204" pitchFamily="34" charset="0"/>
              </a:rPr>
              <a:t>, o Códice </a:t>
            </a:r>
            <a:r>
              <a:rPr lang="es-ES" sz="2000" b="0" i="0" dirty="0" err="1">
                <a:solidFill>
                  <a:srgbClr val="202124"/>
                </a:solidFill>
                <a:effectLst/>
                <a:latin typeface="arial" panose="020B0604020202020204" pitchFamily="34" charset="0"/>
              </a:rPr>
              <a:t>Sinaítico</a:t>
            </a:r>
            <a:r>
              <a:rPr lang="es-ES" sz="2000" b="0" i="0" dirty="0">
                <a:solidFill>
                  <a:srgbClr val="202124"/>
                </a:solidFill>
                <a:effectLst/>
                <a:latin typeface="arial" panose="020B0604020202020204" pitchFamily="34" charset="0"/>
              </a:rPr>
              <a:t>, una colección de manuscritos del siglo IV </a:t>
            </a:r>
            <a:r>
              <a:rPr lang="es-ES" sz="2000" b="0" i="0" dirty="0" err="1">
                <a:solidFill>
                  <a:srgbClr val="202124"/>
                </a:solidFill>
                <a:effectLst/>
                <a:latin typeface="arial" panose="020B0604020202020204" pitchFamily="34" charset="0"/>
              </a:rPr>
              <a:t>a.D.</a:t>
            </a:r>
            <a:r>
              <a:rPr lang="es-ES" sz="2000" b="0" i="0" dirty="0">
                <a:solidFill>
                  <a:srgbClr val="202124"/>
                </a:solidFill>
                <a:effectLst/>
                <a:latin typeface="arial" panose="020B0604020202020204" pitchFamily="34" charset="0"/>
              </a:rPr>
              <a:t> escritos en griego antiguo y que contienen gran parte del Antiguo Testamento y el Nuevo completo. Ese códice se encuentra en distintos lugares: 347 hojas en la Biblioteca Británica en Londres, 12 hojas y 14 fragmentos en el Monasterio Santa Catalina del Sinaí, 43 hojas en la Biblioteca de la Universidad de Leipzig, y fragmentos de 3 hojas en la 				Biblioteca Nacional Rusa de San Petersburgo.</a:t>
            </a:r>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19449377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¿Es verdad la teoría de que se quemaron libros de la Biblia y no fueron añadidos?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Nunca he escuchado eso antes. Ni encontré información en</a:t>
            </a:r>
          </a:p>
          <a:p>
            <a:r>
              <a:rPr lang="es-PR" sz="2000" dirty="0">
                <a:latin typeface="Roboto Slab"/>
                <a:sym typeface="Wingdings" panose="05000000000000000000" pitchFamily="2" charset="2"/>
              </a:rPr>
              <a:t>Google al respecto.</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Que yo sepa, no existe esa teoría. En ningún momento se han “quemado”</a:t>
            </a:r>
          </a:p>
          <a:p>
            <a:r>
              <a:rPr lang="es-PR" sz="2000" dirty="0">
                <a:latin typeface="Roboto Slab"/>
                <a:sym typeface="Wingdings" panose="05000000000000000000" pitchFamily="2" charset="2"/>
              </a:rPr>
              <a:t>libros de la Biblia.</a:t>
            </a:r>
          </a:p>
        </p:txBody>
      </p:sp>
    </p:spTree>
    <p:extLst>
      <p:ext uri="{BB962C8B-B14F-4D97-AF65-F5344CB8AC3E}">
        <p14:creationId xmlns:p14="http://schemas.microsoft.com/office/powerpoint/2010/main" val="1099444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son los libros apócrifos?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Los libros apócrifos son libros que no fueron incluidos en el </a:t>
            </a:r>
          </a:p>
          <a:p>
            <a:r>
              <a:rPr lang="es-PR" sz="2000" dirty="0">
                <a:latin typeface="Roboto Slab"/>
                <a:sym typeface="Wingdings" panose="05000000000000000000" pitchFamily="2" charset="2"/>
              </a:rPr>
              <a:t>canon del Nuevo Testamento y por lo tanto no forman parte de la Biblia, </a:t>
            </a:r>
          </a:p>
          <a:p>
            <a:r>
              <a:rPr lang="es-PR" sz="2000" dirty="0">
                <a:latin typeface="Roboto Slab"/>
                <a:sym typeface="Wingdings" panose="05000000000000000000" pitchFamily="2" charset="2"/>
              </a:rPr>
              <a:t>pero también hablan de la vida de Jesús y fueron escritos más o menos en </a:t>
            </a:r>
          </a:p>
          <a:p>
            <a:r>
              <a:rPr lang="es-PR" sz="2000" dirty="0">
                <a:latin typeface="Roboto Slab"/>
                <a:sym typeface="Wingdings" panose="05000000000000000000" pitchFamily="2" charset="2"/>
              </a:rPr>
              <a:t>el mismo periodo histórico en los que se escribieron los libros del Nuevo </a:t>
            </a:r>
          </a:p>
          <a:p>
            <a:r>
              <a:rPr lang="es-PR" sz="2000" dirty="0">
                <a:latin typeface="Roboto Slab"/>
                <a:sym typeface="Wingdings" panose="05000000000000000000" pitchFamily="2" charset="2"/>
              </a:rPr>
              <a:t>Testamento.</a:t>
            </a:r>
          </a:p>
        </p:txBody>
      </p:sp>
    </p:spTree>
    <p:extLst>
      <p:ext uri="{BB962C8B-B14F-4D97-AF65-F5344CB8AC3E}">
        <p14:creationId xmlns:p14="http://schemas.microsoft.com/office/powerpoint/2010/main" val="18858312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es Magisterio?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Lo dice en la presentación, pero te lo explicaré en mis propias </a:t>
            </a:r>
          </a:p>
          <a:p>
            <a:r>
              <a:rPr lang="es-PR" sz="2000" dirty="0">
                <a:latin typeface="Roboto Slab"/>
                <a:sym typeface="Wingdings" panose="05000000000000000000" pitchFamily="2" charset="2"/>
              </a:rPr>
              <a:t>palabras: es la autoridad de la Iglesia para interpretar las Sagradas Escrituras.</a:t>
            </a:r>
          </a:p>
          <a:p>
            <a:r>
              <a:rPr lang="es-PR" sz="2000" dirty="0">
                <a:latin typeface="Roboto Slab"/>
                <a:sym typeface="Wingdings" panose="05000000000000000000" pitchFamily="2" charset="2"/>
              </a:rPr>
              <a:t>En la Iglesia Católica no leemos la Biblia solos: la leemos de la mano de la</a:t>
            </a:r>
          </a:p>
          <a:p>
            <a:r>
              <a:rPr lang="es-PR" sz="2000" dirty="0">
                <a:latin typeface="Roboto Slab"/>
                <a:sym typeface="Wingdings" panose="05000000000000000000" pitchFamily="2" charset="2"/>
              </a:rPr>
              <a:t>Tradición, cuyo Magisterio, enseñado por el Papa y los obispos, no da una luz </a:t>
            </a:r>
          </a:p>
          <a:p>
            <a:r>
              <a:rPr lang="es-PR" sz="2000" dirty="0">
                <a:latin typeface="Roboto Slab"/>
                <a:sym typeface="Wingdings" panose="05000000000000000000" pitchFamily="2" charset="2"/>
              </a:rPr>
              <a:t>clara para entender las Sagradas Escrituras según la acción del Espíritu Santo. </a:t>
            </a:r>
          </a:p>
        </p:txBody>
      </p:sp>
    </p:spTree>
    <p:extLst>
      <p:ext uri="{BB962C8B-B14F-4D97-AF65-F5344CB8AC3E}">
        <p14:creationId xmlns:p14="http://schemas.microsoft.com/office/powerpoint/2010/main" val="41729559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¿No hay varias contradicciones en el libro sin contar los libros apócrifos?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405130" y="1560462"/>
            <a:ext cx="11453495" cy="221599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Asumo que con “libro” te refieres a los Evangelios, por tu referencia</a:t>
            </a:r>
          </a:p>
          <a:p>
            <a:r>
              <a:rPr lang="es-PR" sz="2000" b="0" i="0" dirty="0">
                <a:effectLst/>
                <a:latin typeface="Roboto Slab"/>
              </a:rPr>
              <a:t>a los libros apócrifo.</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En los Evangelios puede haber ciertas discrepancias entre las versiones, pero no </a:t>
            </a:r>
          </a:p>
          <a:p>
            <a:r>
              <a:rPr lang="es-PR" sz="2000" dirty="0">
                <a:latin typeface="Roboto Slab"/>
                <a:sym typeface="Wingdings" panose="05000000000000000000" pitchFamily="2" charset="2"/>
              </a:rPr>
              <a:t>hay contradicciones. O sea: los relatos son contados con ciertas diferencias, pero no </a:t>
            </a:r>
          </a:p>
          <a:p>
            <a:r>
              <a:rPr lang="es-PR" sz="2000" dirty="0">
                <a:latin typeface="Roboto Slab"/>
                <a:sym typeface="Wingdings" panose="05000000000000000000" pitchFamily="2" charset="2"/>
              </a:rPr>
              <a:t>hay contradicciones. De hecho, esas discrepancias son evidencia de su veracidad histórica.</a:t>
            </a:r>
          </a:p>
        </p:txBody>
      </p:sp>
    </p:spTree>
    <p:extLst>
      <p:ext uri="{BB962C8B-B14F-4D97-AF65-F5344CB8AC3E}">
        <p14:creationId xmlns:p14="http://schemas.microsoft.com/office/powerpoint/2010/main" val="2894207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significa “Evangelio”?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La palabr</a:t>
            </a:r>
            <a:r>
              <a:rPr lang="es-PR" sz="2000" dirty="0">
                <a:latin typeface="Roboto Slab"/>
              </a:rPr>
              <a:t>a “Evangelio” significa “Buena Noticia”. Somos enviados</a:t>
            </a:r>
          </a:p>
          <a:p>
            <a:r>
              <a:rPr lang="es-PR" sz="2000" dirty="0">
                <a:latin typeface="Roboto Slab"/>
                <a:sym typeface="Wingdings" panose="05000000000000000000" pitchFamily="2" charset="2"/>
              </a:rPr>
              <a:t>a anunciar la Buena Noticia. </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Hay cuatro Evangelios: Mateo, Marcos, Lucas y Juan. Son los primeros cuatro</a:t>
            </a:r>
          </a:p>
          <a:p>
            <a:r>
              <a:rPr lang="es-PR" sz="2000" dirty="0">
                <a:latin typeface="Roboto Slab"/>
                <a:sym typeface="Wingdings" panose="05000000000000000000" pitchFamily="2" charset="2"/>
              </a:rPr>
              <a:t>libros del Nuevo Testamento y narran la vida de Jesús.</a:t>
            </a:r>
          </a:p>
        </p:txBody>
      </p:sp>
    </p:spTree>
    <p:extLst>
      <p:ext uri="{BB962C8B-B14F-4D97-AF65-F5344CB8AC3E}">
        <p14:creationId xmlns:p14="http://schemas.microsoft.com/office/powerpoint/2010/main" val="2002589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no integran los Evangelios apócrifos?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221599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La Iglesia decidió en el Concilio de Trento qué libros</a:t>
            </a:r>
          </a:p>
          <a:p>
            <a:r>
              <a:rPr lang="es-PR" sz="2000" dirty="0">
                <a:latin typeface="Roboto Slab"/>
                <a:sym typeface="Wingdings" panose="05000000000000000000" pitchFamily="2" charset="2"/>
              </a:rPr>
              <a:t>integrar al Nuevo Testamento y qué libros no integrar. La Biblia no puede </a:t>
            </a:r>
          </a:p>
          <a:p>
            <a:r>
              <a:rPr lang="es-PR" sz="2000" dirty="0">
                <a:latin typeface="Roboto Slab"/>
                <a:sym typeface="Wingdings" panose="05000000000000000000" pitchFamily="2" charset="2"/>
              </a:rPr>
              <a:t>cambiar: los libros que la Iglesia decidió no integrar en aquel momento no </a:t>
            </a:r>
          </a:p>
          <a:p>
            <a:r>
              <a:rPr lang="es-PR" sz="2000" dirty="0">
                <a:latin typeface="Roboto Slab"/>
                <a:sym typeface="Wingdings" panose="05000000000000000000" pitchFamily="2" charset="2"/>
              </a:rPr>
              <a:t>pueden ser integrados ahora, la Biblia ya está formada, esa decisión ya fue</a:t>
            </a:r>
          </a:p>
          <a:p>
            <a:r>
              <a:rPr lang="es-PR" sz="2000" dirty="0">
                <a:latin typeface="Roboto Slab"/>
                <a:sym typeface="Wingdings" panose="05000000000000000000" pitchFamily="2" charset="2"/>
              </a:rPr>
              <a:t>tomada.</a:t>
            </a: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6132682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¿De qué idioma viene el significado de “universal” de la palabra “católica”?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13932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Del latín y del griego. </a:t>
            </a:r>
          </a:p>
          <a:p>
            <a:endParaRPr lang="es-PR" sz="2000" dirty="0">
              <a:solidFill>
                <a:srgbClr val="202122"/>
              </a:solidFill>
              <a:latin typeface="Roboto Slab"/>
            </a:endParaRPr>
          </a:p>
          <a:p>
            <a:r>
              <a:rPr lang="es-ES" sz="2000" b="0" i="0" dirty="0">
                <a:solidFill>
                  <a:srgbClr val="202122"/>
                </a:solidFill>
                <a:effectLst/>
                <a:latin typeface="Arial" panose="020B0604020202020204" pitchFamily="34" charset="0"/>
              </a:rPr>
              <a:t>La palabra </a:t>
            </a:r>
            <a:r>
              <a:rPr lang="es-ES" sz="2000" b="1" i="0" dirty="0">
                <a:solidFill>
                  <a:srgbClr val="202122"/>
                </a:solidFill>
                <a:effectLst/>
                <a:latin typeface="Arial" panose="020B0604020202020204" pitchFamily="34" charset="0"/>
              </a:rPr>
              <a:t>católico</a:t>
            </a:r>
            <a:r>
              <a:rPr lang="es-ES" sz="2000" b="0" i="0" dirty="0">
                <a:solidFill>
                  <a:srgbClr val="202122"/>
                </a:solidFill>
                <a:effectLst/>
                <a:latin typeface="Arial" panose="020B0604020202020204" pitchFamily="34" charset="0"/>
              </a:rPr>
              <a:t> (derivada del latín tardío </a:t>
            </a:r>
            <a:r>
              <a:rPr lang="es-ES" sz="2000" b="0" i="1" dirty="0" err="1">
                <a:solidFill>
                  <a:srgbClr val="202122"/>
                </a:solidFill>
                <a:effectLst/>
                <a:latin typeface="Arial" panose="020B0604020202020204" pitchFamily="34" charset="0"/>
              </a:rPr>
              <a:t>catholicus</a:t>
            </a:r>
            <a:r>
              <a:rPr lang="es-ES" sz="2000" b="0" i="0" dirty="0">
                <a:solidFill>
                  <a:srgbClr val="202122"/>
                </a:solidFill>
                <a:effectLst/>
                <a:latin typeface="Arial" panose="020B0604020202020204" pitchFamily="34" charset="0"/>
              </a:rPr>
              <a:t>, del adjetivo griego </a:t>
            </a:r>
          </a:p>
          <a:p>
            <a:r>
              <a:rPr lang="es-ES" sz="2000" b="0" i="0" dirty="0">
                <a:solidFill>
                  <a:srgbClr val="202122"/>
                </a:solidFill>
                <a:effectLst/>
                <a:latin typeface="Arial" panose="020B0604020202020204" pitchFamily="34" charset="0"/>
              </a:rPr>
              <a:t>κα</a:t>
            </a:r>
            <a:r>
              <a:rPr lang="es-ES" sz="2000" b="0" i="0" dirty="0" err="1">
                <a:solidFill>
                  <a:srgbClr val="202122"/>
                </a:solidFill>
                <a:effectLst/>
                <a:latin typeface="Arial" panose="020B0604020202020204" pitchFamily="34" charset="0"/>
              </a:rPr>
              <a:t>θολικός</a:t>
            </a:r>
            <a:r>
              <a:rPr lang="es-ES" sz="2000" b="0" i="0" dirty="0">
                <a:solidFill>
                  <a:srgbClr val="202122"/>
                </a:solidFill>
                <a:effectLst/>
                <a:latin typeface="Arial" panose="020B0604020202020204" pitchFamily="34" charset="0"/>
              </a:rPr>
              <a:t>, </a:t>
            </a:r>
            <a:r>
              <a:rPr lang="es-ES" sz="2000" b="0" i="1" dirty="0" err="1">
                <a:solidFill>
                  <a:srgbClr val="202122"/>
                </a:solidFill>
                <a:effectLst/>
                <a:latin typeface="Arial" panose="020B0604020202020204" pitchFamily="34" charset="0"/>
              </a:rPr>
              <a:t>katholikos</a:t>
            </a:r>
            <a:r>
              <a:rPr lang="es-ES" sz="2000" b="0" i="0" dirty="0">
                <a:solidFill>
                  <a:srgbClr val="202122"/>
                </a:solidFill>
                <a:effectLst/>
                <a:latin typeface="Arial" panose="020B0604020202020204" pitchFamily="34" charset="0"/>
              </a:rPr>
              <a:t>, que significa «universal») proviene del adjetivo griego </a:t>
            </a:r>
          </a:p>
          <a:p>
            <a:r>
              <a:rPr lang="es-ES" sz="2000" b="0" i="0" dirty="0">
                <a:solidFill>
                  <a:srgbClr val="202122"/>
                </a:solidFill>
                <a:effectLst/>
                <a:latin typeface="Arial" panose="020B0604020202020204" pitchFamily="34" charset="0"/>
              </a:rPr>
              <a:t>κα</a:t>
            </a:r>
            <a:r>
              <a:rPr lang="es-ES" sz="2000" b="0" i="0" dirty="0" err="1">
                <a:solidFill>
                  <a:srgbClr val="202122"/>
                </a:solidFill>
                <a:effectLst/>
                <a:latin typeface="Arial" panose="020B0604020202020204" pitchFamily="34" charset="0"/>
              </a:rPr>
              <a:t>θόλου</a:t>
            </a:r>
            <a:r>
              <a:rPr lang="es-ES" sz="2000" b="0" i="0" dirty="0">
                <a:solidFill>
                  <a:srgbClr val="202122"/>
                </a:solidFill>
                <a:effectLst/>
                <a:latin typeface="Arial" panose="020B0604020202020204" pitchFamily="34" charset="0"/>
              </a:rPr>
              <a:t> (</a:t>
            </a:r>
            <a:r>
              <a:rPr lang="es-ES" sz="2000" b="0" i="1" dirty="0" err="1">
                <a:solidFill>
                  <a:srgbClr val="202122"/>
                </a:solidFill>
                <a:effectLst/>
                <a:latin typeface="Arial" panose="020B0604020202020204" pitchFamily="34" charset="0"/>
              </a:rPr>
              <a:t>katholou</a:t>
            </a:r>
            <a:r>
              <a:rPr lang="es-ES" sz="2000" b="0" i="0" dirty="0">
                <a:solidFill>
                  <a:srgbClr val="202122"/>
                </a:solidFill>
                <a:effectLst/>
                <a:latin typeface="Arial" panose="020B0604020202020204" pitchFamily="34" charset="0"/>
              </a:rPr>
              <a:t>), que significa «en conjunto», «de acuerdo con el todo» o </a:t>
            </a:r>
          </a:p>
          <a:p>
            <a:r>
              <a:rPr lang="es-ES" sz="2000" b="0" i="0" dirty="0">
                <a:solidFill>
                  <a:srgbClr val="202122"/>
                </a:solidFill>
                <a:effectLst/>
                <a:latin typeface="Arial" panose="020B0604020202020204" pitchFamily="34" charset="0"/>
              </a:rPr>
              <a:t>«en general». Combina las palabras griegas κα</a:t>
            </a:r>
            <a:r>
              <a:rPr lang="es-ES" sz="2000" b="0" i="0" dirty="0" err="1">
                <a:solidFill>
                  <a:srgbClr val="202122"/>
                </a:solidFill>
                <a:effectLst/>
                <a:latin typeface="Arial" panose="020B0604020202020204" pitchFamily="34" charset="0"/>
              </a:rPr>
              <a:t>τά</a:t>
            </a:r>
            <a:r>
              <a:rPr lang="es-ES" sz="2000" b="0" i="0" dirty="0">
                <a:solidFill>
                  <a:srgbClr val="202122"/>
                </a:solidFill>
                <a:effectLst/>
                <a:latin typeface="Arial" panose="020B0604020202020204" pitchFamily="34" charset="0"/>
              </a:rPr>
              <a:t> que significa «sobre» y </a:t>
            </a:r>
            <a:r>
              <a:rPr lang="es-ES" sz="2000" b="0" i="0" dirty="0" err="1">
                <a:solidFill>
                  <a:srgbClr val="202122"/>
                </a:solidFill>
                <a:effectLst/>
                <a:latin typeface="Arial" panose="020B0604020202020204" pitchFamily="34" charset="0"/>
              </a:rPr>
              <a:t>ὅλος</a:t>
            </a:r>
            <a:r>
              <a:rPr lang="es-ES" sz="2000" b="0" i="0" dirty="0">
                <a:solidFill>
                  <a:srgbClr val="202122"/>
                </a:solidFill>
                <a:effectLst/>
                <a:latin typeface="Arial" panose="020B0604020202020204" pitchFamily="34" charset="0"/>
              </a:rPr>
              <a:t> que significa «todo».</a:t>
            </a:r>
          </a:p>
          <a:p>
            <a:endParaRPr lang="es-ES" sz="2000" dirty="0">
              <a:solidFill>
                <a:srgbClr val="202122"/>
              </a:solidFill>
              <a:latin typeface="Arial" panose="020B0604020202020204" pitchFamily="34" charset="0"/>
            </a:endParaRPr>
          </a:p>
          <a:p>
            <a:r>
              <a:rPr lang="es-ES" sz="2000" b="0" i="0" dirty="0">
                <a:solidFill>
                  <a:srgbClr val="202122"/>
                </a:solidFill>
                <a:effectLst/>
                <a:latin typeface="Arial" panose="020B0604020202020204" pitchFamily="34" charset="0"/>
              </a:rPr>
              <a:t>El primer uso registrado de «católico» proviene de la «Carta a los </a:t>
            </a:r>
            <a:r>
              <a:rPr lang="es-ES" sz="2000" b="0" i="0" dirty="0" err="1">
                <a:solidFill>
                  <a:srgbClr val="202122"/>
                </a:solidFill>
                <a:effectLst/>
                <a:latin typeface="Arial" panose="020B0604020202020204" pitchFamily="34" charset="0"/>
              </a:rPr>
              <a:t>esmirniotas</a:t>
            </a:r>
            <a:r>
              <a:rPr lang="es-ES" sz="2000" b="0" i="0" dirty="0">
                <a:solidFill>
                  <a:srgbClr val="202122"/>
                </a:solidFill>
                <a:effectLst/>
                <a:latin typeface="Arial" panose="020B0604020202020204" pitchFamily="34" charset="0"/>
              </a:rPr>
              <a:t>» de Ignacio de Antioquía. </a:t>
            </a:r>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0559556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no le enseñan el libro del Apocalipsis a los niños?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En principi</a:t>
            </a:r>
            <a:r>
              <a:rPr lang="es-PR" sz="2000" dirty="0">
                <a:latin typeface="Roboto Slab"/>
              </a:rPr>
              <a:t>o a los niños se les suele enseñar con una Biblia para </a:t>
            </a:r>
          </a:p>
          <a:p>
            <a:r>
              <a:rPr lang="es-PR" sz="2000" dirty="0">
                <a:latin typeface="Roboto Slab"/>
              </a:rPr>
              <a:t>niños</a:t>
            </a:r>
            <a:r>
              <a:rPr lang="es-PR" sz="2000" dirty="0">
                <a:latin typeface="Roboto Slab"/>
                <a:sym typeface="Wingdings" panose="05000000000000000000" pitchFamily="2" charset="2"/>
              </a:rPr>
              <a:t>. Creo que tienes razón: a los niños no se les suele enseñar el Apocalipsis.</a:t>
            </a:r>
          </a:p>
          <a:p>
            <a:r>
              <a:rPr lang="es-PR" sz="2000" dirty="0">
                <a:latin typeface="Roboto Slab"/>
                <a:sym typeface="Wingdings" panose="05000000000000000000" pitchFamily="2" charset="2"/>
              </a:rPr>
              <a:t>Pienso que eso se debe a que la simbología que usa el Apocalipsis no es</a:t>
            </a:r>
          </a:p>
          <a:p>
            <a:r>
              <a:rPr lang="es-PR" sz="2000" dirty="0">
                <a:latin typeface="Roboto Slab"/>
                <a:sym typeface="Wingdings" panose="05000000000000000000" pitchFamily="2" charset="2"/>
              </a:rPr>
              <a:t>fácil entender para un niño, al menos en edades tempranas (nivel primario).</a:t>
            </a:r>
          </a:p>
          <a:p>
            <a:r>
              <a:rPr lang="es-PR" sz="2000" dirty="0">
                <a:latin typeface="Roboto Slab"/>
                <a:sym typeface="Wingdings" panose="05000000000000000000" pitchFamily="2" charset="2"/>
              </a:rPr>
              <a:t>Ya en nivel elemental pienso se puede comenzar a explicar.</a:t>
            </a:r>
          </a:p>
          <a:p>
            <a:endParaRPr lang="es-PR" sz="2000" dirty="0">
              <a:latin typeface="Roboto Slab"/>
              <a:sym typeface="Wingdings" panose="05000000000000000000" pitchFamily="2" charset="2"/>
            </a:endParaRPr>
          </a:p>
          <a:p>
            <a:r>
              <a:rPr lang="es-PR" sz="2000" dirty="0">
                <a:latin typeface="Roboto Slab"/>
                <a:sym typeface="Wingdings" panose="05000000000000000000" pitchFamily="2" charset="2"/>
              </a:rPr>
              <a:t>El problema con el Apocalipsis es que si no se lee bien se puede caer en “alarmismos” del final </a:t>
            </a:r>
          </a:p>
          <a:p>
            <a:r>
              <a:rPr lang="es-PR" sz="2000" dirty="0">
                <a:latin typeface="Roboto Slab"/>
                <a:sym typeface="Wingdings" panose="05000000000000000000" pitchFamily="2" charset="2"/>
              </a:rPr>
              <a:t>de los tiempos, cuando el Apocalipsis tiene que leerse en su contexto (por ejemplo: el famoso número 666 del Apocalipsis se refiere a Nerón, quien perseguía cruentamente a los primeros cristianos del momento en que escribió el Apocalipsis). Como cristianos somos llamados a vivir llenos de esperanza, no pensando constantemente en el final de los tiempos.</a:t>
            </a:r>
            <a:endParaRPr lang="es-PR" sz="2000" dirty="0">
              <a:latin typeface="Roboto Slab"/>
            </a:endParaRPr>
          </a:p>
        </p:txBody>
      </p:sp>
    </p:spTree>
    <p:extLst>
      <p:ext uri="{BB962C8B-B14F-4D97-AF65-F5344CB8AC3E}">
        <p14:creationId xmlns:p14="http://schemas.microsoft.com/office/powerpoint/2010/main" val="2919421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la Iglesia se tarda tanto tiempo</a:t>
            </a:r>
          </a:p>
          <a:p>
            <a:r>
              <a:rPr lang="es-PR" sz="3000" b="1" dirty="0"/>
              <a:t>en investigar si una persona es santa o no?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El tiempo mínimo que puede tomar una persona en ser </a:t>
            </a:r>
          </a:p>
          <a:p>
            <a:r>
              <a:rPr lang="es-PR" sz="2000" dirty="0">
                <a:latin typeface="Roboto Slab"/>
                <a:sym typeface="Wingdings" panose="05000000000000000000" pitchFamily="2" charset="2"/>
              </a:rPr>
              <a:t>declarada beata son 5 años, pero hay algunas excepciones. Por ejemplo:</a:t>
            </a:r>
          </a:p>
          <a:p>
            <a:r>
              <a:rPr lang="es-ES" sz="2000" dirty="0">
                <a:solidFill>
                  <a:srgbClr val="202124"/>
                </a:solidFill>
                <a:latin typeface="arial" panose="020B0604020202020204" pitchFamily="34" charset="0"/>
              </a:rPr>
              <a:t>l</a:t>
            </a:r>
            <a:r>
              <a:rPr lang="es-ES" sz="2000" b="0" i="0" dirty="0">
                <a:solidFill>
                  <a:srgbClr val="202124"/>
                </a:solidFill>
                <a:effectLst/>
                <a:latin typeface="arial" panose="020B0604020202020204" pitchFamily="34" charset="0"/>
              </a:rPr>
              <a:t>a Madre Teresa de Calcuta, fallecida el 5 de septiembre de 1997, fue </a:t>
            </a:r>
          </a:p>
          <a:p>
            <a:r>
              <a:rPr lang="es-ES" sz="2000" b="0" i="0" dirty="0">
                <a:solidFill>
                  <a:srgbClr val="202124"/>
                </a:solidFill>
                <a:effectLst/>
                <a:latin typeface="arial" panose="020B0604020202020204" pitchFamily="34" charset="0"/>
              </a:rPr>
              <a:t>beatificada en octubre de 2003, tras el proceso de beatificación más </a:t>
            </a:r>
            <a:r>
              <a:rPr lang="es-ES" sz="2000" i="0" dirty="0">
                <a:solidFill>
                  <a:srgbClr val="202124"/>
                </a:solidFill>
                <a:effectLst/>
                <a:latin typeface="arial" panose="020B0604020202020204" pitchFamily="34" charset="0"/>
              </a:rPr>
              <a:t>rápido</a:t>
            </a:r>
            <a:r>
              <a:rPr lang="es-ES" sz="2000" b="0" i="0" dirty="0">
                <a:solidFill>
                  <a:srgbClr val="202124"/>
                </a:solidFill>
                <a:effectLst/>
                <a:latin typeface="arial" panose="020B0604020202020204" pitchFamily="34" charset="0"/>
              </a:rPr>
              <a:t> de la </a:t>
            </a:r>
          </a:p>
          <a:p>
            <a:r>
              <a:rPr lang="es-ES" sz="2000" dirty="0">
                <a:solidFill>
                  <a:srgbClr val="202124"/>
                </a:solidFill>
                <a:latin typeface="arial" panose="020B0604020202020204" pitchFamily="34" charset="0"/>
              </a:rPr>
              <a:t>h</a:t>
            </a:r>
            <a:r>
              <a:rPr lang="es-ES" sz="2000" b="0" i="0" dirty="0">
                <a:solidFill>
                  <a:srgbClr val="202124"/>
                </a:solidFill>
                <a:effectLst/>
                <a:latin typeface="arial" panose="020B0604020202020204" pitchFamily="34" charset="0"/>
              </a:rPr>
              <a:t>istoria: duró sólo cuatro años. Luego de ser declarada beata, suelen pasar algunos</a:t>
            </a:r>
          </a:p>
          <a:p>
            <a:r>
              <a:rPr lang="es-ES" sz="2000" b="0" i="0" dirty="0">
                <a:solidFill>
                  <a:srgbClr val="202124"/>
                </a:solidFill>
                <a:effectLst/>
                <a:latin typeface="arial" panose="020B0604020202020204" pitchFamily="34" charset="0"/>
              </a:rPr>
              <a:t>años más en ser declarada santa.</a:t>
            </a:r>
          </a:p>
          <a:p>
            <a:endParaRPr lang="es-ES" sz="2000" dirty="0">
              <a:solidFill>
                <a:srgbClr val="202124"/>
              </a:solidFill>
              <a:latin typeface="arial" panose="020B0604020202020204" pitchFamily="34" charset="0"/>
            </a:endParaRPr>
          </a:p>
          <a:p>
            <a:r>
              <a:rPr lang="es-ES" sz="2000" b="0" i="0" dirty="0">
                <a:solidFill>
                  <a:srgbClr val="202124"/>
                </a:solidFill>
                <a:effectLst/>
                <a:latin typeface="arial" panose="020B0604020202020204" pitchFamily="34" charset="0"/>
              </a:rPr>
              <a:t>Se hace de esta form</a:t>
            </a:r>
            <a:r>
              <a:rPr lang="es-ES" sz="2000" dirty="0">
                <a:solidFill>
                  <a:srgbClr val="202124"/>
                </a:solidFill>
                <a:latin typeface="arial" panose="020B0604020202020204" pitchFamily="34" charset="0"/>
              </a:rPr>
              <a:t>a porque la Iglesia investiga con rigor los milagros y la fama de santidad de quienes declara santos. No es un proceso que se hace a la ligera. </a:t>
            </a:r>
            <a:endParaRPr lang="es-ES" sz="2000" b="0" i="0" dirty="0">
              <a:solidFill>
                <a:srgbClr val="202124"/>
              </a:solidFill>
              <a:effectLst/>
              <a:latin typeface="arial" panose="020B0604020202020204" pitchFamily="34" charset="0"/>
            </a:endParaRPr>
          </a:p>
          <a:p>
            <a:endParaRPr lang="es-ES" sz="2000" dirty="0">
              <a:solidFill>
                <a:srgbClr val="202124"/>
              </a:solidFill>
              <a:latin typeface="arial" panose="020B0604020202020204" pitchFamily="34" charset="0"/>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26404530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73609"/>
            <a:ext cx="9072880" cy="1477328"/>
          </a:xfrm>
          <a:prstGeom prst="rect">
            <a:avLst/>
          </a:prstGeom>
          <a:noFill/>
        </p:spPr>
        <p:txBody>
          <a:bodyPr wrap="square" rtlCol="0">
            <a:spAutoFit/>
          </a:bodyPr>
          <a:lstStyle/>
          <a:p>
            <a:r>
              <a:rPr lang="es-PR" sz="3000" b="1" dirty="0"/>
              <a:t>Pregunta: El santo que murió a los 15 años… ¿no será</a:t>
            </a:r>
          </a:p>
          <a:p>
            <a:r>
              <a:rPr lang="es-PR" sz="3000" b="1" dirty="0"/>
              <a:t>porque la Iglesia está desesperada de que los jóvenes sigan a la Iglesia como en siglos pasados?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69252" y="1279698"/>
            <a:ext cx="11453495" cy="624786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b="1" i="0" dirty="0">
                <a:effectLst/>
                <a:latin typeface="Roboto Slab"/>
              </a:rPr>
              <a:t>Respuesta</a:t>
            </a:r>
            <a:r>
              <a:rPr lang="es-PR" b="0" i="0" dirty="0">
                <a:effectLst/>
                <a:latin typeface="Roboto Slab"/>
              </a:rPr>
              <a:t>: Te refieres a Carlo </a:t>
            </a:r>
            <a:r>
              <a:rPr lang="es-PR" b="0" i="0" dirty="0" err="1">
                <a:effectLst/>
                <a:latin typeface="Roboto Slab"/>
              </a:rPr>
              <a:t>Acutis</a:t>
            </a:r>
            <a:r>
              <a:rPr lang="es-PR" b="0" i="0" dirty="0">
                <a:effectLst/>
                <a:latin typeface="Roboto Slab"/>
              </a:rPr>
              <a:t>. Te animo a leer su historia: </a:t>
            </a:r>
          </a:p>
          <a:p>
            <a:r>
              <a:rPr lang="en-US" dirty="0">
                <a:hlinkClick r:id="rId3"/>
              </a:rPr>
              <a:t>La </a:t>
            </a:r>
            <a:r>
              <a:rPr lang="en-US" dirty="0" err="1">
                <a:hlinkClick r:id="rId3"/>
              </a:rPr>
              <a:t>extraordinaria</a:t>
            </a:r>
            <a:r>
              <a:rPr lang="en-US" dirty="0">
                <a:hlinkClick r:id="rId3"/>
              </a:rPr>
              <a:t> </a:t>
            </a:r>
            <a:r>
              <a:rPr lang="en-US" dirty="0" err="1">
                <a:hlinkClick r:id="rId3"/>
              </a:rPr>
              <a:t>ordinaria</a:t>
            </a:r>
            <a:r>
              <a:rPr lang="en-US" dirty="0">
                <a:hlinkClick r:id="rId3"/>
              </a:rPr>
              <a:t> </a:t>
            </a:r>
            <a:r>
              <a:rPr lang="en-US" dirty="0" err="1">
                <a:hlinkClick r:id="rId3"/>
              </a:rPr>
              <a:t>vida</a:t>
            </a:r>
            <a:r>
              <a:rPr lang="en-US" dirty="0">
                <a:hlinkClick r:id="rId3"/>
              </a:rPr>
              <a:t> de Carlo </a:t>
            </a:r>
            <a:r>
              <a:rPr lang="en-US" dirty="0" err="1">
                <a:hlinkClick r:id="rId3"/>
              </a:rPr>
              <a:t>Acutis</a:t>
            </a:r>
            <a:r>
              <a:rPr lang="en-US" dirty="0">
                <a:hlinkClick r:id="rId3"/>
              </a:rPr>
              <a:t> - Vatican News</a:t>
            </a:r>
            <a:endParaRPr lang="es-PR" dirty="0">
              <a:latin typeface="Roboto Slab"/>
            </a:endParaRPr>
          </a:p>
          <a:p>
            <a:endParaRPr lang="es-PR" dirty="0">
              <a:latin typeface="Roboto Slab"/>
              <a:sym typeface="Wingdings" panose="05000000000000000000" pitchFamily="2" charset="2"/>
            </a:endParaRPr>
          </a:p>
          <a:p>
            <a:r>
              <a:rPr lang="es-PR" dirty="0">
                <a:latin typeface="Roboto Slab"/>
                <a:sym typeface="Wingdings" panose="05000000000000000000" pitchFamily="2" charset="2"/>
              </a:rPr>
              <a:t>Si lees la historia de Carlo, te darás cuenta de que es imposible que la Iglesia quiera que los </a:t>
            </a:r>
          </a:p>
          <a:p>
            <a:r>
              <a:rPr lang="es-PR" dirty="0">
                <a:latin typeface="Roboto Slab"/>
                <a:sym typeface="Wingdings" panose="05000000000000000000" pitchFamily="2" charset="2"/>
              </a:rPr>
              <a:t>jóvenes “sigan a la Iglesia como en siglos pasados” siguiendo su ejemplo de santidad: no </a:t>
            </a:r>
          </a:p>
          <a:p>
            <a:r>
              <a:rPr lang="es-PR" dirty="0">
                <a:latin typeface="Roboto Slab"/>
                <a:sym typeface="Wingdings" panose="05000000000000000000" pitchFamily="2" charset="2"/>
              </a:rPr>
              <a:t>existía la informática en siglos pasados. Carlo tenía un gran talento para la informática. Carlo </a:t>
            </a:r>
          </a:p>
          <a:p>
            <a:r>
              <a:rPr lang="es-PR" dirty="0">
                <a:latin typeface="Roboto Slab"/>
                <a:sym typeface="Wingdings" panose="05000000000000000000" pitchFamily="2" charset="2"/>
              </a:rPr>
              <a:t>aún no es santo: es beato.</a:t>
            </a:r>
          </a:p>
          <a:p>
            <a:endParaRPr lang="es-PR" dirty="0">
              <a:latin typeface="Roboto Slab"/>
              <a:sym typeface="Wingdings" panose="05000000000000000000" pitchFamily="2" charset="2"/>
            </a:endParaRPr>
          </a:p>
          <a:p>
            <a:r>
              <a:rPr lang="es-PR" dirty="0">
                <a:latin typeface="Roboto Slab"/>
                <a:sym typeface="Wingdings" panose="05000000000000000000" pitchFamily="2" charset="2"/>
              </a:rPr>
              <a:t>La Iglesia no está “desesperada de que los jóvenes sigan a la Iglesia como en siglos pasados”. La Iglesia sencillamente cumple en cada momento de la historia su misión de dar a conocer a Jesús y Su Amor a todos, también a los jóvenes. En siglos pasados había muchas más escuelas católicas donde los jóvenes aprendían la fe, pero la fe nunca debe ser practicada por mera costumbre o imposición escolar, sino porque se aprende a vivirla. Eso aplica a todo momento de la historia de la Iglesia, pero ahora somos mucho más conscientes de ello. Tenemos la misión no solo de enseñar doctrina a jóvenes, sino de enseñar a vivirla como testimonio vivo y 			como encuentro personal con Dios Amor… como fe viva, no solo como saber 				algunos datos religiosos. En siglos pasados también hubo jóvenes que vivieron la fe 			de la misma forma que lo hizo Carlo. Te voy a poner un ejemplo de joven que vivió 			la fe con un gran testimonio en el siglo pasado:</a:t>
            </a:r>
          </a:p>
          <a:p>
            <a:r>
              <a:rPr lang="es-PR" dirty="0">
                <a:latin typeface="Roboto Slab"/>
                <a:sym typeface="Wingdings" panose="05000000000000000000" pitchFamily="2" charset="2"/>
              </a:rPr>
              <a:t>			 </a:t>
            </a:r>
            <a:r>
              <a:rPr lang="es-ES" sz="1400" dirty="0">
                <a:hlinkClick r:id="rId4"/>
              </a:rPr>
              <a:t>7 cosas que debes saber sobre San José Sánchez del Río, "San Joselito" (aciprensa.com)</a:t>
            </a:r>
            <a:endParaRPr lang="es-PR" sz="1400" dirty="0">
              <a:latin typeface="Roboto Slab"/>
              <a:sym typeface="Wingdings" panose="05000000000000000000" pitchFamily="2" charset="2"/>
            </a:endParaRPr>
          </a:p>
          <a:p>
            <a:endParaRPr lang="es-PR" sz="2000" dirty="0">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11800749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¿Cómo los griegos vieron la Biblia, si ellos tenían la mitología griega?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985980"/>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Sabes, los romanos tambi</a:t>
            </a:r>
            <a:r>
              <a:rPr lang="es-PR" sz="2000" dirty="0">
                <a:latin typeface="Roboto Slab"/>
              </a:rPr>
              <a:t>én tenían su mitología y sus dioses,</a:t>
            </a:r>
          </a:p>
          <a:p>
            <a:r>
              <a:rPr lang="es-PR" sz="2000" dirty="0">
                <a:solidFill>
                  <a:srgbClr val="202124"/>
                </a:solidFill>
                <a:latin typeface="Roboto Slab"/>
                <a:sym typeface="Wingdings" panose="05000000000000000000" pitchFamily="2" charset="2"/>
              </a:rPr>
              <a:t>no solamente los griegos.</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En Hechos la Biblia nos relata como Pablo predicaba en Atenas, hablando</a:t>
            </a:r>
          </a:p>
          <a:p>
            <a:r>
              <a:rPr lang="es-PR" sz="2000" dirty="0">
                <a:solidFill>
                  <a:srgbClr val="202124"/>
                </a:solidFill>
                <a:latin typeface="Roboto Slab"/>
                <a:sym typeface="Wingdings" panose="05000000000000000000" pitchFamily="2" charset="2"/>
              </a:rPr>
              <a:t>a los atenienses de “dios desconocido” que adoraban los atenienses. San Pablo les </a:t>
            </a:r>
          </a:p>
          <a:p>
            <a:r>
              <a:rPr lang="es-PR" sz="2000" dirty="0">
                <a:solidFill>
                  <a:srgbClr val="202124"/>
                </a:solidFill>
                <a:latin typeface="Roboto Slab"/>
                <a:sym typeface="Wingdings" panose="05000000000000000000" pitchFamily="2" charset="2"/>
              </a:rPr>
              <a:t>dijo que ese “dios desconocido” era Jesús de Nazaret (puedes buscar el relato en Hechos 17).</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Recuerda que la Biblia comienza en el año 300 con el concilio de Trento. Así pues, lo que vieron los griegos no fue la Biblia como texto escrito sino “la Biblia viva” en el testimonio de San Pablo, los apóstoles y los primeros cristianos. Así fue que “vieron la Biblia” los griegos que decidieron dejar atrás la mitología griega: como testimonio de fe viva que más adelante se plasmó por escrito y un poco más adelante se ordenó como el canon del Nuevo Testamento.  </a:t>
            </a:r>
          </a:p>
          <a:p>
            <a:endParaRPr lang="es-PR" sz="2000" dirty="0">
              <a:solidFill>
                <a:srgbClr val="202124"/>
              </a:solidFill>
              <a:latin typeface="Roboto Slab"/>
              <a:sym typeface="Wingdings" panose="05000000000000000000" pitchFamily="2" charset="2"/>
            </a:endParaRP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21827311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¿Cómo los apóstoles fueron escogidos?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221599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Eso lo cuenta la Biblia misma: puedes leerlo en </a:t>
            </a:r>
            <a:r>
              <a:rPr lang="es-PR" sz="2000" b="0" i="0" dirty="0" err="1">
                <a:effectLst/>
                <a:latin typeface="Roboto Slab"/>
              </a:rPr>
              <a:t>Lc</a:t>
            </a:r>
            <a:r>
              <a:rPr lang="es-PR" sz="2000" b="0" i="0" dirty="0">
                <a:effectLst/>
                <a:latin typeface="Roboto Slab"/>
              </a:rPr>
              <a:t> 6,12-16,</a:t>
            </a:r>
          </a:p>
          <a:p>
            <a:r>
              <a:rPr lang="es-PR" sz="2000" dirty="0">
                <a:solidFill>
                  <a:srgbClr val="202124"/>
                </a:solidFill>
                <a:latin typeface="Roboto Slab"/>
                <a:sym typeface="Wingdings" panose="05000000000000000000" pitchFamily="2" charset="2"/>
              </a:rPr>
              <a:t>Mc 3,13-19 y Mt 4,18-22.</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Jesús oró toda la noche y luego escogió a los 12 apóstoles.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5892954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¿Cuál es la mayor diferencia entre los católicos</a:t>
            </a:r>
            <a:r>
              <a:rPr lang="en-US" sz="3000" b="1" dirty="0"/>
              <a:t> y </a:t>
            </a:r>
            <a:r>
              <a:rPr lang="en-US" sz="3000" b="1" dirty="0" err="1"/>
              <a:t>protestates</a:t>
            </a:r>
            <a:r>
              <a:rPr lang="en-US" sz="3000" b="1" dirty="0"/>
              <a:t>?</a:t>
            </a:r>
            <a:endParaRPr lang="es-PR"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5601533"/>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Entr</a:t>
            </a:r>
            <a:r>
              <a:rPr lang="es-PR" sz="2000" dirty="0">
                <a:latin typeface="Roboto Slab"/>
              </a:rPr>
              <a:t>e los católicos y los hermanos protestantes hay varias diferencias</a:t>
            </a:r>
          </a:p>
          <a:p>
            <a:r>
              <a:rPr lang="es-PR" sz="2000" dirty="0">
                <a:solidFill>
                  <a:srgbClr val="202124"/>
                </a:solidFill>
                <a:latin typeface="Roboto Slab"/>
                <a:sym typeface="Wingdings" panose="05000000000000000000" pitchFamily="2" charset="2"/>
              </a:rPr>
              <a:t>importantes. Mencionaré las que pienso que son las más importantes.</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-La Biblia: esto ya lo discutimos, la Biblia de los hermanos protestantes es </a:t>
            </a:r>
          </a:p>
          <a:p>
            <a:r>
              <a:rPr lang="es-PR" sz="2000" dirty="0">
                <a:solidFill>
                  <a:srgbClr val="202124"/>
                </a:solidFill>
                <a:latin typeface="Roboto Slab"/>
                <a:sym typeface="Wingdings" panose="05000000000000000000" pitchFamily="2" charset="2"/>
              </a:rPr>
              <a:t>distinta, tiene 7 libros menos.</a:t>
            </a:r>
          </a:p>
          <a:p>
            <a:pPr marL="457200" indent="-457200">
              <a:buAutoNum type="arabicPeriod"/>
            </a:pPr>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-La Eucaristía: la Iglesia Católica hace gran énfasis en la Eucaristía. Los hermanos protestantes viven la Eucaristía de otra forma. No hay Sagrarios y adoraciones eucarísticas en iglesias protestantes, y se consagra de manera distinta.</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-La obediencia al Papa: la Iglesia Católica acata la autoridad del Papa. Los hermanos protestantes no.</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			-La veneración a la Virgen María y a los santos: los hermanos protestantes 			no veneran a la Virgen María ni a los santos.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753945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¿Cuándo fue la última vez que se alteró la Biblia?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2523768"/>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a:t>
            </a:r>
            <a:r>
              <a:rPr lang="es-PR" sz="2000" b="0" i="0" dirty="0">
                <a:solidFill>
                  <a:srgbClr val="202124"/>
                </a:solidFill>
                <a:effectLst/>
                <a:latin typeface="Roboto Slab"/>
                <a:sym typeface="Wingdings" panose="05000000000000000000" pitchFamily="2" charset="2"/>
              </a:rPr>
              <a:t> La Biblia fue configurada en el Concilio de Trento, en los alrededores</a:t>
            </a:r>
          </a:p>
          <a:p>
            <a:r>
              <a:rPr lang="es-PR" sz="2000" dirty="0">
                <a:solidFill>
                  <a:srgbClr val="202124"/>
                </a:solidFill>
                <a:latin typeface="Roboto Slab"/>
                <a:sym typeface="Wingdings" panose="05000000000000000000" pitchFamily="2" charset="2"/>
              </a:rPr>
              <a:t>del año 300. Recuerda: el Antiguo Testamento ya viene de la tradición judía,</a:t>
            </a:r>
          </a:p>
          <a:p>
            <a:r>
              <a:rPr lang="es-PR" sz="2000" dirty="0">
                <a:solidFill>
                  <a:srgbClr val="202124"/>
                </a:solidFill>
                <a:latin typeface="Roboto Slab"/>
                <a:sym typeface="Wingdings" panose="05000000000000000000" pitchFamily="2" charset="2"/>
              </a:rPr>
              <a:t>y el Nuevo Testamento lo configura la Iglesia Católica.</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Desde el concilio de Trento los libros de la Biblia y su contenido no ha cambiado, ni </a:t>
            </a:r>
          </a:p>
          <a:p>
            <a:r>
              <a:rPr lang="es-PR" sz="2000" dirty="0">
                <a:solidFill>
                  <a:srgbClr val="202124"/>
                </a:solidFill>
                <a:latin typeface="Roboto Slab"/>
                <a:sym typeface="Wingdings" panose="05000000000000000000" pitchFamily="2" charset="2"/>
              </a:rPr>
              <a:t>cambiará. La Revelación no puede cambiar.</a:t>
            </a:r>
          </a:p>
          <a:p>
            <a:endParaRPr lang="es-PR" sz="2000" dirty="0">
              <a:solidFill>
                <a:srgbClr val="202124"/>
              </a:solidFill>
              <a:latin typeface="Roboto Slab"/>
              <a:sym typeface="Wingdings" panose="05000000000000000000" pitchFamily="2" charset="2"/>
            </a:endParaRPr>
          </a:p>
        </p:txBody>
      </p:sp>
    </p:spTree>
    <p:extLst>
      <p:ext uri="{BB962C8B-B14F-4D97-AF65-F5344CB8AC3E}">
        <p14:creationId xmlns:p14="http://schemas.microsoft.com/office/powerpoint/2010/main" val="31694089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¿Dónde encontraron los libros que forman la Biblia?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Los libros del Antiguo Testamento vienen de la tradición jud</a:t>
            </a:r>
            <a:r>
              <a:rPr lang="es-PR" sz="2000" dirty="0">
                <a:latin typeface="Roboto Slab"/>
              </a:rPr>
              <a:t>ía.</a:t>
            </a:r>
          </a:p>
          <a:p>
            <a:r>
              <a:rPr lang="es-PR" sz="2000" dirty="0">
                <a:solidFill>
                  <a:srgbClr val="202124"/>
                </a:solidFill>
                <a:latin typeface="Roboto Slab"/>
                <a:sym typeface="Wingdings" panose="05000000000000000000" pitchFamily="2" charset="2"/>
              </a:rPr>
              <a:t>Los libros del Nuevo Testamento vienen de los primeros cristianos. </a:t>
            </a:r>
          </a:p>
          <a:p>
            <a:endParaRPr lang="es-PR" sz="2000" dirty="0">
              <a:solidFill>
                <a:srgbClr val="202124"/>
              </a:solidFill>
              <a:latin typeface="Roboto Slab"/>
              <a:sym typeface="Wingdings" panose="05000000000000000000" pitchFamily="2" charset="2"/>
            </a:endParaRP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41878876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¿La Biblia se imprimió en todos los idiomas?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13932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Considerando que la Biblia es el libro más leído e impreso de</a:t>
            </a:r>
          </a:p>
          <a:p>
            <a:r>
              <a:rPr lang="es-PR" sz="2000" dirty="0">
                <a:solidFill>
                  <a:srgbClr val="202124"/>
                </a:solidFill>
                <a:latin typeface="Roboto Slab"/>
                <a:sym typeface="Wingdings" panose="05000000000000000000" pitchFamily="2" charset="2"/>
              </a:rPr>
              <a:t>toda la humanidad, entenderás que ha sido impresa en MUCHOS idiomas…</a:t>
            </a:r>
          </a:p>
          <a:p>
            <a:r>
              <a:rPr lang="es-PR" sz="2000" dirty="0">
                <a:solidFill>
                  <a:srgbClr val="202124"/>
                </a:solidFill>
                <a:latin typeface="Roboto Slab"/>
                <a:sym typeface="Wingdings" panose="05000000000000000000" pitchFamily="2" charset="2"/>
              </a:rPr>
              <a:t>pero aún no en TODOS los idiomas.</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La Biblia entera ha sido traducida en 704 idiomas (toma su tiempo traducir la Biblia</a:t>
            </a:r>
          </a:p>
          <a:p>
            <a:r>
              <a:rPr lang="es-PR" sz="2000" dirty="0">
                <a:solidFill>
                  <a:srgbClr val="202124"/>
                </a:solidFill>
                <a:latin typeface="Roboto Slab"/>
                <a:sym typeface="Wingdings" panose="05000000000000000000" pitchFamily="2" charset="2"/>
              </a:rPr>
              <a:t>desde sus idiomas originales, Hebreo, Griego y Arameo) y el Nuevo Testamento ha sido traducido a 1,160 idiomas.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41404656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553998"/>
          </a:xfrm>
          <a:prstGeom prst="rect">
            <a:avLst/>
          </a:prstGeom>
          <a:noFill/>
        </p:spPr>
        <p:txBody>
          <a:bodyPr wrap="square" rtlCol="0">
            <a:spAutoFit/>
          </a:bodyPr>
          <a:lstStyle/>
          <a:p>
            <a:r>
              <a:rPr lang="es-PR" sz="3000" b="1" dirty="0"/>
              <a:t>Pregunta: ¿Qué libros mencionan las bodas de Canaán?</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Creo que te refieres a las bodas de Caná. </a:t>
            </a:r>
            <a:endParaRPr lang="es-PR" sz="2000" dirty="0">
              <a:latin typeface="Roboto Slab"/>
            </a:endParaRP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Se menciona en el Evangelio de Juan, </a:t>
            </a:r>
            <a:r>
              <a:rPr lang="es-PR" sz="2000" dirty="0" err="1">
                <a:solidFill>
                  <a:srgbClr val="202124"/>
                </a:solidFill>
                <a:latin typeface="Roboto Slab"/>
                <a:sym typeface="Wingdings" panose="05000000000000000000" pitchFamily="2" charset="2"/>
              </a:rPr>
              <a:t>Jn</a:t>
            </a:r>
            <a:r>
              <a:rPr lang="es-PR" sz="2000" dirty="0">
                <a:solidFill>
                  <a:srgbClr val="202124"/>
                </a:solidFill>
                <a:latin typeface="Roboto Slab"/>
                <a:sym typeface="Wingdings" panose="05000000000000000000" pitchFamily="2" charset="2"/>
              </a:rPr>
              <a:t> 2,1-12.</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567209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¿Puede pasar que Dios baje otra vez? Si baja, ¿qué pasa? ¿Se escribió en la Biblia?</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406265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Si te refieres a que vuelva a encarnarse como lo hizo en María,</a:t>
            </a:r>
          </a:p>
          <a:p>
            <a:r>
              <a:rPr lang="es-PR" sz="2000" dirty="0">
                <a:solidFill>
                  <a:srgbClr val="202124"/>
                </a:solidFill>
                <a:latin typeface="Roboto Slab"/>
                <a:sym typeface="Wingdings" panose="05000000000000000000" pitchFamily="2" charset="2"/>
              </a:rPr>
              <a:t>la respuesta es no. Jesús vino ya en un momento concreto de la historia.</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Sin embargo, debes saber que cada vez que sucede la consagración de la </a:t>
            </a:r>
          </a:p>
          <a:p>
            <a:r>
              <a:rPr lang="es-PR" sz="2000" dirty="0">
                <a:solidFill>
                  <a:srgbClr val="202124"/>
                </a:solidFill>
                <a:latin typeface="Roboto Slab"/>
                <a:sym typeface="Wingdings" panose="05000000000000000000" pitchFamily="2" charset="2"/>
              </a:rPr>
              <a:t>Eucaristía Jesús vuelve a bajar en el pan y el vino.  La Biblia nos habla de que </a:t>
            </a:r>
          </a:p>
          <a:p>
            <a:r>
              <a:rPr lang="es-PR" sz="2000" dirty="0">
                <a:solidFill>
                  <a:srgbClr val="202124"/>
                </a:solidFill>
                <a:latin typeface="Roboto Slab"/>
                <a:sym typeface="Wingdings" panose="05000000000000000000" pitchFamily="2" charset="2"/>
              </a:rPr>
              <a:t>Jesús nos da su cuerpo y su sangre en la Eucaristía. </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Además, sabemos que Jesús volverá un día, al final de los tiempos. A esa segunda venida de</a:t>
            </a:r>
          </a:p>
          <a:p>
            <a:r>
              <a:rPr lang="es-PR" sz="2000" dirty="0">
                <a:solidFill>
                  <a:srgbClr val="202124"/>
                </a:solidFill>
                <a:latin typeface="Roboto Slab"/>
                <a:sym typeface="Wingdings" panose="05000000000000000000" pitchFamily="2" charset="2"/>
              </a:rPr>
              <a:t>Jesús se le llama “parusía”. En Mt 24,44.42; </a:t>
            </a:r>
            <a:r>
              <a:rPr lang="es-PR" sz="2000" dirty="0" err="1">
                <a:solidFill>
                  <a:srgbClr val="202124"/>
                </a:solidFill>
                <a:latin typeface="Roboto Slab"/>
                <a:sym typeface="Wingdings" panose="05000000000000000000" pitchFamily="2" charset="2"/>
              </a:rPr>
              <a:t>Hch</a:t>
            </a:r>
            <a:r>
              <a:rPr lang="es-PR" sz="2000" dirty="0">
                <a:solidFill>
                  <a:srgbClr val="202124"/>
                </a:solidFill>
                <a:latin typeface="Roboto Slab"/>
                <a:sym typeface="Wingdings" panose="05000000000000000000" pitchFamily="2" charset="2"/>
              </a:rPr>
              <a:t> 1,10-11; </a:t>
            </a:r>
            <a:r>
              <a:rPr lang="es-PR" sz="2000" dirty="0" err="1">
                <a:solidFill>
                  <a:srgbClr val="202124"/>
                </a:solidFill>
                <a:latin typeface="Roboto Slab"/>
                <a:sym typeface="Wingdings" panose="05000000000000000000" pitchFamily="2" charset="2"/>
              </a:rPr>
              <a:t>Ap</a:t>
            </a:r>
            <a:r>
              <a:rPr lang="es-PR" sz="2000" dirty="0">
                <a:solidFill>
                  <a:srgbClr val="202124"/>
                </a:solidFill>
                <a:latin typeface="Roboto Slab"/>
                <a:sym typeface="Wingdings" panose="05000000000000000000" pitchFamily="2" charset="2"/>
              </a:rPr>
              <a:t> 3,11; </a:t>
            </a:r>
            <a:r>
              <a:rPr lang="es-PR" sz="2000" dirty="0" err="1">
                <a:solidFill>
                  <a:srgbClr val="202124"/>
                </a:solidFill>
                <a:latin typeface="Roboto Slab"/>
                <a:sym typeface="Wingdings" panose="05000000000000000000" pitchFamily="2" charset="2"/>
              </a:rPr>
              <a:t>Ap</a:t>
            </a:r>
            <a:r>
              <a:rPr lang="es-PR" sz="2000" dirty="0">
                <a:solidFill>
                  <a:srgbClr val="202124"/>
                </a:solidFill>
                <a:latin typeface="Roboto Slab"/>
                <a:sym typeface="Wingdings" panose="05000000000000000000" pitchFamily="2" charset="2"/>
              </a:rPr>
              <a:t> 22,12.20; 2 Tes 2,1 puedes leer en la Biblia de la segunda venida de Jesús.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804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¿Cómo podemos afirmar que Cristo es el único Dios cuando el mundo hay un sin número? </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69252" y="1318628"/>
            <a:ext cx="11453495" cy="6524863"/>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En primer lugar, por fe. Si la B</a:t>
            </a:r>
            <a:r>
              <a:rPr lang="es-PR" sz="2000" dirty="0">
                <a:latin typeface="Roboto Slab"/>
              </a:rPr>
              <a:t>iblia nos revela que Dios es único Dios,</a:t>
            </a:r>
          </a:p>
          <a:p>
            <a:r>
              <a:rPr lang="es-PR" sz="2000" b="0" i="0" dirty="0">
                <a:effectLst/>
                <a:latin typeface="Roboto Slab"/>
              </a:rPr>
              <a:t>hemos de </a:t>
            </a:r>
            <a:r>
              <a:rPr lang="es-PR" sz="2000" dirty="0">
                <a:latin typeface="Roboto Slab"/>
              </a:rPr>
              <a:t>tener fe en ello. Cristo también se revela como único Dios en la relación </a:t>
            </a:r>
          </a:p>
          <a:p>
            <a:r>
              <a:rPr lang="es-PR" sz="2000" dirty="0">
                <a:latin typeface="Roboto Slab"/>
              </a:rPr>
              <a:t>personal de corazón a Corazón: al tratarle sabes que no hay otro Dios. </a:t>
            </a:r>
            <a:endParaRPr lang="es-PR" sz="2000" b="0" i="0" dirty="0">
              <a:effectLst/>
              <a:latin typeface="Roboto Slab"/>
            </a:endParaRPr>
          </a:p>
          <a:p>
            <a:endParaRPr lang="es-PR" sz="2000" dirty="0">
              <a:latin typeface="Roboto Slab"/>
            </a:endParaRPr>
          </a:p>
          <a:p>
            <a:r>
              <a:rPr lang="es-PR" sz="2000" b="0" i="0" dirty="0">
                <a:effectLst/>
                <a:latin typeface="Roboto Slab"/>
              </a:rPr>
              <a:t>Sin embargo, si quieres, te puede ayudar </a:t>
            </a:r>
            <a:r>
              <a:rPr lang="es-PR" sz="2000" dirty="0">
                <a:solidFill>
                  <a:srgbClr val="202124"/>
                </a:solidFill>
                <a:latin typeface="Roboto Slab"/>
                <a:sym typeface="Wingdings" panose="05000000000000000000" pitchFamily="2" charset="2"/>
              </a:rPr>
              <a:t>leer más acerca de la historicidad de los </a:t>
            </a:r>
          </a:p>
          <a:p>
            <a:r>
              <a:rPr lang="es-PR" sz="2000" dirty="0">
                <a:solidFill>
                  <a:srgbClr val="202124"/>
                </a:solidFill>
                <a:latin typeface="Roboto Slab"/>
                <a:sym typeface="Wingdings" panose="05000000000000000000" pitchFamily="2" charset="2"/>
              </a:rPr>
              <a:t>Evangelios (la evidencia histórica que hay en los Evangelios), en este link:</a:t>
            </a:r>
          </a:p>
          <a:p>
            <a:r>
              <a:rPr lang="es-ES" sz="2000" dirty="0">
                <a:hlinkClick r:id="rId3"/>
              </a:rPr>
              <a:t>¿Cómo sabemos que los Evangelios son históricos? (catholiceducation.org)</a:t>
            </a:r>
            <a:endParaRPr lang="es-ES" sz="2000" dirty="0"/>
          </a:p>
          <a:p>
            <a:r>
              <a:rPr lang="es-ES" sz="2000" dirty="0">
                <a:solidFill>
                  <a:srgbClr val="202124"/>
                </a:solidFill>
                <a:latin typeface="Roboto Slab"/>
                <a:sym typeface="Wingdings" panose="05000000000000000000" pitchFamily="2" charset="2"/>
              </a:rPr>
              <a:t>La historicidad es importante a la hora de establecer la veracidad de la Palabra y de Cristo como único Dios. </a:t>
            </a:r>
            <a:endParaRPr lang="es-PR" sz="2000" dirty="0">
              <a:solidFill>
                <a:srgbClr val="202124"/>
              </a:solidFill>
              <a:latin typeface="Roboto Slab"/>
              <a:sym typeface="Wingdings" panose="05000000000000000000" pitchFamily="2" charset="2"/>
            </a:endParaRP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También deberías tener en cuenta los sin número de milagros eucarístico en los cuales Jesús</a:t>
            </a:r>
          </a:p>
          <a:p>
            <a:r>
              <a:rPr lang="es-PR" sz="2000" dirty="0">
                <a:solidFill>
                  <a:srgbClr val="202124"/>
                </a:solidFill>
                <a:latin typeface="Roboto Slab"/>
                <a:sym typeface="Wingdings" panose="05000000000000000000" pitchFamily="2" charset="2"/>
              </a:rPr>
              <a:t>ha querido revelar la verdad de la Eucaristía, lo que también sustentara la verdad de Cristo como único Dios (ningún otro Dios nos da Su cuerpo y Su sangre). El contenido de esta página de 					milagros eucarísticos la hizo Carlo </a:t>
            </a:r>
            <a:r>
              <a:rPr lang="es-PR" sz="2000" dirty="0" err="1">
                <a:solidFill>
                  <a:srgbClr val="202124"/>
                </a:solidFill>
                <a:latin typeface="Roboto Slab"/>
                <a:sym typeface="Wingdings" panose="05000000000000000000" pitchFamily="2" charset="2"/>
              </a:rPr>
              <a:t>Acutis</a:t>
            </a:r>
            <a:r>
              <a:rPr lang="es-PR" sz="2000" dirty="0">
                <a:solidFill>
                  <a:srgbClr val="202124"/>
                </a:solidFill>
                <a:latin typeface="Roboto Slab"/>
                <a:sym typeface="Wingdings" panose="05000000000000000000" pitchFamily="2" charset="2"/>
              </a:rPr>
              <a:t>, un beato de15 años:</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				http://www.miracolieucaristici.org/</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4019317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no hay libros de la Biblia escritos por mujeres?</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a:t>
            </a:r>
            <a:r>
              <a:rPr lang="es-PR" sz="2000" b="0" i="0" dirty="0">
                <a:solidFill>
                  <a:srgbClr val="202124"/>
                </a:solidFill>
                <a:effectLst/>
                <a:latin typeface="Roboto Slab"/>
                <a:sym typeface="Wingdings" panose="05000000000000000000" pitchFamily="2" charset="2"/>
              </a:rPr>
              <a:t> Realmente est</a:t>
            </a:r>
            <a:r>
              <a:rPr lang="es-PR" sz="2000" dirty="0">
                <a:solidFill>
                  <a:srgbClr val="202124"/>
                </a:solidFill>
                <a:latin typeface="Roboto Slab"/>
                <a:sym typeface="Wingdings" panose="05000000000000000000" pitchFamily="2" charset="2"/>
              </a:rPr>
              <a:t>a respuesta, lamentablemente, no hay forma de</a:t>
            </a:r>
          </a:p>
          <a:p>
            <a:r>
              <a:rPr lang="es-PR" sz="2000" dirty="0">
                <a:solidFill>
                  <a:srgbClr val="202124"/>
                </a:solidFill>
                <a:latin typeface="Roboto Slab"/>
                <a:sym typeface="Wingdings" panose="05000000000000000000" pitchFamily="2" charset="2"/>
              </a:rPr>
              <a:t>saberla a ciencia cierta. Tal vez escribieron libros y no llegaron hasta nosotros,</a:t>
            </a:r>
          </a:p>
          <a:p>
            <a:r>
              <a:rPr lang="es-PR" sz="2000" dirty="0">
                <a:solidFill>
                  <a:srgbClr val="202124"/>
                </a:solidFill>
                <a:latin typeface="Roboto Slab"/>
                <a:sym typeface="Wingdings" panose="05000000000000000000" pitchFamily="2" charset="2"/>
              </a:rPr>
              <a:t>tal vez no escribieron por razones culturales de la época (por ejemplo: no siempre</a:t>
            </a:r>
          </a:p>
          <a:p>
            <a:r>
              <a:rPr lang="es-PR" sz="2000" dirty="0">
                <a:solidFill>
                  <a:srgbClr val="202124"/>
                </a:solidFill>
                <a:latin typeface="Roboto Slab"/>
                <a:sym typeface="Wingdings" panose="05000000000000000000" pitchFamily="2" charset="2"/>
              </a:rPr>
              <a:t>se enseña a escribir a mujeres y por lo tanto no podrían escribir un libro)… pero lo </a:t>
            </a:r>
          </a:p>
          <a:p>
            <a:r>
              <a:rPr lang="es-PR" sz="2000" dirty="0">
                <a:solidFill>
                  <a:srgbClr val="202124"/>
                </a:solidFill>
                <a:latin typeface="Roboto Slab"/>
                <a:sym typeface="Wingdings" panose="05000000000000000000" pitchFamily="2" charset="2"/>
              </a:rPr>
              <a:t>que sí está claro es que Jesús sí que valora a la mujer. Por ejemplo: en los tiempos de </a:t>
            </a:r>
          </a:p>
          <a:p>
            <a:r>
              <a:rPr lang="es-PR" sz="2000" dirty="0">
                <a:solidFill>
                  <a:srgbClr val="202124"/>
                </a:solidFill>
                <a:latin typeface="Roboto Slab"/>
                <a:sym typeface="Wingdings" panose="05000000000000000000" pitchFamily="2" charset="2"/>
              </a:rPr>
              <a:t>Jesús una mujer no era considerada una testigo fiable, pero Jesús elige aparecerse por primera vez a María Magdalena.</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En la Biblia hay grandes ejemplo de mujeres que cambiaron la historia, comenzando por María, sin la cual Jesús no podría haberse encarnado. Puedes encontrar más información acerca de las mujeres de la Biblia aquí: </a:t>
            </a:r>
            <a:r>
              <a:rPr lang="es-ES" sz="2000" dirty="0">
                <a:hlinkClick r:id="rId3"/>
              </a:rPr>
              <a:t>Catholic.net - Las mujeres de la Biblia</a:t>
            </a:r>
            <a:endParaRPr lang="es-PR" sz="2000" dirty="0">
              <a:solidFill>
                <a:srgbClr val="202124"/>
              </a:solidFill>
              <a:latin typeface="Roboto Slab"/>
              <a:sym typeface="Wingdings" panose="05000000000000000000" pitchFamily="2" charset="2"/>
            </a:endParaRPr>
          </a:p>
        </p:txBody>
      </p:sp>
    </p:spTree>
    <p:extLst>
      <p:ext uri="{BB962C8B-B14F-4D97-AF65-F5344CB8AC3E}">
        <p14:creationId xmlns:p14="http://schemas.microsoft.com/office/powerpoint/2010/main" val="39792767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¿Por qué se llama “universal” si no todo el mundo conoce la Iglesia Católica? </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550937"/>
            <a:ext cx="11453495" cy="3139321"/>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2000" b="1" i="0" dirty="0">
                <a:effectLst/>
                <a:latin typeface="Roboto Slab"/>
              </a:rPr>
              <a:t>Respuesta</a:t>
            </a:r>
            <a:r>
              <a:rPr lang="es-PR" sz="2000" b="0" i="0" dirty="0">
                <a:effectLst/>
                <a:latin typeface="Roboto Slab"/>
              </a:rPr>
              <a:t>: Porque el fin de la Iglesia es ir al mundo entero y hacer discípulos</a:t>
            </a:r>
          </a:p>
          <a:p>
            <a:r>
              <a:rPr lang="es-PR" sz="2000" b="0" i="0" dirty="0">
                <a:effectLst/>
                <a:latin typeface="Roboto Slab"/>
              </a:rPr>
              <a:t>a todas las naciones…</a:t>
            </a:r>
          </a:p>
          <a:p>
            <a:endParaRPr lang="es-PR" sz="2000" b="0" i="0" dirty="0">
              <a:effectLst/>
              <a:latin typeface="Roboto Slab"/>
            </a:endParaRPr>
          </a:p>
          <a:p>
            <a:r>
              <a:rPr lang="es-ES" sz="2000" b="0" i="0" dirty="0">
                <a:effectLst/>
                <a:latin typeface="Roboto" panose="02000000000000000000" pitchFamily="2" charset="0"/>
              </a:rPr>
              <a:t>Está en Mateo 28:19-20, "Vayan y hagan discípulos en todas las naciones...</a:t>
            </a:r>
          </a:p>
          <a:p>
            <a:r>
              <a:rPr lang="es-ES" sz="2000" b="0" i="0" dirty="0">
                <a:effectLst/>
                <a:latin typeface="Roboto" panose="02000000000000000000" pitchFamily="2" charset="0"/>
              </a:rPr>
              <a:t>enséñenles a cumplir todo lo que les he ordenado; además yo estaré con ustedes </a:t>
            </a:r>
          </a:p>
          <a:p>
            <a:r>
              <a:rPr lang="es-ES" sz="2000" b="0" i="0" dirty="0">
                <a:effectLst/>
                <a:latin typeface="Roboto" panose="02000000000000000000" pitchFamily="2" charset="0"/>
              </a:rPr>
              <a:t>todos los días, hasta el fin del mundo." Est</a:t>
            </a:r>
            <a:r>
              <a:rPr lang="es-ES" sz="2000" dirty="0">
                <a:latin typeface="Roboto" panose="02000000000000000000" pitchFamily="2" charset="0"/>
              </a:rPr>
              <a:t>e versículo bíblico </a:t>
            </a:r>
            <a:r>
              <a:rPr lang="es-ES" sz="2000" b="0" i="0" dirty="0">
                <a:effectLst/>
                <a:latin typeface="Roboto" panose="02000000000000000000" pitchFamily="2" charset="0"/>
              </a:rPr>
              <a:t>es una declaración de la Universalidad, </a:t>
            </a:r>
            <a:r>
              <a:rPr lang="es-ES" sz="2000" b="0" i="0" dirty="0" err="1">
                <a:effectLst/>
                <a:latin typeface="Roboto" panose="02000000000000000000" pitchFamily="2" charset="0"/>
              </a:rPr>
              <a:t>Katholicos</a:t>
            </a:r>
            <a:r>
              <a:rPr lang="es-ES" sz="2000" b="0" i="0" dirty="0">
                <a:effectLst/>
                <a:latin typeface="Roboto" panose="02000000000000000000" pitchFamily="2" charset="0"/>
              </a:rPr>
              <a:t>, </a:t>
            </a:r>
            <a:r>
              <a:rPr lang="es-ES" sz="2000" b="0" i="0" dirty="0" err="1">
                <a:effectLst/>
                <a:latin typeface="Roboto" panose="02000000000000000000" pitchFamily="2" charset="0"/>
              </a:rPr>
              <a:t>Catholicus</a:t>
            </a:r>
            <a:r>
              <a:rPr lang="es-ES" sz="2000" b="0" i="0" dirty="0">
                <a:effectLst/>
                <a:latin typeface="Roboto" panose="02000000000000000000" pitchFamily="2" charset="0"/>
              </a:rPr>
              <a:t>, Católica.</a:t>
            </a:r>
            <a:endParaRPr lang="es-PR" sz="2000" dirty="0">
              <a:latin typeface="Roboto Slab"/>
              <a:sym typeface="Wingdings" panose="05000000000000000000" pitchFamily="2" charset="2"/>
            </a:endParaRPr>
          </a:p>
          <a:p>
            <a:endParaRPr lang="es-PR" sz="2000" dirty="0">
              <a:solidFill>
                <a:srgbClr val="202124"/>
              </a:solidFill>
              <a:latin typeface="Roboto Slab"/>
              <a:sym typeface="Wingdings" panose="05000000000000000000" pitchFamily="2" charset="2"/>
            </a:endParaRPr>
          </a:p>
          <a:p>
            <a:r>
              <a:rPr lang="es-PR" sz="2000" dirty="0">
                <a:latin typeface="Roboto Slab"/>
                <a:sym typeface="Wingdings" panose="05000000000000000000" pitchFamily="2" charset="2"/>
              </a:rPr>
              <a:t>Puedes leer más acerca de este tema aquí: </a:t>
            </a:r>
            <a:r>
              <a:rPr lang="es-ES" sz="2000" dirty="0">
                <a:hlinkClick r:id="rId3"/>
              </a:rPr>
              <a:t>Catholic.net - Católico ¿qué significa?</a:t>
            </a:r>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34052921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¿Hay citas o profecías que hablen o expresen futuramente lo que se trata aquí?</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69252" y="1409482"/>
            <a:ext cx="11453495" cy="5616922"/>
          </a:xfrm>
          <a:prstGeom prst="rect">
            <a:avLst/>
          </a:prstGeom>
          <a:noFill/>
        </p:spPr>
        <p:txBody>
          <a:bodyPr wrap="square" rtlCol="0">
            <a:spAutoFit/>
          </a:bodyPr>
          <a:lstStyle/>
          <a:p>
            <a:pPr marL="285750" indent="-285750">
              <a:buFont typeface="Wingdings" panose="05000000000000000000" pitchFamily="2" charset="2"/>
              <a:buChar char="Ø"/>
            </a:pPr>
            <a:endParaRPr lang="es-PR" b="1" dirty="0"/>
          </a:p>
          <a:p>
            <a:r>
              <a:rPr lang="es-PR" sz="1500" b="1" i="0" dirty="0">
                <a:effectLst/>
                <a:latin typeface="Roboto Slab"/>
              </a:rPr>
              <a:t>Respuesta</a:t>
            </a:r>
            <a:r>
              <a:rPr lang="es-PR" sz="1500" b="0" i="0" dirty="0">
                <a:effectLst/>
                <a:latin typeface="Roboto Slab"/>
              </a:rPr>
              <a:t>: Sé en qué grupo me preguntaron esto… </a:t>
            </a:r>
            <a:r>
              <a:rPr lang="es-PR" sz="1500" dirty="0">
                <a:latin typeface="Roboto Slab"/>
              </a:rPr>
              <a:t>Con lo que “se trata aquí” s</a:t>
            </a:r>
            <a:r>
              <a:rPr lang="es-PR" sz="1500" b="0" i="0" dirty="0">
                <a:effectLst/>
                <a:latin typeface="Roboto Slab"/>
              </a:rPr>
              <a:t>e refieren al fin de los </a:t>
            </a:r>
          </a:p>
          <a:p>
            <a:r>
              <a:rPr lang="es-PR" sz="1500" b="0" i="0" dirty="0">
                <a:effectLst/>
                <a:latin typeface="Roboto Slab"/>
              </a:rPr>
              <a:t>tiempos y a las desviaciones de las enseñanzas de </a:t>
            </a:r>
            <a:r>
              <a:rPr lang="es-PR" sz="1500" dirty="0">
                <a:latin typeface="Roboto Slab"/>
              </a:rPr>
              <a:t>la</a:t>
            </a:r>
            <a:r>
              <a:rPr lang="es-PR" sz="1500" b="0" i="0" dirty="0">
                <a:effectLst/>
                <a:latin typeface="Roboto Slab"/>
              </a:rPr>
              <a:t> Iglesia. </a:t>
            </a:r>
          </a:p>
          <a:p>
            <a:endParaRPr lang="es-PR" sz="1500" dirty="0">
              <a:solidFill>
                <a:srgbClr val="202124"/>
              </a:solidFill>
              <a:latin typeface="Roboto Slab"/>
              <a:sym typeface="Wingdings" panose="05000000000000000000" pitchFamily="2" charset="2"/>
            </a:endParaRPr>
          </a:p>
          <a:p>
            <a:r>
              <a:rPr lang="es-PR" sz="1500" dirty="0">
                <a:solidFill>
                  <a:srgbClr val="202124"/>
                </a:solidFill>
                <a:latin typeface="Roboto Slab"/>
                <a:sym typeface="Wingdings" panose="05000000000000000000" pitchFamily="2" charset="2"/>
              </a:rPr>
              <a:t>Corresponde a la Iglesia interpretar todo tipo de profecías. No a mí. Yo solo soy una maestra de religión.</a:t>
            </a:r>
          </a:p>
          <a:p>
            <a:endParaRPr lang="es-PR" sz="1500" dirty="0">
              <a:solidFill>
                <a:srgbClr val="202124"/>
              </a:solidFill>
              <a:latin typeface="Roboto Slab"/>
              <a:sym typeface="Wingdings" panose="05000000000000000000" pitchFamily="2" charset="2"/>
            </a:endParaRPr>
          </a:p>
          <a:p>
            <a:r>
              <a:rPr lang="es-PR" sz="1500" dirty="0">
                <a:solidFill>
                  <a:srgbClr val="202124"/>
                </a:solidFill>
                <a:latin typeface="Roboto Slab"/>
                <a:sym typeface="Wingdings" panose="05000000000000000000" pitchFamily="2" charset="2"/>
              </a:rPr>
              <a:t>En cuanto al final de los tiempos, hay que leer el Apocalipsis en el contexto que se escribió: la </a:t>
            </a:r>
          </a:p>
          <a:p>
            <a:r>
              <a:rPr lang="es-PR" sz="1500" dirty="0">
                <a:solidFill>
                  <a:srgbClr val="202124"/>
                </a:solidFill>
                <a:latin typeface="Roboto Slab"/>
                <a:sym typeface="Wingdings" panose="05000000000000000000" pitchFamily="2" charset="2"/>
              </a:rPr>
              <a:t>persecución de primeros cristianos. Sabemos que la segunda venida de Jesús pasará, pero no hay profecía que </a:t>
            </a:r>
          </a:p>
          <a:p>
            <a:r>
              <a:rPr lang="es-PR" sz="1500" dirty="0">
                <a:solidFill>
                  <a:srgbClr val="202124"/>
                </a:solidFill>
                <a:latin typeface="Roboto Slab"/>
                <a:sym typeface="Wingdings" panose="05000000000000000000" pitchFamily="2" charset="2"/>
              </a:rPr>
              <a:t>diga cuando, y sugerir que está pasando ahora (eso fue lo que se hizo en el salón) no es algo que sea la Iglesia quien lo diga. La Iglesia siempre promueve una perspectiva de esperanza, no de alarmismo, frente al final de los tiempos.</a:t>
            </a:r>
          </a:p>
          <a:p>
            <a:endParaRPr lang="es-PR" sz="1500" dirty="0">
              <a:solidFill>
                <a:srgbClr val="202124"/>
              </a:solidFill>
              <a:latin typeface="Roboto Slab"/>
              <a:sym typeface="Wingdings" panose="05000000000000000000" pitchFamily="2" charset="2"/>
            </a:endParaRPr>
          </a:p>
          <a:p>
            <a:r>
              <a:rPr lang="es-PR" sz="1500" dirty="0">
                <a:solidFill>
                  <a:srgbClr val="202124"/>
                </a:solidFill>
                <a:latin typeface="Roboto Slab"/>
                <a:sym typeface="Wingdings" panose="05000000000000000000" pitchFamily="2" charset="2"/>
              </a:rPr>
              <a:t>En cuanto a las desviaciones de las enseñanzas de la Iglesia, puede hablarse de lo que dice 2 Tim 4, 2-4: “</a:t>
            </a:r>
            <a:r>
              <a:rPr lang="es-ES" sz="1500" b="0" i="0" dirty="0">
                <a:solidFill>
                  <a:srgbClr val="36383D"/>
                </a:solidFill>
                <a:effectLst/>
                <a:latin typeface="Roboto" panose="02000000000000000000" pitchFamily="2" charset="0"/>
              </a:rPr>
              <a:t>Proclama la Palabra, insiste a tiempo y a destiempo, reprende, amenaza, exhorta con toda paciencia y doctrina. Porque vendrá un tiempo en que los hombres no soportarán la doctrina sana, sino que, arrastrados por su propias pasiones, se harán con un montón de maestros por el prurito de oír novedades; apartarán sus oídos de la verdad y se volverán a las fábulas”. O sea: la Biblia habla de un tiempo en el que “no se soportará doctrina sana”.</a:t>
            </a:r>
          </a:p>
          <a:p>
            <a:r>
              <a:rPr lang="es-ES" sz="1500" b="0" i="0" dirty="0">
                <a:solidFill>
                  <a:srgbClr val="36383D"/>
                </a:solidFill>
                <a:effectLst/>
                <a:latin typeface="Roboto" panose="02000000000000000000" pitchFamily="2" charset="0"/>
              </a:rPr>
              <a:t> </a:t>
            </a:r>
            <a:endParaRPr lang="es-PR" sz="1500" dirty="0">
              <a:solidFill>
                <a:srgbClr val="202124"/>
              </a:solidFill>
              <a:latin typeface="Roboto Slab"/>
              <a:sym typeface="Wingdings" panose="05000000000000000000" pitchFamily="2" charset="2"/>
            </a:endParaRPr>
          </a:p>
          <a:p>
            <a:r>
              <a:rPr lang="es-PR" sz="1500" dirty="0">
                <a:solidFill>
                  <a:srgbClr val="202124"/>
                </a:solidFill>
                <a:latin typeface="Roboto Slab"/>
                <a:sym typeface="Wingdings" panose="05000000000000000000" pitchFamily="2" charset="2"/>
              </a:rPr>
              <a:t>			Respecto a profecías recientes, puede hablarse de las profecías de Fátima. Puedes leer más de las 			profecías de Fátima aquí:</a:t>
            </a:r>
          </a:p>
          <a:p>
            <a:endParaRPr lang="es-PR" sz="1500" dirty="0">
              <a:solidFill>
                <a:srgbClr val="202124"/>
              </a:solidFill>
              <a:latin typeface="Roboto Slab"/>
              <a:sym typeface="Wingdings" panose="05000000000000000000" pitchFamily="2" charset="2"/>
            </a:endParaRPr>
          </a:p>
          <a:p>
            <a:r>
              <a:rPr lang="es-PR" sz="1500" dirty="0">
                <a:solidFill>
                  <a:srgbClr val="202124"/>
                </a:solidFill>
                <a:latin typeface="Roboto Slab"/>
                <a:sym typeface="Wingdings" panose="05000000000000000000" pitchFamily="2" charset="2"/>
              </a:rPr>
              <a:t>			</a:t>
            </a:r>
            <a:r>
              <a:rPr lang="en-US" sz="1600" dirty="0">
                <a:hlinkClick r:id="rId3"/>
              </a:rPr>
              <a:t>Catholic.net - </a:t>
            </a:r>
            <a:r>
              <a:rPr lang="en-US" sz="1600" dirty="0" err="1">
                <a:hlinkClick r:id="rId3"/>
              </a:rPr>
              <a:t>Secretos</a:t>
            </a:r>
            <a:r>
              <a:rPr lang="en-US" sz="1600" dirty="0">
                <a:hlinkClick r:id="rId3"/>
              </a:rPr>
              <a:t> de Fátima ¡</a:t>
            </a:r>
            <a:r>
              <a:rPr lang="en-US" sz="1600" dirty="0" err="1">
                <a:hlinkClick r:id="rId3"/>
              </a:rPr>
              <a:t>Todo</a:t>
            </a:r>
            <a:r>
              <a:rPr lang="en-US" sz="1600" dirty="0">
                <a:hlinkClick r:id="rId3"/>
              </a:rPr>
              <a:t> lo que </a:t>
            </a:r>
            <a:r>
              <a:rPr lang="en-US" sz="1600" dirty="0" err="1">
                <a:hlinkClick r:id="rId3"/>
              </a:rPr>
              <a:t>debes</a:t>
            </a:r>
            <a:r>
              <a:rPr lang="en-US" sz="1600" dirty="0">
                <a:hlinkClick r:id="rId3"/>
              </a:rPr>
              <a:t> saber!</a:t>
            </a:r>
            <a:endParaRPr lang="es-PR" sz="1500" dirty="0">
              <a:solidFill>
                <a:srgbClr val="202124"/>
              </a:solidFill>
              <a:latin typeface="Roboto Slab"/>
              <a:sym typeface="Wingdings" panose="05000000000000000000" pitchFamily="2" charset="2"/>
            </a:endParaRP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18649957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9" name="Content Placeholder 8" descr="A picture containing background pattern&#10;&#10;Description automatically generated">
            <a:extLst>
              <a:ext uri="{FF2B5EF4-FFF2-40B4-BE49-F238E27FC236}">
                <a16:creationId xmlns:a16="http://schemas.microsoft.com/office/drawing/2014/main" id="{B6E2658E-F08B-4DB6-9CC9-AF1408D13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A7F66C1B-BF2D-4090-A5AA-5288B71DC1AF}"/>
              </a:ext>
            </a:extLst>
          </p:cNvPr>
          <p:cNvSpPr txBox="1"/>
          <p:nvPr/>
        </p:nvSpPr>
        <p:spPr>
          <a:xfrm>
            <a:off x="386080" y="365125"/>
            <a:ext cx="9072880" cy="1015663"/>
          </a:xfrm>
          <a:prstGeom prst="rect">
            <a:avLst/>
          </a:prstGeom>
          <a:noFill/>
        </p:spPr>
        <p:txBody>
          <a:bodyPr wrap="square" rtlCol="0">
            <a:spAutoFit/>
          </a:bodyPr>
          <a:lstStyle/>
          <a:p>
            <a:r>
              <a:rPr lang="es-PR" sz="3000" b="1" dirty="0"/>
              <a:t>Pregunta: ¿Qué pasa si no estoy de acuerdo con el Magisterio?</a:t>
            </a:r>
            <a:endParaRPr lang="en-US" sz="3000" b="1" dirty="0"/>
          </a:p>
        </p:txBody>
      </p:sp>
      <p:sp>
        <p:nvSpPr>
          <p:cNvPr id="5" name="TextBox 4">
            <a:extLst>
              <a:ext uri="{FF2B5EF4-FFF2-40B4-BE49-F238E27FC236}">
                <a16:creationId xmlns:a16="http://schemas.microsoft.com/office/drawing/2014/main" id="{04C60117-8930-4622-9185-C6367DD10300}"/>
              </a:ext>
            </a:extLst>
          </p:cNvPr>
          <p:cNvSpPr txBox="1"/>
          <p:nvPr/>
        </p:nvSpPr>
        <p:spPr>
          <a:xfrm>
            <a:off x="386080" y="1413084"/>
            <a:ext cx="11453495" cy="6817251"/>
          </a:xfrm>
          <a:prstGeom prst="rect">
            <a:avLst/>
          </a:prstGeom>
          <a:noFill/>
        </p:spPr>
        <p:txBody>
          <a:bodyPr wrap="square" rtlCol="0">
            <a:spAutoFit/>
          </a:bodyPr>
          <a:lstStyle/>
          <a:p>
            <a:pPr marL="285750" indent="-285750">
              <a:buFont typeface="Wingdings" panose="05000000000000000000" pitchFamily="2" charset="2"/>
              <a:buChar char="Ø"/>
            </a:pPr>
            <a:endParaRPr lang="es-PR" sz="1700" b="1" dirty="0"/>
          </a:p>
          <a:p>
            <a:r>
              <a:rPr lang="es-PR" sz="1700" b="1" i="0" dirty="0">
                <a:effectLst/>
                <a:latin typeface="Roboto Slab"/>
              </a:rPr>
              <a:t>Respuesta</a:t>
            </a:r>
            <a:r>
              <a:rPr lang="es-PR" sz="1700" b="0" i="0" dirty="0">
                <a:effectLst/>
                <a:latin typeface="Roboto Slab"/>
              </a:rPr>
              <a:t>: Realment</a:t>
            </a:r>
            <a:r>
              <a:rPr lang="es-PR" sz="1700" dirty="0">
                <a:latin typeface="Roboto Slab"/>
              </a:rPr>
              <a:t>e no se puede ser católico y no estar de acuerdo con el </a:t>
            </a:r>
            <a:r>
              <a:rPr lang="es-PR" sz="1700" dirty="0">
                <a:solidFill>
                  <a:srgbClr val="202124"/>
                </a:solidFill>
                <a:latin typeface="Roboto Slab"/>
                <a:sym typeface="Wingdings" panose="05000000000000000000" pitchFamily="2" charset="2"/>
              </a:rPr>
              <a:t>Magisterio. Parte </a:t>
            </a:r>
          </a:p>
          <a:p>
            <a:r>
              <a:rPr lang="es-PR" sz="1700" dirty="0">
                <a:solidFill>
                  <a:srgbClr val="202124"/>
                </a:solidFill>
                <a:latin typeface="Roboto Slab"/>
                <a:sym typeface="Wingdings" panose="05000000000000000000" pitchFamily="2" charset="2"/>
              </a:rPr>
              <a:t>intrínseca de ser católico es creer y vivir el Magisterio.</a:t>
            </a:r>
          </a:p>
          <a:p>
            <a:endParaRPr lang="es-PR" sz="1700" dirty="0">
              <a:solidFill>
                <a:srgbClr val="202124"/>
              </a:solidFill>
              <a:latin typeface="Roboto Slab"/>
              <a:sym typeface="Wingdings" panose="05000000000000000000" pitchFamily="2" charset="2"/>
            </a:endParaRPr>
          </a:p>
          <a:p>
            <a:r>
              <a:rPr lang="es-PR" sz="1700" dirty="0">
                <a:solidFill>
                  <a:srgbClr val="202124"/>
                </a:solidFill>
                <a:latin typeface="Roboto Slab"/>
                <a:sym typeface="Wingdings" panose="05000000000000000000" pitchFamily="2" charset="2"/>
              </a:rPr>
              <a:t>Imagina que le dices a una persona “te amo”, pero no crees en sus pensamientos ni estás de</a:t>
            </a:r>
          </a:p>
          <a:p>
            <a:r>
              <a:rPr lang="es-PR" sz="1700" dirty="0">
                <a:solidFill>
                  <a:srgbClr val="202124"/>
                </a:solidFill>
                <a:latin typeface="Roboto Slab"/>
                <a:sym typeface="Wingdings" panose="05000000000000000000" pitchFamily="2" charset="2"/>
              </a:rPr>
              <a:t>acuerdo con su forma de vivir. Algo así pasa cuando dices que eres católico pero no estás de </a:t>
            </a:r>
          </a:p>
          <a:p>
            <a:r>
              <a:rPr lang="es-PR" sz="1700" dirty="0">
                <a:solidFill>
                  <a:srgbClr val="202124"/>
                </a:solidFill>
                <a:latin typeface="Roboto Slab"/>
                <a:sym typeface="Wingdings" panose="05000000000000000000" pitchFamily="2" charset="2"/>
              </a:rPr>
              <a:t>acuerdo con el Magisterio: dices amar a la Iglesia y ser parte de ella, pero sin vivir sus enseñanzas </a:t>
            </a:r>
          </a:p>
          <a:p>
            <a:r>
              <a:rPr lang="es-PR" sz="1700" dirty="0">
                <a:solidFill>
                  <a:srgbClr val="202124"/>
                </a:solidFill>
                <a:latin typeface="Roboto Slab"/>
                <a:sym typeface="Wingdings" panose="05000000000000000000" pitchFamily="2" charset="2"/>
              </a:rPr>
              <a:t>ni estar de acuerdo con ellas. Si eres católico has de estar de acuerdo con el Magisterio.</a:t>
            </a:r>
          </a:p>
          <a:p>
            <a:endParaRPr lang="es-PR" sz="1700" dirty="0">
              <a:solidFill>
                <a:srgbClr val="202124"/>
              </a:solidFill>
              <a:latin typeface="Roboto Slab"/>
              <a:sym typeface="Wingdings" panose="05000000000000000000" pitchFamily="2" charset="2"/>
            </a:endParaRPr>
          </a:p>
          <a:p>
            <a:r>
              <a:rPr lang="es-PR" sz="1700" dirty="0">
                <a:solidFill>
                  <a:srgbClr val="202124"/>
                </a:solidFill>
                <a:latin typeface="Roboto Slab"/>
                <a:sym typeface="Wingdings" panose="05000000000000000000" pitchFamily="2" charset="2"/>
              </a:rPr>
              <a:t>A lo largo de la historia ese Magisterio se ha ido profundizando, y nos corresponde seguir profundizándolo. Pero una cosa es profundizar como vivir el Magisterio con más fidelidad y otra, muy distinta, es no estar de acuerdo o incluso pretender cambiarlo si no coincide con la ideología de turno (esto ha pasado muchísimas veces en la historia de la Iglesia) o con la propia postura personal</a:t>
            </a:r>
          </a:p>
          <a:p>
            <a:endParaRPr lang="es-PR" sz="1700" dirty="0">
              <a:solidFill>
                <a:srgbClr val="202124"/>
              </a:solidFill>
              <a:latin typeface="Roboto Slab"/>
              <a:sym typeface="Wingdings" panose="05000000000000000000" pitchFamily="2" charset="2"/>
            </a:endParaRPr>
          </a:p>
          <a:p>
            <a:r>
              <a:rPr lang="es-PR" sz="1700" dirty="0">
                <a:solidFill>
                  <a:srgbClr val="202124"/>
                </a:solidFill>
                <a:latin typeface="Roboto Slab"/>
                <a:sym typeface="Wingdings" panose="05000000000000000000" pitchFamily="2" charset="2"/>
              </a:rPr>
              <a:t>Realmente es posible encontrar formas muy creativas de vivir el Magisterio si nos lo proponemos. No se trata de una 			obediencia ciega, sino creativa.</a:t>
            </a:r>
          </a:p>
          <a:p>
            <a:endParaRPr lang="es-PR" sz="1700" dirty="0">
              <a:solidFill>
                <a:srgbClr val="202124"/>
              </a:solidFill>
              <a:latin typeface="Roboto Slab"/>
              <a:sym typeface="Wingdings" panose="05000000000000000000" pitchFamily="2" charset="2"/>
            </a:endParaRPr>
          </a:p>
          <a:p>
            <a:r>
              <a:rPr lang="es-PR" sz="1700" dirty="0">
                <a:solidFill>
                  <a:srgbClr val="202124"/>
                </a:solidFill>
                <a:latin typeface="Roboto Slab"/>
                <a:sym typeface="Wingdings" panose="05000000000000000000" pitchFamily="2" charset="2"/>
              </a:rPr>
              <a:t>			Puedes leer más información acerca de lo que implica ser católico aquí:</a:t>
            </a:r>
          </a:p>
          <a:p>
            <a:r>
              <a:rPr lang="es-PR" sz="1700" dirty="0">
                <a:solidFill>
                  <a:srgbClr val="202124"/>
                </a:solidFill>
                <a:latin typeface="Roboto Slab"/>
                <a:sym typeface="Wingdings" panose="05000000000000000000" pitchFamily="2" charset="2"/>
              </a:rPr>
              <a:t>			</a:t>
            </a:r>
            <a:r>
              <a:rPr lang="en-US" sz="1600" dirty="0">
                <a:hlinkClick r:id="rId3"/>
              </a:rPr>
              <a:t>Catholic.net - Lo que </a:t>
            </a:r>
            <a:r>
              <a:rPr lang="en-US" sz="1600" dirty="0" err="1">
                <a:hlinkClick r:id="rId3"/>
              </a:rPr>
              <a:t>implica</a:t>
            </a:r>
            <a:r>
              <a:rPr lang="en-US" sz="1600" dirty="0">
                <a:hlinkClick r:id="rId3"/>
              </a:rPr>
              <a:t> ser </a:t>
            </a:r>
            <a:r>
              <a:rPr lang="en-US" sz="1600" dirty="0" err="1">
                <a:hlinkClick r:id="rId3"/>
              </a:rPr>
              <a:t>católico</a:t>
            </a:r>
            <a:endParaRPr lang="es-PR" sz="1700" dirty="0">
              <a:solidFill>
                <a:srgbClr val="202124"/>
              </a:solidFill>
              <a:latin typeface="Roboto Slab"/>
              <a:sym typeface="Wingdings" panose="05000000000000000000" pitchFamily="2" charset="2"/>
            </a:endParaRPr>
          </a:p>
          <a:p>
            <a:endParaRPr lang="es-PR" sz="1700" dirty="0">
              <a:solidFill>
                <a:srgbClr val="202124"/>
              </a:solidFill>
              <a:latin typeface="Roboto Slab"/>
              <a:sym typeface="Wingdings" panose="05000000000000000000" pitchFamily="2" charset="2"/>
            </a:endParaRPr>
          </a:p>
          <a:p>
            <a:r>
              <a:rPr lang="es-PR" sz="1700" dirty="0">
                <a:solidFill>
                  <a:srgbClr val="202124"/>
                </a:solidFill>
                <a:latin typeface="Roboto Slab"/>
                <a:sym typeface="Wingdings" panose="05000000000000000000" pitchFamily="2" charset="2"/>
              </a:rPr>
              <a:t>			</a:t>
            </a:r>
          </a:p>
          <a:p>
            <a:endParaRPr lang="es-PR" sz="2000" dirty="0">
              <a:solidFill>
                <a:srgbClr val="202124"/>
              </a:solidFill>
              <a:latin typeface="Roboto Slab"/>
              <a:sym typeface="Wingdings" panose="05000000000000000000" pitchFamily="2" charset="2"/>
            </a:endParaRPr>
          </a:p>
          <a:p>
            <a:r>
              <a:rPr lang="es-PR" sz="2000" dirty="0">
                <a:solidFill>
                  <a:srgbClr val="202124"/>
                </a:solidFill>
                <a:latin typeface="Roboto Slab"/>
                <a:sym typeface="Wingdings" panose="05000000000000000000" pitchFamily="2" charset="2"/>
              </a:rPr>
              <a:t>			</a:t>
            </a:r>
          </a:p>
          <a:p>
            <a:endParaRPr lang="es-PR" sz="2000" dirty="0">
              <a:solidFill>
                <a:srgbClr val="202124"/>
              </a:solidFill>
              <a:latin typeface="Roboto Slab"/>
              <a:sym typeface="Wingdings" panose="05000000000000000000" pitchFamily="2" charset="2"/>
            </a:endParaRPr>
          </a:p>
          <a:p>
            <a:endParaRPr lang="es-PR" sz="2000" dirty="0">
              <a:latin typeface="Roboto Slab"/>
              <a:sym typeface="Wingdings" panose="05000000000000000000" pitchFamily="2" charset="2"/>
            </a:endParaRPr>
          </a:p>
        </p:txBody>
      </p:sp>
    </p:spTree>
    <p:extLst>
      <p:ext uri="{BB962C8B-B14F-4D97-AF65-F5344CB8AC3E}">
        <p14:creationId xmlns:p14="http://schemas.microsoft.com/office/powerpoint/2010/main" val="607865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D30-CE4B-49E9-A6E7-DAECC731786B}"/>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19383FAF-BE77-4330-8424-DA584DECEC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591509" cy="7082725"/>
          </a:xfrm>
        </p:spPr>
      </p:pic>
    </p:spTree>
    <p:extLst>
      <p:ext uri="{BB962C8B-B14F-4D97-AF65-F5344CB8AC3E}">
        <p14:creationId xmlns:p14="http://schemas.microsoft.com/office/powerpoint/2010/main" val="21717175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A22A-D405-4C91-9422-5B9B0588CC6E}"/>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B1F6F1A1-41A6-4CB1-AB43-CEDF3EB292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Tree>
    <p:extLst>
      <p:ext uri="{BB962C8B-B14F-4D97-AF65-F5344CB8AC3E}">
        <p14:creationId xmlns:p14="http://schemas.microsoft.com/office/powerpoint/2010/main" val="9146045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805920" cy="5016758"/>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000" b="0" i="0" dirty="0">
                <a:solidFill>
                  <a:srgbClr val="202124"/>
                </a:solidFill>
                <a:effectLst/>
                <a:latin typeface="arial" panose="020B0604020202020204" pitchFamily="34" charset="0"/>
              </a:rPr>
              <a:t>La </a:t>
            </a:r>
            <a:r>
              <a:rPr lang="es-ES" sz="2000" b="1" i="0" dirty="0">
                <a:solidFill>
                  <a:srgbClr val="202124"/>
                </a:solidFill>
                <a:effectLst/>
                <a:latin typeface="arial" panose="020B0604020202020204" pitchFamily="34" charset="0"/>
              </a:rPr>
              <a:t>Biblia</a:t>
            </a:r>
            <a:r>
              <a:rPr lang="es-ES" sz="2000" b="0" i="0" dirty="0">
                <a:solidFill>
                  <a:srgbClr val="202124"/>
                </a:solidFill>
                <a:effectLst/>
                <a:latin typeface="arial" panose="020B0604020202020204" pitchFamily="34" charset="0"/>
              </a:rPr>
              <a:t> enseña que cada </a:t>
            </a:r>
            <a:r>
              <a:rPr lang="es-ES" sz="2000" b="1" i="0" dirty="0">
                <a:solidFill>
                  <a:srgbClr val="202124"/>
                </a:solidFill>
                <a:effectLst/>
                <a:latin typeface="arial" panose="020B0604020202020204" pitchFamily="34" charset="0"/>
              </a:rPr>
              <a:t>ser humano</a:t>
            </a:r>
            <a:r>
              <a:rPr lang="es-ES" sz="2000" b="0" i="0" dirty="0">
                <a:solidFill>
                  <a:srgbClr val="202124"/>
                </a:solidFill>
                <a:effectLst/>
                <a:latin typeface="arial" panose="020B0604020202020204" pitchFamily="34" charset="0"/>
              </a:rPr>
              <a:t> es creado por amor, hecho </a:t>
            </a:r>
          </a:p>
          <a:p>
            <a:r>
              <a:rPr lang="es-ES" sz="2000" b="0" i="0" dirty="0">
                <a:solidFill>
                  <a:srgbClr val="202124"/>
                </a:solidFill>
                <a:effectLst/>
                <a:latin typeface="arial" panose="020B0604020202020204" pitchFamily="34" charset="0"/>
              </a:rPr>
              <a:t>a imagen y semejanza de Dios (cf. </a:t>
            </a:r>
            <a:r>
              <a:rPr lang="es-ES" sz="2000" b="0" i="0" dirty="0" err="1">
                <a:solidFill>
                  <a:srgbClr val="202124"/>
                </a:solidFill>
                <a:effectLst/>
                <a:latin typeface="arial" panose="020B0604020202020204" pitchFamily="34" charset="0"/>
              </a:rPr>
              <a:t>Gn</a:t>
            </a:r>
            <a:r>
              <a:rPr lang="es-ES" sz="2000" b="0" i="0" dirty="0">
                <a:solidFill>
                  <a:srgbClr val="202124"/>
                </a:solidFill>
                <a:effectLst/>
                <a:latin typeface="arial" panose="020B0604020202020204" pitchFamily="34" charset="0"/>
              </a:rPr>
              <a:t> 1,26). Esta afirmación nos </a:t>
            </a:r>
          </a:p>
          <a:p>
            <a:r>
              <a:rPr lang="es-ES" sz="2000" b="0" i="0" dirty="0">
                <a:solidFill>
                  <a:srgbClr val="202124"/>
                </a:solidFill>
                <a:effectLst/>
                <a:latin typeface="arial" panose="020B0604020202020204" pitchFamily="34" charset="0"/>
              </a:rPr>
              <a:t>muestra la inmensa dignidad de cada persona </a:t>
            </a:r>
            <a:r>
              <a:rPr lang="es-ES" sz="2000" b="1" i="0" dirty="0">
                <a:solidFill>
                  <a:srgbClr val="202124"/>
                </a:solidFill>
                <a:effectLst/>
                <a:latin typeface="arial" panose="020B0604020202020204" pitchFamily="34" charset="0"/>
              </a:rPr>
              <a:t>humana</a:t>
            </a:r>
            <a:r>
              <a:rPr lang="es-ES" sz="2000" b="0" i="0" dirty="0">
                <a:solidFill>
                  <a:srgbClr val="202124"/>
                </a:solidFill>
                <a:effectLst/>
                <a:latin typeface="arial" panose="020B0604020202020204" pitchFamily="34" charset="0"/>
              </a:rPr>
              <a:t>, que no </a:t>
            </a:r>
          </a:p>
          <a:p>
            <a:r>
              <a:rPr lang="es-ES" sz="2000" b="0" i="0" dirty="0">
                <a:solidFill>
                  <a:srgbClr val="202124"/>
                </a:solidFill>
                <a:effectLst/>
                <a:latin typeface="arial" panose="020B0604020202020204" pitchFamily="34" charset="0"/>
              </a:rPr>
              <a:t>es solamente algo, sino alguien. Es capaz de conocerse, de </a:t>
            </a:r>
          </a:p>
          <a:p>
            <a:r>
              <a:rPr lang="es-ES" sz="2000" b="0" i="0" dirty="0">
                <a:solidFill>
                  <a:srgbClr val="202124"/>
                </a:solidFill>
                <a:effectLst/>
                <a:latin typeface="arial" panose="020B0604020202020204" pitchFamily="34" charset="0"/>
              </a:rPr>
              <a:t>poseerse y de darse libremente y entrar en comunión con otras </a:t>
            </a:r>
          </a:p>
          <a:p>
            <a:r>
              <a:rPr lang="es-ES" sz="2000" b="0" i="0" dirty="0">
                <a:solidFill>
                  <a:srgbClr val="202124"/>
                </a:solidFill>
                <a:effectLst/>
                <a:latin typeface="arial" panose="020B0604020202020204" pitchFamily="34" charset="0"/>
              </a:rPr>
              <a:t>personas.</a:t>
            </a:r>
          </a:p>
          <a:p>
            <a:pPr marL="457200" indent="-457200">
              <a:buFont typeface="Wingdings" panose="05000000000000000000" pitchFamily="2" charset="2"/>
              <a:buChar char="Ø"/>
            </a:pPr>
            <a:endParaRPr lang="es-ES" sz="2000" dirty="0">
              <a:solidFill>
                <a:srgbClr val="202124"/>
              </a:solidFill>
              <a:latin typeface="arial" panose="020B0604020202020204" pitchFamily="34" charset="0"/>
            </a:endParaRPr>
          </a:p>
          <a:p>
            <a:pPr marL="457200" indent="-457200">
              <a:buFont typeface="Wingdings" panose="05000000000000000000" pitchFamily="2" charset="2"/>
              <a:buChar char="Ø"/>
            </a:pPr>
            <a:r>
              <a:rPr lang="es-ES" sz="2000" dirty="0"/>
              <a:t>Al principio el hombre fue creado a la imagen de Dios. Estaba en perfecta </a:t>
            </a:r>
          </a:p>
          <a:p>
            <a:r>
              <a:rPr lang="es-ES" sz="2000" dirty="0"/>
              <a:t>armonía con la naturaleza y la ley de Dios; los principios de justicia estaban </a:t>
            </a:r>
          </a:p>
          <a:p>
            <a:r>
              <a:rPr lang="es-ES" sz="2000" dirty="0"/>
              <a:t>grabados en su corazón. Pero el pecado le separó de su Hacedor (</a:t>
            </a:r>
            <a:r>
              <a:rPr lang="es-ES" sz="2000" dirty="0" err="1"/>
              <a:t>Gn</a:t>
            </a:r>
            <a:r>
              <a:rPr lang="es-ES" sz="2000" dirty="0"/>
              <a:t> 3). Ya no </a:t>
            </a:r>
          </a:p>
          <a:p>
            <a:r>
              <a:rPr lang="es-ES" sz="2000" dirty="0"/>
              <a:t>reflejaba más la imagen divina con perfección. Su corazón  estaba  en  guerra      con los principios de la ley de Dios. 'La intención de la carne es enemistad contra Dios, porque no se sujeta a la ley de Dios, ni tampoco </a:t>
            </a:r>
          </a:p>
          <a:p>
            <a:r>
              <a:rPr lang="es-ES" sz="2000" dirty="0"/>
              <a:t>           puede." (Ro 8,7)</a:t>
            </a:r>
            <a:endParaRPr lang="en-US" sz="2000" dirty="0"/>
          </a:p>
          <a:p>
            <a:endParaRPr lang="en-US" sz="3500" dirty="0"/>
          </a:p>
        </p:txBody>
      </p:sp>
      <p:sp>
        <p:nvSpPr>
          <p:cNvPr id="12" name="TextBox 11">
            <a:extLst>
              <a:ext uri="{FF2B5EF4-FFF2-40B4-BE49-F238E27FC236}">
                <a16:creationId xmlns:a16="http://schemas.microsoft.com/office/drawing/2014/main" id="{6D3FD068-BF4C-4C03-A4CE-C996F465F873}"/>
              </a:ext>
            </a:extLst>
          </p:cNvPr>
          <p:cNvSpPr txBox="1"/>
          <p:nvPr/>
        </p:nvSpPr>
        <p:spPr>
          <a:xfrm>
            <a:off x="3990975" y="5443437"/>
            <a:ext cx="5217262" cy="923330"/>
          </a:xfrm>
          <a:prstGeom prst="rect">
            <a:avLst/>
          </a:prstGeom>
          <a:noFill/>
        </p:spPr>
        <p:txBody>
          <a:bodyPr wrap="none" rtlCol="0">
            <a:spAutoFit/>
          </a:bodyPr>
          <a:lstStyle/>
          <a:p>
            <a:r>
              <a:rPr lang="es-PR" dirty="0"/>
              <a:t>Todo el transcurso de la vida del ser humano</a:t>
            </a:r>
          </a:p>
          <a:p>
            <a:r>
              <a:rPr lang="es-PR" dirty="0"/>
              <a:t>es un proceso de perfeccionar su imagen y semejanza</a:t>
            </a:r>
          </a:p>
          <a:p>
            <a:r>
              <a:rPr lang="es-PR" dirty="0"/>
              <a:t>a Su Creador.</a:t>
            </a:r>
            <a:endParaRPr lang="en-US" dirty="0"/>
          </a:p>
        </p:txBody>
      </p:sp>
    </p:spTree>
    <p:extLst>
      <p:ext uri="{BB962C8B-B14F-4D97-AF65-F5344CB8AC3E}">
        <p14:creationId xmlns:p14="http://schemas.microsoft.com/office/powerpoint/2010/main" val="11569496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8176895" cy="5709255"/>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rPr>
              <a:t>El ser humano es poco menor que los ángeles</a:t>
            </a:r>
            <a:r>
              <a:rPr lang="es-ES" sz="2800" dirty="0"/>
              <a:t>: "le  </a:t>
            </a:r>
          </a:p>
          <a:p>
            <a:r>
              <a:rPr lang="es-ES" sz="2800" dirty="0"/>
              <a:t>has hecho poco menor que los ángeles, y lo coronaste de gloria y honra" (Salmo 8:5).</a:t>
            </a:r>
          </a:p>
          <a:p>
            <a:endParaRPr lang="es-ES" sz="2800" dirty="0"/>
          </a:p>
          <a:p>
            <a:pPr marL="457200" indent="-457200">
              <a:buFont typeface="Wingdings" panose="05000000000000000000" pitchFamily="2" charset="2"/>
              <a:buChar char="Ø"/>
            </a:pPr>
            <a:r>
              <a:rPr lang="es-ES" sz="2800" dirty="0"/>
              <a:t>El ser humano es custodio de la creación: “Llenad la tierra y gobernadla. Dominad los peces del mar, las aves del cielo, y todas las bestias que se mueven sobre la tierra" (Génesis 1 :28).</a:t>
            </a:r>
          </a:p>
          <a:p>
            <a:endParaRPr lang="es-ES" sz="2800" dirty="0"/>
          </a:p>
          <a:p>
            <a:endParaRPr lang="es-ES" sz="2800" dirty="0"/>
          </a:p>
          <a:p>
            <a:endParaRPr lang="en-US" sz="2500" dirty="0"/>
          </a:p>
          <a:p>
            <a:endParaRPr lang="en-US" sz="3500" dirty="0"/>
          </a:p>
        </p:txBody>
      </p:sp>
    </p:spTree>
    <p:extLst>
      <p:ext uri="{BB962C8B-B14F-4D97-AF65-F5344CB8AC3E}">
        <p14:creationId xmlns:p14="http://schemas.microsoft.com/office/powerpoint/2010/main" val="3478721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7872095" cy="2400657"/>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cs typeface="Arial" panose="020B0604020202020204" pitchFamily="34" charset="0"/>
              </a:rPr>
              <a:t>El ser humano está llamado a vivir conforme a la voluntad de Dios, conforme al entendimiento que </a:t>
            </a:r>
            <a:r>
              <a:rPr lang="es-PR" sz="2500" dirty="0">
                <a:solidFill>
                  <a:srgbClr val="202124"/>
                </a:solidFill>
                <a:latin typeface="Arial" panose="020B0604020202020204" pitchFamily="34" charset="0"/>
                <a:cs typeface="Arial" panose="020B0604020202020204" pitchFamily="34" charset="0"/>
              </a:rPr>
              <a:t>Él mismo </a:t>
            </a:r>
            <a:r>
              <a:rPr lang="es-PR" sz="2500" b="0" i="0" dirty="0">
                <a:solidFill>
                  <a:srgbClr val="202124"/>
                </a:solidFill>
                <a:effectLst/>
                <a:latin typeface="Arial" panose="020B0604020202020204" pitchFamily="34" charset="0"/>
                <a:cs typeface="Arial" panose="020B0604020202020204" pitchFamily="34" charset="0"/>
              </a:rPr>
              <a:t>nos ha dado: “</a:t>
            </a:r>
            <a:r>
              <a:rPr lang="es-ES" sz="2500" dirty="0">
                <a:latin typeface="Arial" panose="020B0604020202020204" pitchFamily="34" charset="0"/>
                <a:cs typeface="Arial" panose="020B0604020202020204" pitchFamily="34" charset="0"/>
              </a:rPr>
              <a:t>Tus manos me hicieron y me formaron; dame entendimiento para que aprenda tus mandamientos” (Sal 119,73).</a:t>
            </a:r>
            <a:endParaRPr lang="en-US" sz="3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16511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7872095" cy="2200602"/>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800" dirty="0"/>
              <a:t>La defensa de la dignidad de todo ser humano está atada con amar a Dios. Son inseparables. “Si alguno dice: ‘Yo amo a Dios’, y odia a su hermano, es un mentiroso” (1 </a:t>
            </a:r>
            <a:r>
              <a:rPr lang="es-ES" sz="2800" dirty="0" err="1"/>
              <a:t>Jn</a:t>
            </a:r>
            <a:r>
              <a:rPr lang="es-ES" sz="2800" dirty="0"/>
              <a:t> 4,20).</a:t>
            </a:r>
            <a:endParaRPr lang="en-US" sz="3500" dirty="0"/>
          </a:p>
        </p:txBody>
      </p:sp>
    </p:spTree>
    <p:extLst>
      <p:ext uri="{BB962C8B-B14F-4D97-AF65-F5344CB8AC3E}">
        <p14:creationId xmlns:p14="http://schemas.microsoft.com/office/powerpoint/2010/main" val="13291554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¿Cuál es el fundamento de la dignidad humana?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425435"/>
            <a:ext cx="8024495" cy="3939540"/>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500" dirty="0"/>
              <a:t>La dignidad humana se fundamenta en que el hombre </a:t>
            </a:r>
          </a:p>
          <a:p>
            <a:r>
              <a:rPr lang="es-ES" sz="2500" dirty="0"/>
              <a:t>fue creado “a imagen de Dios” (</a:t>
            </a:r>
            <a:r>
              <a:rPr lang="es-ES" sz="2500" dirty="0" err="1"/>
              <a:t>Gn</a:t>
            </a:r>
            <a:r>
              <a:rPr lang="es-ES" sz="2500" dirty="0"/>
              <a:t> 1, 26-27). ¿Que es “a imagen de Dios?” No es sólo el alma. Aunque la naturaleza de Dios es espíritu, no cuerpo (</a:t>
            </a:r>
            <a:r>
              <a:rPr lang="es-ES" sz="2500" dirty="0" err="1"/>
              <a:t>Jn</a:t>
            </a:r>
            <a:r>
              <a:rPr lang="es-ES" sz="2500" dirty="0"/>
              <a:t> 4,24), sin embargo, “el cuerpo del hombre participa de la dignidad de la ‘imagen de Dios’… Es toda la persona humana la que está destinada a ser, en el Cuerpo de Cristo, el Templo del Espíritu. Es por eso que nuestros cuerpos son sagrados, “templos del Espíritu Santo” (1 </a:t>
            </a:r>
            <a:r>
              <a:rPr lang="es-ES" sz="2500" dirty="0" err="1"/>
              <a:t>Cor</a:t>
            </a:r>
            <a:r>
              <a:rPr lang="es-ES" sz="2500" dirty="0"/>
              <a:t> 3,16-17; 6,19)</a:t>
            </a:r>
            <a:endParaRPr lang="en-US" sz="2500" dirty="0"/>
          </a:p>
        </p:txBody>
      </p:sp>
    </p:spTree>
    <p:extLst>
      <p:ext uri="{BB962C8B-B14F-4D97-AF65-F5344CB8AC3E}">
        <p14:creationId xmlns:p14="http://schemas.microsoft.com/office/powerpoint/2010/main" val="36163980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del ser humano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425435"/>
            <a:ext cx="8024495" cy="4401205"/>
          </a:xfrm>
          <a:prstGeom prst="rect">
            <a:avLst/>
          </a:prstGeom>
          <a:noFill/>
        </p:spPr>
        <p:txBody>
          <a:bodyPr wrap="square" rtlCol="0">
            <a:spAutoFit/>
          </a:bodyPr>
          <a:lstStyle/>
          <a:p>
            <a:pPr marL="285750" indent="-285750">
              <a:buFont typeface="Wingdings" panose="05000000000000000000" pitchFamily="2" charset="2"/>
              <a:buChar char="Ø"/>
            </a:pPr>
            <a:endParaRPr lang="es-PR" sz="20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s-ES" sz="2000" b="0" i="0" dirty="0">
                <a:solidFill>
                  <a:srgbClr val="000000"/>
                </a:solidFill>
                <a:effectLst/>
                <a:latin typeface="Arial" panose="020B0604020202020204" pitchFamily="34" charset="0"/>
                <a:cs typeface="Arial" panose="020B0604020202020204" pitchFamily="34" charset="0"/>
              </a:rPr>
              <a:t>La dignidad de la persona humana está enraizada en su creación </a:t>
            </a:r>
          </a:p>
          <a:p>
            <a:r>
              <a:rPr lang="es-ES" sz="2000" b="0" i="0" dirty="0">
                <a:solidFill>
                  <a:srgbClr val="000000"/>
                </a:solidFill>
                <a:effectLst/>
                <a:latin typeface="Arial" panose="020B0604020202020204" pitchFamily="34" charset="0"/>
                <a:cs typeface="Arial" panose="020B0604020202020204" pitchFamily="34" charset="0"/>
              </a:rPr>
              <a:t>a imagen y semejanza de Dios; se realiza en su vocación a la bienaventuranza divina. Corresponde al ser humano llegar libremente a esta realización. Por sus actos deliberados, la persona humana se conforma, o no se conforma, al bien prometido por Dios y atestiguado por la conciencia moral. Los seres humanos se edifican a sí mismos y crecen desde el interior: hacen de toda su vida sensible y espiritual un material de su crecimiento. Con la ayuda de la gracia crecen en la virtud, evitan el pecado y, si lo han cometido recurren como el hijo pródigo (</a:t>
            </a:r>
            <a:r>
              <a:rPr lang="es-ES" sz="2000" b="0" i="0" dirty="0" err="1">
                <a:solidFill>
                  <a:srgbClr val="000000"/>
                </a:solidFill>
                <a:effectLst/>
                <a:latin typeface="Arial" panose="020B0604020202020204" pitchFamily="34" charset="0"/>
                <a:cs typeface="Arial" panose="020B0604020202020204" pitchFamily="34" charset="0"/>
              </a:rPr>
              <a:t>cf</a:t>
            </a:r>
            <a:r>
              <a:rPr lang="es-ES" sz="2000" b="0" i="0" dirty="0">
                <a:solidFill>
                  <a:srgbClr val="000000"/>
                </a:solidFill>
                <a:effectLst/>
                <a:latin typeface="Arial" panose="020B0604020202020204" pitchFamily="34" charset="0"/>
                <a:cs typeface="Arial" panose="020B0604020202020204" pitchFamily="34" charset="0"/>
              </a:rPr>
              <a:t> </a:t>
            </a:r>
            <a:r>
              <a:rPr lang="es-ES" sz="2000" b="0" i="1" dirty="0" err="1">
                <a:solidFill>
                  <a:srgbClr val="000000"/>
                </a:solidFill>
                <a:effectLst/>
                <a:latin typeface="Arial" panose="020B0604020202020204" pitchFamily="34" charset="0"/>
                <a:cs typeface="Arial" panose="020B0604020202020204" pitchFamily="34" charset="0"/>
              </a:rPr>
              <a:t>Lc</a:t>
            </a:r>
            <a:r>
              <a:rPr lang="es-ES" sz="2000" b="0" i="0" dirty="0">
                <a:solidFill>
                  <a:srgbClr val="000000"/>
                </a:solidFill>
                <a:effectLst/>
                <a:latin typeface="Arial" panose="020B0604020202020204" pitchFamily="34" charset="0"/>
                <a:cs typeface="Arial" panose="020B0604020202020204" pitchFamily="34" charset="0"/>
              </a:rPr>
              <a:t> 15, 11-31) a la misericordia de nuestro Padre del cielo. Así acceden a la perfección de la caridad.</a:t>
            </a:r>
          </a:p>
          <a:p>
            <a:endParaRPr lang="es-ES" sz="2000" dirty="0">
              <a:solidFill>
                <a:srgbClr val="000000"/>
              </a:solidFill>
              <a:latin typeface="Arial" panose="020B0604020202020204" pitchFamily="34" charset="0"/>
              <a:cs typeface="Arial" panose="020B0604020202020204" pitchFamily="34" charset="0"/>
            </a:endParaRPr>
          </a:p>
          <a:p>
            <a:r>
              <a:rPr lang="es-ES" sz="2000" dirty="0">
                <a:solidFill>
                  <a:srgbClr val="000000"/>
                </a:solidFill>
                <a:latin typeface="Arial" panose="020B0604020202020204" pitchFamily="34" charset="0"/>
                <a:cs typeface="Arial" panose="020B0604020202020204" pitchFamily="34" charset="0"/>
              </a:rPr>
              <a:t>					                    Catecismo 1700</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20378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del ser humano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825485"/>
            <a:ext cx="8014969" cy="5016758"/>
          </a:xfrm>
          <a:prstGeom prst="rect">
            <a:avLst/>
          </a:prstGeom>
          <a:noFill/>
        </p:spPr>
        <p:txBody>
          <a:bodyPr wrap="square" rtlCol="0">
            <a:spAutoFit/>
          </a:bodyPr>
          <a:lstStyle/>
          <a:p>
            <a:pPr marL="285750" indent="-285750">
              <a:buFont typeface="Wingdings" panose="05000000000000000000" pitchFamily="2" charset="2"/>
              <a:buChar char="Ø"/>
            </a:pPr>
            <a:r>
              <a:rPr lang="es-ES" sz="2000" b="0" i="0" dirty="0">
                <a:solidFill>
                  <a:srgbClr val="202124"/>
                </a:solidFill>
                <a:effectLst/>
                <a:latin typeface="arial" panose="020B0604020202020204" pitchFamily="34" charset="0"/>
              </a:rPr>
              <a:t>La </a:t>
            </a:r>
            <a:r>
              <a:rPr lang="es-ES" sz="2000" b="1" i="0" dirty="0">
                <a:solidFill>
                  <a:srgbClr val="202124"/>
                </a:solidFill>
                <a:effectLst/>
                <a:latin typeface="arial" panose="020B0604020202020204" pitchFamily="34" charset="0"/>
              </a:rPr>
              <a:t>Iglesia</a:t>
            </a:r>
            <a:r>
              <a:rPr lang="es-ES" sz="2000" b="0" i="0" dirty="0">
                <a:solidFill>
                  <a:srgbClr val="202124"/>
                </a:solidFill>
                <a:effectLst/>
                <a:latin typeface="arial" panose="020B0604020202020204" pitchFamily="34" charset="0"/>
              </a:rPr>
              <a:t> Católica proclama que la vida humana es sagrada y </a:t>
            </a:r>
          </a:p>
          <a:p>
            <a:r>
              <a:rPr lang="es-ES" sz="2000" b="0" i="0" dirty="0">
                <a:solidFill>
                  <a:srgbClr val="202124"/>
                </a:solidFill>
                <a:effectLst/>
                <a:latin typeface="arial" panose="020B0604020202020204" pitchFamily="34" charset="0"/>
              </a:rPr>
              <a:t>que la dignidad de la </a:t>
            </a:r>
            <a:r>
              <a:rPr lang="es-ES" sz="2000" b="1" i="0" dirty="0">
                <a:solidFill>
                  <a:srgbClr val="202124"/>
                </a:solidFill>
                <a:effectLst/>
                <a:latin typeface="arial" panose="020B0604020202020204" pitchFamily="34" charset="0"/>
              </a:rPr>
              <a:t>persona</a:t>
            </a:r>
            <a:r>
              <a:rPr lang="es-ES" sz="2000" b="0" i="0" dirty="0">
                <a:solidFill>
                  <a:srgbClr val="202124"/>
                </a:solidFill>
                <a:effectLst/>
                <a:latin typeface="arial" panose="020B0604020202020204" pitchFamily="34" charset="0"/>
              </a:rPr>
              <a:t> es la base de una visión moral para la sociedad. Este es el fundamento de todos los principios de nuestra doctrina social.</a:t>
            </a:r>
          </a:p>
          <a:p>
            <a:pPr marL="285750" indent="-285750">
              <a:buFont typeface="Wingdings" panose="05000000000000000000" pitchFamily="2" charset="2"/>
              <a:buChar char="Ø"/>
            </a:pPr>
            <a:endParaRPr lang="es-ES" sz="2000" dirty="0">
              <a:solidFill>
                <a:srgbClr val="202124"/>
              </a:solidFill>
              <a:latin typeface="arial" panose="020B0604020202020204" pitchFamily="34" charset="0"/>
            </a:endParaRPr>
          </a:p>
          <a:p>
            <a:pPr marL="285750" indent="-285750">
              <a:buFont typeface="Wingdings" panose="05000000000000000000" pitchFamily="2" charset="2"/>
              <a:buChar char="Ø"/>
            </a:pPr>
            <a:r>
              <a:rPr lang="es-ES" sz="2000" dirty="0">
                <a:solidFill>
                  <a:srgbClr val="202124"/>
                </a:solidFill>
                <a:latin typeface="arial" panose="020B0604020202020204" pitchFamily="34" charset="0"/>
              </a:rPr>
              <a:t>Absolutamente t</a:t>
            </a:r>
            <a:r>
              <a:rPr lang="es-ES" sz="2000" b="0" i="0" dirty="0">
                <a:solidFill>
                  <a:srgbClr val="202124"/>
                </a:solidFill>
                <a:effectLst/>
                <a:latin typeface="arial" panose="020B0604020202020204" pitchFamily="34" charset="0"/>
              </a:rPr>
              <a:t>odo católico está llamado como parte de su </a:t>
            </a:r>
          </a:p>
          <a:p>
            <a:r>
              <a:rPr lang="es-ES" sz="2000" b="0" i="0" dirty="0">
                <a:solidFill>
                  <a:srgbClr val="202124"/>
                </a:solidFill>
                <a:effectLst/>
                <a:latin typeface="arial" panose="020B0604020202020204" pitchFamily="34" charset="0"/>
              </a:rPr>
              <a:t>vocación a defender la dignidad de todo ser humano, indiferentemente a su raza, religi</a:t>
            </a:r>
            <a:r>
              <a:rPr lang="es-ES" sz="2000" dirty="0">
                <a:solidFill>
                  <a:srgbClr val="202124"/>
                </a:solidFill>
                <a:latin typeface="arial" panose="020B0604020202020204" pitchFamily="34" charset="0"/>
              </a:rPr>
              <a:t>ón, status socioeconómico, orientación política, orientación sexual o cualquier otra condición, considerando a todos como hermanos con igual dignidad. No hay excepciones a este principio de fraternidad. </a:t>
            </a:r>
          </a:p>
          <a:p>
            <a:endParaRPr lang="es-ES" sz="2000" b="0" i="0" dirty="0">
              <a:solidFill>
                <a:srgbClr val="202124"/>
              </a:solidFill>
              <a:effectLst/>
              <a:latin typeface="arial" panose="020B0604020202020204" pitchFamily="34" charset="0"/>
            </a:endParaRPr>
          </a:p>
          <a:p>
            <a:r>
              <a:rPr lang="es-ES" sz="2000" dirty="0">
                <a:solidFill>
                  <a:srgbClr val="202124"/>
                </a:solidFill>
                <a:latin typeface="arial" panose="020B0604020202020204" pitchFamily="34" charset="0"/>
              </a:rPr>
              <a:t>				</a:t>
            </a:r>
            <a:endParaRPr lang="es-ES" sz="2000" b="0" i="0" dirty="0">
              <a:solidFill>
                <a:srgbClr val="202124"/>
              </a:solidFill>
              <a:effectLst/>
              <a:latin typeface="arial" panose="020B0604020202020204" pitchFamily="34" charset="0"/>
            </a:endParaRPr>
          </a:p>
          <a:p>
            <a:endParaRPr lang="es-ES" sz="2000" dirty="0">
              <a:solidFill>
                <a:srgbClr val="202124"/>
              </a:solidFill>
              <a:latin typeface="arial" panose="020B0604020202020204" pitchFamily="34" charset="0"/>
            </a:endParaRPr>
          </a:p>
          <a:p>
            <a:endParaRPr lang="es-ES" sz="2000" b="0" i="0" dirty="0">
              <a:solidFill>
                <a:srgbClr val="202124"/>
              </a:solidFill>
              <a:effectLst/>
              <a:latin typeface="arial" panose="020B0604020202020204" pitchFamily="34" charset="0"/>
            </a:endParaRPr>
          </a:p>
          <a:p>
            <a:pPr marL="285750" indent="-285750">
              <a:buFont typeface="Wingdings" panose="05000000000000000000" pitchFamily="2" charset="2"/>
              <a:buChar char="Ø"/>
            </a:pPr>
            <a:endParaRPr lang="es-ES" sz="2000" dirty="0">
              <a:solidFill>
                <a:srgbClr val="202124"/>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53330F6-8D5E-4165-A08F-643F2D1947D2}"/>
              </a:ext>
            </a:extLst>
          </p:cNvPr>
          <p:cNvSpPr txBox="1"/>
          <p:nvPr/>
        </p:nvSpPr>
        <p:spPr>
          <a:xfrm>
            <a:off x="3495676" y="5476875"/>
            <a:ext cx="7858124" cy="1323439"/>
          </a:xfrm>
          <a:prstGeom prst="rect">
            <a:avLst/>
          </a:prstGeom>
          <a:noFill/>
        </p:spPr>
        <p:txBody>
          <a:bodyPr wrap="square" rtlCol="0">
            <a:spAutoFit/>
          </a:bodyPr>
          <a:lstStyle/>
          <a:p>
            <a:pPr marL="285750" indent="-285750">
              <a:buFont typeface="Wingdings" panose="05000000000000000000" pitchFamily="2" charset="2"/>
              <a:buChar char="Ø"/>
            </a:pPr>
            <a:r>
              <a:rPr lang="es-PR" sz="2000" dirty="0"/>
              <a:t>La Iglesia Católica afirma que el valor de absolutamente toda persona es inalienable. Toda persona, por el mero hecho de ser persona,       tiene valor, en toda etapa de la vida, desde la concepción hasta la muerte natural.</a:t>
            </a:r>
            <a:endParaRPr lang="en-US" sz="2000" dirty="0"/>
          </a:p>
        </p:txBody>
      </p:sp>
    </p:spTree>
    <p:extLst>
      <p:ext uri="{BB962C8B-B14F-4D97-AF65-F5344CB8AC3E}">
        <p14:creationId xmlns:p14="http://schemas.microsoft.com/office/powerpoint/2010/main" val="39151025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938992"/>
          </a:xfrm>
          <a:prstGeom prst="rect">
            <a:avLst/>
          </a:prstGeom>
          <a:noFill/>
        </p:spPr>
        <p:txBody>
          <a:bodyPr wrap="square" rtlCol="0">
            <a:spAutoFit/>
          </a:bodyPr>
          <a:lstStyle/>
          <a:p>
            <a:r>
              <a:rPr lang="es-PR" sz="4000" b="1" dirty="0"/>
              <a:t>¿Qué atenta contra la noción bíblica del ser humano, su valor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2055814"/>
            <a:ext cx="11419840" cy="4093428"/>
          </a:xfrm>
          <a:prstGeom prst="rect">
            <a:avLst/>
          </a:prstGeom>
          <a:noFill/>
        </p:spPr>
        <p:txBody>
          <a:bodyPr wrap="square" rtlCol="0">
            <a:spAutoFit/>
          </a:bodyPr>
          <a:lstStyle/>
          <a:p>
            <a:endParaRPr lang="es-PR" sz="2000" dirty="0"/>
          </a:p>
          <a:p>
            <a:r>
              <a:rPr lang="es-PR" sz="2000" dirty="0"/>
              <a:t>Hay muchas ideologías que atentan contra la noción bíblica del ser humano. </a:t>
            </a:r>
          </a:p>
          <a:p>
            <a:r>
              <a:rPr lang="es-PR" sz="2000" dirty="0"/>
              <a:t>Por ejemplo:</a:t>
            </a:r>
          </a:p>
          <a:p>
            <a:endParaRPr lang="es-PR" sz="2000" dirty="0"/>
          </a:p>
          <a:p>
            <a:pPr marL="457200" indent="-457200">
              <a:buFont typeface="Wingdings" panose="05000000000000000000" pitchFamily="2" charset="2"/>
              <a:buChar char="Ø"/>
            </a:pPr>
            <a:r>
              <a:rPr lang="es-ES" sz="2000" b="1" dirty="0"/>
              <a:t>Evolucionismo</a:t>
            </a:r>
          </a:p>
          <a:p>
            <a:r>
              <a:rPr lang="es-ES" sz="2000" dirty="0"/>
              <a:t> Propone que el hombre es un mono listo que accidentalmente evolucionó.</a:t>
            </a:r>
          </a:p>
          <a:p>
            <a:pPr marL="457200" indent="-457200">
              <a:buFont typeface="Wingdings" panose="05000000000000000000" pitchFamily="2" charset="2"/>
              <a:buChar char="Ø"/>
            </a:pPr>
            <a:r>
              <a:rPr lang="es-ES" sz="2000" b="1" dirty="0"/>
              <a:t>Marxismo</a:t>
            </a:r>
          </a:p>
          <a:p>
            <a:r>
              <a:rPr lang="es-ES" sz="2000" dirty="0"/>
              <a:t>Propone que el hombre  es una pieza en la maquinaria económica del Estado</a:t>
            </a:r>
          </a:p>
          <a:p>
            <a:pPr marL="457200" indent="-457200">
              <a:buFont typeface="Wingdings" panose="05000000000000000000" pitchFamily="2" charset="2"/>
              <a:buChar char="Ø"/>
            </a:pPr>
            <a:r>
              <a:rPr lang="es-ES" sz="2000" b="1" dirty="0"/>
              <a:t>Psicoanálisis</a:t>
            </a:r>
          </a:p>
          <a:p>
            <a:r>
              <a:rPr lang="es-ES" sz="2000" dirty="0"/>
              <a:t>Propone que el hombre es un maniaco sexual reprimido.</a:t>
            </a:r>
          </a:p>
          <a:p>
            <a:pPr marL="457200" indent="-457200">
              <a:buFont typeface="Wingdings" panose="05000000000000000000" pitchFamily="2" charset="2"/>
              <a:buChar char="Ø"/>
            </a:pPr>
            <a:endParaRPr lang="es-ES" sz="2000" dirty="0"/>
          </a:p>
          <a:p>
            <a:r>
              <a:rPr lang="es-ES" sz="2000" dirty="0"/>
              <a:t>				Una ideología especialmente nociva en la actualidad al tratar la noción 				del ser humano es la </a:t>
            </a:r>
            <a:r>
              <a:rPr lang="es-ES" sz="2000" b="1" dirty="0"/>
              <a:t>ideología de género</a:t>
            </a:r>
            <a:r>
              <a:rPr lang="es-ES" sz="2000" dirty="0"/>
              <a:t>.</a:t>
            </a:r>
          </a:p>
        </p:txBody>
      </p:sp>
    </p:spTree>
    <p:extLst>
      <p:ext uri="{BB962C8B-B14F-4D97-AF65-F5344CB8AC3E}">
        <p14:creationId xmlns:p14="http://schemas.microsoft.com/office/powerpoint/2010/main" val="5875731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12664"/>
            <a:ext cx="11663045" cy="397031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b="0" i="0" dirty="0">
                <a:effectLst/>
                <a:latin typeface="Roboto" panose="02000000000000000000" pitchFamily="2" charset="0"/>
              </a:rPr>
              <a:t>La ideología de género es la última rebelión de la creatura contra su </a:t>
            </a:r>
          </a:p>
          <a:p>
            <a:r>
              <a:rPr lang="es-ES" b="0" i="0" dirty="0">
                <a:effectLst/>
                <a:latin typeface="Roboto" panose="02000000000000000000" pitchFamily="2" charset="0"/>
              </a:rPr>
              <a:t>condición de creatura.</a:t>
            </a:r>
          </a:p>
          <a:p>
            <a:pPr marL="457200" indent="-457200">
              <a:buFont typeface="Wingdings" panose="05000000000000000000" pitchFamily="2" charset="2"/>
              <a:buChar char="Ø"/>
            </a:pPr>
            <a:endParaRPr lang="es-ES" dirty="0">
              <a:latin typeface="Roboto" panose="02000000000000000000" pitchFamily="2" charset="0"/>
            </a:endParaRPr>
          </a:p>
          <a:p>
            <a:pPr marL="457200" indent="-457200">
              <a:buFont typeface="Wingdings" panose="05000000000000000000" pitchFamily="2" charset="2"/>
              <a:buChar char="Ø"/>
            </a:pPr>
            <a:r>
              <a:rPr lang="es-ES" dirty="0">
                <a:latin typeface="Arial" panose="020B0604020202020204" pitchFamily="34" charset="0"/>
                <a:cs typeface="Arial" panose="020B0604020202020204" pitchFamily="34" charset="0"/>
              </a:rPr>
              <a:t>La ideología de género pretende</a:t>
            </a:r>
            <a:r>
              <a:rPr lang="es-ES" b="0" dirty="0">
                <a:effectLst/>
                <a:latin typeface="Arial" panose="020B0604020202020204" pitchFamily="34" charset="0"/>
                <a:cs typeface="Arial" panose="020B0604020202020204" pitchFamily="34" charset="0"/>
              </a:rPr>
              <a:t> librar al ser humano incluso de las </a:t>
            </a:r>
          </a:p>
          <a:p>
            <a:r>
              <a:rPr lang="es-ES" b="0" dirty="0">
                <a:effectLst/>
                <a:latin typeface="Arial" panose="020B0604020202020204" pitchFamily="34" charset="0"/>
                <a:cs typeface="Arial" panose="020B0604020202020204" pitchFamily="34" charset="0"/>
              </a:rPr>
              <a:t>exigencias de su propio cuerpo: se considera un ser autónomo que se</a:t>
            </a:r>
          </a:p>
          <a:p>
            <a:r>
              <a:rPr lang="es-ES" b="0" dirty="0">
                <a:effectLst/>
                <a:latin typeface="Arial" panose="020B0604020202020204" pitchFamily="34" charset="0"/>
                <a:cs typeface="Arial" panose="020B0604020202020204" pitchFamily="34" charset="0"/>
              </a:rPr>
              <a:t>construye a sí mismo; una pura voluntad que se </a:t>
            </a:r>
            <a:r>
              <a:rPr lang="es-ES" b="0" dirty="0" err="1">
                <a:effectLst/>
                <a:latin typeface="Arial" panose="020B0604020202020204" pitchFamily="34" charset="0"/>
                <a:cs typeface="Arial" panose="020B0604020202020204" pitchFamily="34" charset="0"/>
              </a:rPr>
              <a:t>autocrea</a:t>
            </a:r>
            <a:r>
              <a:rPr lang="es-ES" b="0" dirty="0">
                <a:effectLst/>
                <a:latin typeface="Arial" panose="020B0604020202020204" pitchFamily="34" charset="0"/>
                <a:cs typeface="Arial" panose="020B0604020202020204" pitchFamily="34" charset="0"/>
              </a:rPr>
              <a:t> y se convierte en un</a:t>
            </a:r>
          </a:p>
          <a:p>
            <a:r>
              <a:rPr lang="es-ES" b="0" dirty="0">
                <a:effectLst/>
                <a:latin typeface="Arial" panose="020B0604020202020204" pitchFamily="34" charset="0"/>
                <a:cs typeface="Arial" panose="020B0604020202020204" pitchFamily="34" charset="0"/>
              </a:rPr>
              <a:t>dios para sí mismo.</a:t>
            </a:r>
          </a:p>
          <a:p>
            <a:endParaRPr lang="es-ES"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s-ES" dirty="0">
                <a:latin typeface="Arial" panose="020B0604020202020204" pitchFamily="34" charset="0"/>
                <a:cs typeface="Arial" panose="020B0604020202020204" pitchFamily="34" charset="0"/>
              </a:rPr>
              <a:t>La ideología de género es</a:t>
            </a:r>
            <a:r>
              <a:rPr lang="es-ES" b="0" i="0" dirty="0">
                <a:effectLst/>
                <a:latin typeface="Arial" panose="020B0604020202020204" pitchFamily="34" charset="0"/>
                <a:cs typeface="Arial" panose="020B0604020202020204" pitchFamily="34" charset="0"/>
              </a:rPr>
              <a:t> una ideología (es decir, es un sistema de </a:t>
            </a:r>
          </a:p>
          <a:p>
            <a:r>
              <a:rPr lang="es-ES" b="0" i="0" dirty="0">
                <a:effectLst/>
                <a:latin typeface="Arial" panose="020B0604020202020204" pitchFamily="34" charset="0"/>
                <a:cs typeface="Arial" panose="020B0604020202020204" pitchFamily="34" charset="0"/>
              </a:rPr>
              <a:t>pensamiento cerrado) que defiende que las diferencias entre el hombre y la </a:t>
            </a:r>
          </a:p>
          <a:p>
            <a:r>
              <a:rPr lang="es-ES" b="0" i="0" dirty="0">
                <a:effectLst/>
                <a:latin typeface="Arial" panose="020B0604020202020204" pitchFamily="34" charset="0"/>
                <a:cs typeface="Arial" panose="020B0604020202020204" pitchFamily="34" charset="0"/>
              </a:rPr>
              <a:t>mujer, a pesar de las obvias diferencias anatómicas, no corresponden a una </a:t>
            </a:r>
          </a:p>
          <a:p>
            <a:r>
              <a:rPr lang="es-ES" b="0" i="0" dirty="0">
                <a:effectLst/>
                <a:latin typeface="Arial" panose="020B0604020202020204" pitchFamily="34" charset="0"/>
                <a:cs typeface="Arial" panose="020B0604020202020204" pitchFamily="34" charset="0"/>
              </a:rPr>
              <a:t>naturaleza fija, sino que son unas construcciones meramente culturales y convencionales, </a:t>
            </a:r>
          </a:p>
          <a:p>
            <a:r>
              <a:rPr lang="es-ES" b="0" i="0" dirty="0">
                <a:effectLst/>
                <a:latin typeface="Arial" panose="020B0604020202020204" pitchFamily="34" charset="0"/>
                <a:cs typeface="Arial" panose="020B0604020202020204" pitchFamily="34" charset="0"/>
              </a:rPr>
              <a:t>hechas según los roles y </a:t>
            </a:r>
            <a:r>
              <a:rPr lang="es-ES" b="0" i="0" dirty="0" err="1">
                <a:effectLst/>
                <a:latin typeface="Arial" panose="020B0604020202020204" pitchFamily="34" charset="0"/>
                <a:cs typeface="Arial" panose="020B0604020202020204" pitchFamily="34" charset="0"/>
              </a:rPr>
              <a:t>estereotiposque</a:t>
            </a:r>
            <a:r>
              <a:rPr lang="es-ES" b="0" i="0" dirty="0">
                <a:effectLst/>
                <a:latin typeface="Arial" panose="020B0604020202020204" pitchFamily="34" charset="0"/>
                <a:cs typeface="Arial" panose="020B0604020202020204" pitchFamily="34" charset="0"/>
              </a:rPr>
              <a:t> cada sociedad asigna a los sexos.</a:t>
            </a: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7671CA5-4D9B-4F4A-BDFA-8700DC99087D}"/>
              </a:ext>
            </a:extLst>
          </p:cNvPr>
          <p:cNvSpPr txBox="1"/>
          <p:nvPr/>
        </p:nvSpPr>
        <p:spPr>
          <a:xfrm>
            <a:off x="3391340" y="5043328"/>
            <a:ext cx="8515738" cy="1754326"/>
          </a:xfrm>
          <a:prstGeom prst="rect">
            <a:avLst/>
          </a:prstGeom>
          <a:noFill/>
        </p:spPr>
        <p:txBody>
          <a:bodyPr wrap="square" rtlCol="0">
            <a:spAutoFit/>
          </a:bodyPr>
          <a:lstStyle/>
          <a:p>
            <a:pPr marL="285750" indent="-285750">
              <a:buFont typeface="Wingdings" panose="05000000000000000000" pitchFamily="2" charset="2"/>
              <a:buChar char="Ø"/>
            </a:pPr>
            <a:r>
              <a:rPr lang="es-ES" b="0" i="0" dirty="0">
                <a:effectLst/>
                <a:latin typeface="Arial" panose="020B0604020202020204" pitchFamily="34" charset="0"/>
                <a:cs typeface="Arial" panose="020B0604020202020204" pitchFamily="34" charset="0"/>
              </a:rPr>
              <a:t>Utilizan la palabra “género” y no “sexo” porque para la ideología de género el </a:t>
            </a:r>
          </a:p>
          <a:p>
            <a:r>
              <a:rPr lang="es-ES" b="0" i="0" dirty="0">
                <a:effectLst/>
                <a:latin typeface="Arial" panose="020B0604020202020204" pitchFamily="34" charset="0"/>
                <a:cs typeface="Arial" panose="020B0604020202020204" pitchFamily="34" charset="0"/>
              </a:rPr>
              <a:t>término sexo hace referencia a la naturaleza, e implica dos posibilidades –varón, mujer-, que  son  las  únicas  posibilidades  derivadas  de  la     dicotomía sexual biológica... mientras que el término género procede de la lingüística y </a:t>
            </a:r>
          </a:p>
          <a:p>
            <a:r>
              <a:rPr lang="es-ES" b="0" i="0" dirty="0">
                <a:effectLst/>
                <a:latin typeface="Arial" panose="020B0604020202020204" pitchFamily="34" charset="0"/>
                <a:cs typeface="Arial" panose="020B0604020202020204" pitchFamily="34" charset="0"/>
              </a:rPr>
              <a:t>permite tres variaciones: masculino, femenino, neutro, y mucha más </a:t>
            </a:r>
          </a:p>
          <a:p>
            <a:r>
              <a:rPr lang="es-ES" b="0" i="0" dirty="0">
                <a:effectLst/>
                <a:latin typeface="Arial" panose="020B0604020202020204" pitchFamily="34" charset="0"/>
                <a:cs typeface="Arial" panose="020B0604020202020204" pitchFamily="34" charset="0"/>
              </a:rPr>
              <a:t>imaginación.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20062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663045" cy="5355312"/>
          </a:xfrm>
          <a:prstGeom prst="rect">
            <a:avLst/>
          </a:prstGeom>
          <a:noFill/>
        </p:spPr>
        <p:txBody>
          <a:bodyPr wrap="square" rtlCol="0">
            <a:spAutoFit/>
          </a:bodyPr>
          <a:lstStyle/>
          <a:p>
            <a:endParaRPr lang="es-PR" dirty="0"/>
          </a:p>
          <a:p>
            <a:r>
              <a:rPr lang="es-ES" b="0" dirty="0">
                <a:solidFill>
                  <a:srgbClr val="36383D"/>
                </a:solidFill>
                <a:effectLst/>
                <a:latin typeface="verdana" panose="020B0604030504040204" pitchFamily="34" charset="0"/>
              </a:rPr>
              <a:t>Afirma una ideóloga de género, Judith Butler:</a:t>
            </a:r>
            <a:br>
              <a:rPr lang="es-ES" b="0"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“El género es una construcción cultural; por consiguiente, no </a:t>
            </a:r>
          </a:p>
          <a:p>
            <a:r>
              <a:rPr lang="es-ES" b="0" i="1" dirty="0">
                <a:solidFill>
                  <a:srgbClr val="36383D"/>
                </a:solidFill>
                <a:effectLst/>
                <a:latin typeface="verdana" panose="020B0604030504040204" pitchFamily="34" charset="0"/>
              </a:rPr>
              <a:t>es el resultado causal del sexo, ni tan aparentemente fijo como el </a:t>
            </a:r>
          </a:p>
          <a:p>
            <a:r>
              <a:rPr lang="es-ES" b="0" i="1" dirty="0">
                <a:solidFill>
                  <a:srgbClr val="36383D"/>
                </a:solidFill>
                <a:effectLst/>
                <a:latin typeface="verdana" panose="020B0604030504040204" pitchFamily="34" charset="0"/>
              </a:rPr>
              <a:t>sexo…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Al teorizar que el género es una construcción radicalmente </a:t>
            </a:r>
          </a:p>
          <a:p>
            <a:r>
              <a:rPr lang="es-ES" b="0" i="1" dirty="0">
                <a:solidFill>
                  <a:srgbClr val="36383D"/>
                </a:solidFill>
                <a:effectLst/>
                <a:latin typeface="verdana" panose="020B0604030504040204" pitchFamily="34" charset="0"/>
              </a:rPr>
              <a:t>independiente del sexo, el género mismo viene a ser un artificio libre </a:t>
            </a:r>
          </a:p>
          <a:p>
            <a:r>
              <a:rPr lang="es-ES" b="0" i="1" dirty="0">
                <a:solidFill>
                  <a:srgbClr val="36383D"/>
                </a:solidFill>
                <a:effectLst/>
                <a:latin typeface="verdana" panose="020B0604030504040204" pitchFamily="34" charset="0"/>
              </a:rPr>
              <a:t>de ataduras.</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En consecuencia varón y masculino podrían significar tanto un cuerpo </a:t>
            </a:r>
          </a:p>
          <a:p>
            <a:r>
              <a:rPr lang="es-ES" b="0" i="1" dirty="0">
                <a:solidFill>
                  <a:srgbClr val="36383D"/>
                </a:solidFill>
                <a:effectLst/>
                <a:latin typeface="verdana" panose="020B0604030504040204" pitchFamily="34" charset="0"/>
              </a:rPr>
              <a:t>femenino como uno masculino; mujer y femenino, tanto un cuerpo masculino </a:t>
            </a:r>
          </a:p>
          <a:p>
            <a:r>
              <a:rPr lang="es-ES" b="0" i="1" dirty="0">
                <a:solidFill>
                  <a:srgbClr val="36383D"/>
                </a:solidFill>
                <a:effectLst/>
                <a:latin typeface="verdana" panose="020B0604030504040204" pitchFamily="34" charset="0"/>
              </a:rPr>
              <a:t>como uno femenino”.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endParaRPr lang="es-ES" b="0" i="1" dirty="0">
              <a:solidFill>
                <a:srgbClr val="36383D"/>
              </a:solidFill>
              <a:effectLst/>
              <a:latin typeface="verdana" panose="020B0604030504040204" pitchFamily="34" charset="0"/>
            </a:endParaRPr>
          </a:p>
          <a:p>
            <a:r>
              <a:rPr lang="es-ES" i="1" dirty="0">
                <a:solidFill>
                  <a:srgbClr val="36383D"/>
                </a:solidFill>
                <a:latin typeface="verdana" panose="020B0604030504040204" pitchFamily="34" charset="0"/>
              </a:rPr>
              <a:t>				</a:t>
            </a:r>
            <a:r>
              <a:rPr lang="es-ES" b="0" i="1" dirty="0">
                <a:solidFill>
                  <a:srgbClr val="36383D"/>
                </a:solidFill>
                <a:effectLst/>
                <a:latin typeface="verdana" panose="020B0604030504040204" pitchFamily="34" charset="0"/>
              </a:rPr>
              <a:t>J. Butler</a:t>
            </a:r>
          </a:p>
          <a:p>
            <a:r>
              <a:rPr lang="es-ES" i="1" dirty="0">
                <a:solidFill>
                  <a:srgbClr val="36383D"/>
                </a:solidFill>
                <a:latin typeface="verdana" panose="020B0604030504040204" pitchFamily="34" charset="0"/>
              </a:rPr>
              <a:t>				</a:t>
            </a:r>
            <a:r>
              <a:rPr lang="es-ES" b="0" i="1" dirty="0" err="1">
                <a:solidFill>
                  <a:srgbClr val="36383D"/>
                </a:solidFill>
                <a:effectLst/>
                <a:latin typeface="verdana" panose="020B0604030504040204" pitchFamily="34" charset="0"/>
              </a:rPr>
              <a:t>Gender</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Trouble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feminism</a:t>
            </a:r>
            <a:r>
              <a:rPr lang="es-ES" b="0" i="1" dirty="0">
                <a:solidFill>
                  <a:srgbClr val="36383D"/>
                </a:solidFill>
                <a:effectLst/>
                <a:latin typeface="verdana" panose="020B0604030504040204" pitchFamily="34" charset="0"/>
              </a:rPr>
              <a:t> and </a:t>
            </a:r>
            <a:r>
              <a:rPr lang="es-ES" b="0" i="1" dirty="0" err="1">
                <a:solidFill>
                  <a:srgbClr val="36383D"/>
                </a:solidFill>
                <a:effectLst/>
                <a:latin typeface="verdana" panose="020B0604030504040204" pitchFamily="34" charset="0"/>
              </a:rPr>
              <a:t>the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Subversion</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of</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Identitiy</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Routlege</a:t>
            </a:r>
            <a:r>
              <a:rPr lang="es-ES" b="0" i="1" dirty="0">
                <a:solidFill>
                  <a:srgbClr val="36383D"/>
                </a:solidFill>
                <a:effectLst/>
                <a:latin typeface="verdana" panose="020B0604030504040204" pitchFamily="34" charset="0"/>
              </a:rPr>
              <a:t>, New York 1990, pág. 6</a:t>
            </a:r>
            <a:endParaRPr lang="es-PR" dirty="0"/>
          </a:p>
        </p:txBody>
      </p:sp>
    </p:spTree>
    <p:extLst>
      <p:ext uri="{BB962C8B-B14F-4D97-AF65-F5344CB8AC3E}">
        <p14:creationId xmlns:p14="http://schemas.microsoft.com/office/powerpoint/2010/main" val="3679017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663045" cy="5355312"/>
          </a:xfrm>
          <a:prstGeom prst="rect">
            <a:avLst/>
          </a:prstGeom>
          <a:noFill/>
        </p:spPr>
        <p:txBody>
          <a:bodyPr wrap="square" rtlCol="0">
            <a:spAutoFit/>
          </a:bodyPr>
          <a:lstStyle/>
          <a:p>
            <a:endParaRPr lang="es-PR" dirty="0"/>
          </a:p>
          <a:p>
            <a:r>
              <a:rPr lang="es-ES" b="0" dirty="0">
                <a:solidFill>
                  <a:srgbClr val="36383D"/>
                </a:solidFill>
                <a:effectLst/>
                <a:latin typeface="verdana" panose="020B0604030504040204" pitchFamily="34" charset="0"/>
              </a:rPr>
              <a:t>Afirma una ideóloga de género, Judith Butler:</a:t>
            </a:r>
            <a:br>
              <a:rPr lang="es-ES" b="0"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“El género es una construcción cultural; por consiguiente, no </a:t>
            </a:r>
          </a:p>
          <a:p>
            <a:r>
              <a:rPr lang="es-ES" b="0" i="1" dirty="0">
                <a:solidFill>
                  <a:srgbClr val="36383D"/>
                </a:solidFill>
                <a:effectLst/>
                <a:latin typeface="verdana" panose="020B0604030504040204" pitchFamily="34" charset="0"/>
              </a:rPr>
              <a:t>es el resultado causal del sexo, ni tan aparentemente fijo como el </a:t>
            </a:r>
          </a:p>
          <a:p>
            <a:r>
              <a:rPr lang="es-ES" b="0" i="1" dirty="0">
                <a:solidFill>
                  <a:srgbClr val="36383D"/>
                </a:solidFill>
                <a:effectLst/>
                <a:latin typeface="verdana" panose="020B0604030504040204" pitchFamily="34" charset="0"/>
              </a:rPr>
              <a:t>sexo…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Al teorizar que el género es una construcción radicalmente </a:t>
            </a:r>
          </a:p>
          <a:p>
            <a:r>
              <a:rPr lang="es-ES" b="0" i="1" dirty="0">
                <a:solidFill>
                  <a:srgbClr val="36383D"/>
                </a:solidFill>
                <a:effectLst/>
                <a:latin typeface="verdana" panose="020B0604030504040204" pitchFamily="34" charset="0"/>
              </a:rPr>
              <a:t>independiente del sexo, el género mismo viene a ser un artificio libre </a:t>
            </a:r>
          </a:p>
          <a:p>
            <a:r>
              <a:rPr lang="es-ES" b="0" i="1" dirty="0">
                <a:solidFill>
                  <a:srgbClr val="36383D"/>
                </a:solidFill>
                <a:effectLst/>
                <a:latin typeface="verdana" panose="020B0604030504040204" pitchFamily="34" charset="0"/>
              </a:rPr>
              <a:t>de ataduras.</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En consecuencia varón y masculino podrían significar tanto un cuerpo </a:t>
            </a:r>
          </a:p>
          <a:p>
            <a:r>
              <a:rPr lang="es-ES" b="0" i="1" dirty="0">
                <a:solidFill>
                  <a:srgbClr val="36383D"/>
                </a:solidFill>
                <a:effectLst/>
                <a:latin typeface="verdana" panose="020B0604030504040204" pitchFamily="34" charset="0"/>
              </a:rPr>
              <a:t>femenino como uno masculino; mujer y femenino, tanto un cuerpo masculino </a:t>
            </a:r>
          </a:p>
          <a:p>
            <a:r>
              <a:rPr lang="es-ES" b="0" i="1" dirty="0">
                <a:solidFill>
                  <a:srgbClr val="36383D"/>
                </a:solidFill>
                <a:effectLst/>
                <a:latin typeface="verdana" panose="020B0604030504040204" pitchFamily="34" charset="0"/>
              </a:rPr>
              <a:t>como uno femenino”.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endParaRPr lang="es-ES" b="0" i="1" dirty="0">
              <a:solidFill>
                <a:srgbClr val="36383D"/>
              </a:solidFill>
              <a:effectLst/>
              <a:latin typeface="verdana" panose="020B0604030504040204" pitchFamily="34" charset="0"/>
            </a:endParaRPr>
          </a:p>
          <a:p>
            <a:r>
              <a:rPr lang="es-ES" i="1" dirty="0">
                <a:solidFill>
                  <a:srgbClr val="36383D"/>
                </a:solidFill>
                <a:latin typeface="verdana" panose="020B0604030504040204" pitchFamily="34" charset="0"/>
              </a:rPr>
              <a:t>				</a:t>
            </a:r>
            <a:r>
              <a:rPr lang="es-ES" b="0" i="1" dirty="0">
                <a:solidFill>
                  <a:srgbClr val="36383D"/>
                </a:solidFill>
                <a:effectLst/>
                <a:latin typeface="verdana" panose="020B0604030504040204" pitchFamily="34" charset="0"/>
              </a:rPr>
              <a:t>J. Butler</a:t>
            </a:r>
          </a:p>
          <a:p>
            <a:r>
              <a:rPr lang="es-ES" i="1" dirty="0">
                <a:solidFill>
                  <a:srgbClr val="36383D"/>
                </a:solidFill>
                <a:latin typeface="verdana" panose="020B0604030504040204" pitchFamily="34" charset="0"/>
              </a:rPr>
              <a:t>				</a:t>
            </a:r>
            <a:r>
              <a:rPr lang="es-ES" b="0" i="1" dirty="0" err="1">
                <a:solidFill>
                  <a:srgbClr val="36383D"/>
                </a:solidFill>
                <a:effectLst/>
                <a:latin typeface="verdana" panose="020B0604030504040204" pitchFamily="34" charset="0"/>
              </a:rPr>
              <a:t>Gender</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Trouble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feminism</a:t>
            </a:r>
            <a:r>
              <a:rPr lang="es-ES" b="0" i="1" dirty="0">
                <a:solidFill>
                  <a:srgbClr val="36383D"/>
                </a:solidFill>
                <a:effectLst/>
                <a:latin typeface="verdana" panose="020B0604030504040204" pitchFamily="34" charset="0"/>
              </a:rPr>
              <a:t> and </a:t>
            </a:r>
            <a:r>
              <a:rPr lang="es-ES" b="0" i="1" dirty="0" err="1">
                <a:solidFill>
                  <a:srgbClr val="36383D"/>
                </a:solidFill>
                <a:effectLst/>
                <a:latin typeface="verdana" panose="020B0604030504040204" pitchFamily="34" charset="0"/>
              </a:rPr>
              <a:t>the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Subversion</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of</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Identitiy</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Routlege</a:t>
            </a:r>
            <a:r>
              <a:rPr lang="es-ES" b="0" i="1" dirty="0">
                <a:solidFill>
                  <a:srgbClr val="36383D"/>
                </a:solidFill>
                <a:effectLst/>
                <a:latin typeface="verdana" panose="020B0604030504040204" pitchFamily="34" charset="0"/>
              </a:rPr>
              <a:t>, New York 1990, pág. 6</a:t>
            </a:r>
            <a:endParaRPr lang="es-PR" dirty="0"/>
          </a:p>
        </p:txBody>
      </p:sp>
    </p:spTree>
    <p:extLst>
      <p:ext uri="{BB962C8B-B14F-4D97-AF65-F5344CB8AC3E}">
        <p14:creationId xmlns:p14="http://schemas.microsoft.com/office/powerpoint/2010/main" val="20034780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¿Cuál es la relación entre ideología de género y homosexualidad?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79" y="1574645"/>
            <a:ext cx="11292399" cy="5863144"/>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rPr>
              <a:t>La ideología de género propone que el ser humano </a:t>
            </a:r>
          </a:p>
          <a:p>
            <a:r>
              <a:rPr lang="es-PR" sz="2500" b="0" i="0" dirty="0">
                <a:solidFill>
                  <a:srgbClr val="202124"/>
                </a:solidFill>
                <a:effectLst/>
                <a:latin typeface="arial" panose="020B0604020202020204" pitchFamily="34" charset="0"/>
              </a:rPr>
              <a:t>construye su propia naturaleza, dando paso a </a:t>
            </a:r>
          </a:p>
          <a:p>
            <a:r>
              <a:rPr lang="es-PR" sz="2500" b="0" i="0" dirty="0">
                <a:solidFill>
                  <a:srgbClr val="202124"/>
                </a:solidFill>
                <a:effectLst/>
                <a:latin typeface="arial" panose="020B0604020202020204" pitchFamily="34" charset="0"/>
              </a:rPr>
              <a:t>deconstruir la dignidad de la persona, promoviendo los </a:t>
            </a:r>
          </a:p>
          <a:p>
            <a:r>
              <a:rPr lang="es-PR" sz="2500" b="0" i="0" dirty="0">
                <a:solidFill>
                  <a:srgbClr val="202124"/>
                </a:solidFill>
                <a:effectLst/>
                <a:latin typeface="arial" panose="020B0604020202020204" pitchFamily="34" charset="0"/>
              </a:rPr>
              <a:t>derechos solo de aquellos cuyo estilo de vida sea</a:t>
            </a:r>
          </a:p>
          <a:p>
            <a:r>
              <a:rPr lang="es-PR" sz="2500" b="0" i="0" dirty="0">
                <a:solidFill>
                  <a:srgbClr val="202124"/>
                </a:solidFill>
                <a:effectLst/>
                <a:latin typeface="arial" panose="020B0604020202020204" pitchFamily="34" charset="0"/>
              </a:rPr>
              <a:t>compatibles con su ideolog</a:t>
            </a:r>
            <a:r>
              <a:rPr lang="es-PR" sz="2500" dirty="0">
                <a:solidFill>
                  <a:srgbClr val="202124"/>
                </a:solidFill>
                <a:latin typeface="arial" panose="020B0604020202020204" pitchFamily="34" charset="0"/>
              </a:rPr>
              <a:t>ía, o promoviendo la aplicación </a:t>
            </a:r>
          </a:p>
          <a:p>
            <a:r>
              <a:rPr lang="es-PR" sz="2500" dirty="0">
                <a:solidFill>
                  <a:srgbClr val="202124"/>
                </a:solidFill>
                <a:latin typeface="arial" panose="020B0604020202020204" pitchFamily="34" charset="0"/>
              </a:rPr>
              <a:t>de solamente ciertos derechos humanos compatible con su</a:t>
            </a:r>
          </a:p>
          <a:p>
            <a:r>
              <a:rPr lang="es-PR" sz="2500" dirty="0">
                <a:solidFill>
                  <a:srgbClr val="202124"/>
                </a:solidFill>
                <a:latin typeface="arial" panose="020B0604020202020204" pitchFamily="34" charset="0"/>
              </a:rPr>
              <a:t>Ideología.</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Por ejemplo: solos promover los derechos humanos de las 			personas que se identifican como homosexuales o solo 				interesarse por los derechos humanos de las personas 				homosexuales.</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a:t>
            </a:r>
            <a:endParaRPr lang="en-US" sz="3500" dirty="0"/>
          </a:p>
        </p:txBody>
      </p:sp>
    </p:spTree>
    <p:extLst>
      <p:ext uri="{BB962C8B-B14F-4D97-AF65-F5344CB8AC3E}">
        <p14:creationId xmlns:p14="http://schemas.microsoft.com/office/powerpoint/2010/main" val="19092406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938992"/>
          </a:xfrm>
          <a:prstGeom prst="rect">
            <a:avLst/>
          </a:prstGeom>
          <a:noFill/>
        </p:spPr>
        <p:txBody>
          <a:bodyPr wrap="square" rtlCol="0">
            <a:spAutoFit/>
          </a:bodyPr>
          <a:lstStyle/>
          <a:p>
            <a:r>
              <a:rPr lang="es-PR" sz="4000" b="1" dirty="0"/>
              <a:t>¿Qué dice la Iglesia en relación a la aplicación de derechos humanos y de la dignidad de la persona?</a:t>
            </a:r>
          </a:p>
        </p:txBody>
      </p:sp>
      <p:sp>
        <p:nvSpPr>
          <p:cNvPr id="10" name="TextBox 9">
            <a:extLst>
              <a:ext uri="{FF2B5EF4-FFF2-40B4-BE49-F238E27FC236}">
                <a16:creationId xmlns:a16="http://schemas.microsoft.com/office/drawing/2014/main" id="{09337F8E-DB40-497D-9646-607209E1B04A}"/>
              </a:ext>
            </a:extLst>
          </p:cNvPr>
          <p:cNvSpPr txBox="1"/>
          <p:nvPr/>
        </p:nvSpPr>
        <p:spPr>
          <a:xfrm>
            <a:off x="465593" y="1930090"/>
            <a:ext cx="11340327" cy="5247590"/>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r>
              <a:rPr lang="es-ES" sz="2500" b="0" i="0" dirty="0">
                <a:solidFill>
                  <a:srgbClr val="202124"/>
                </a:solidFill>
                <a:effectLst/>
                <a:latin typeface="arial" panose="020B0604020202020204" pitchFamily="34" charset="0"/>
              </a:rPr>
              <a:t>La Iglesia </a:t>
            </a:r>
            <a:r>
              <a:rPr lang="es-ES" sz="2500" dirty="0">
                <a:solidFill>
                  <a:srgbClr val="202124"/>
                </a:solidFill>
                <a:latin typeface="arial" panose="020B0604020202020204" pitchFamily="34" charset="0"/>
              </a:rPr>
              <a:t>Católica nos enseña </a:t>
            </a:r>
            <a:r>
              <a:rPr lang="es-PR" sz="2500" b="1" i="0" dirty="0">
                <a:solidFill>
                  <a:srgbClr val="202124"/>
                </a:solidFill>
                <a:effectLst/>
                <a:latin typeface="arial" panose="020B0604020202020204" pitchFamily="34" charset="0"/>
              </a:rPr>
              <a:t>que toda persona tiene </a:t>
            </a:r>
          </a:p>
          <a:p>
            <a:r>
              <a:rPr lang="es-PR" sz="2500" b="1" i="0" dirty="0">
                <a:solidFill>
                  <a:srgbClr val="202124"/>
                </a:solidFill>
                <a:effectLst/>
                <a:latin typeface="arial" panose="020B0604020202020204" pitchFamily="34" charset="0"/>
              </a:rPr>
              <a:t>dignidad inalienable</a:t>
            </a:r>
            <a:r>
              <a:rPr lang="es-PR" sz="2500" i="0" dirty="0">
                <a:solidFill>
                  <a:srgbClr val="202124"/>
                </a:solidFill>
                <a:effectLst/>
                <a:latin typeface="arial" panose="020B0604020202020204" pitchFamily="34" charset="0"/>
              </a:rPr>
              <a:t>, y que toda persona tiene </a:t>
            </a:r>
          </a:p>
          <a:p>
            <a:r>
              <a:rPr lang="es-PR" sz="2500" i="0" dirty="0">
                <a:solidFill>
                  <a:srgbClr val="202124"/>
                </a:solidFill>
                <a:effectLst/>
                <a:latin typeface="arial" panose="020B0604020202020204" pitchFamily="34" charset="0"/>
              </a:rPr>
              <a:t>derechos humanos inalienables, incluyendo las </a:t>
            </a:r>
          </a:p>
          <a:p>
            <a:r>
              <a:rPr lang="es-PR" sz="2500" i="0" dirty="0">
                <a:solidFill>
                  <a:srgbClr val="202124"/>
                </a:solidFill>
                <a:effectLst/>
                <a:latin typeface="arial" panose="020B0604020202020204" pitchFamily="34" charset="0"/>
              </a:rPr>
              <a:t>personas homosexuales. </a:t>
            </a:r>
          </a:p>
          <a:p>
            <a:endParaRPr lang="es-PR" sz="2500" b="1"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La ideología de género solo aplica los derechos humanos </a:t>
            </a:r>
          </a:p>
          <a:p>
            <a:r>
              <a:rPr lang="es-PR" sz="2500" dirty="0">
                <a:solidFill>
                  <a:srgbClr val="202124"/>
                </a:solidFill>
                <a:latin typeface="arial" panose="020B0604020202020204" pitchFamily="34" charset="0"/>
              </a:rPr>
              <a:t>de acuerdo a su ideología, negando los derechos humanos de quienes no </a:t>
            </a:r>
          </a:p>
          <a:p>
            <a:r>
              <a:rPr lang="es-PR" sz="2500" dirty="0">
                <a:solidFill>
                  <a:srgbClr val="202124"/>
                </a:solidFill>
                <a:latin typeface="arial" panose="020B0604020202020204" pitchFamily="34" charset="0"/>
              </a:rPr>
              <a:t>	vivan de acuerdo a su ideología. </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Ejemplo: negar el derecho humano de la libertad 					religiosa llamándolo “homofobia”.  </a:t>
            </a:r>
            <a:endParaRPr lang="en-US" sz="2500" dirty="0"/>
          </a:p>
          <a:p>
            <a:endParaRPr lang="en-US" sz="3500" dirty="0"/>
          </a:p>
        </p:txBody>
      </p:sp>
    </p:spTree>
    <p:extLst>
      <p:ext uri="{BB962C8B-B14F-4D97-AF65-F5344CB8AC3E}">
        <p14:creationId xmlns:p14="http://schemas.microsoft.com/office/powerpoint/2010/main" val="1333929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3170099"/>
          </a:xfrm>
          <a:prstGeom prst="rect">
            <a:avLst/>
          </a:prstGeom>
          <a:noFill/>
        </p:spPr>
        <p:txBody>
          <a:bodyPr wrap="square">
            <a:spAutoFit/>
          </a:bodyPr>
          <a:lstStyle/>
          <a:p>
            <a:r>
              <a:rPr lang="es-ES" sz="2500" b="0" i="0" dirty="0">
                <a:solidFill>
                  <a:srgbClr val="000000"/>
                </a:solidFill>
                <a:effectLst/>
                <a:latin typeface="Arial" panose="020B0604020202020204" pitchFamily="34" charset="0"/>
              </a:rPr>
              <a:t>La </a:t>
            </a:r>
            <a:r>
              <a:rPr lang="es-ES" sz="2500" dirty="0">
                <a:solidFill>
                  <a:srgbClr val="000000"/>
                </a:solidFill>
                <a:latin typeface="Arial" panose="020B0604020202020204" pitchFamily="34" charset="0"/>
              </a:rPr>
              <a:t>Iglesia Católica dice que l</a:t>
            </a:r>
            <a:r>
              <a:rPr lang="es-ES" sz="2500" b="0" i="0" dirty="0">
                <a:solidFill>
                  <a:srgbClr val="000000"/>
                </a:solidFill>
                <a:effectLst/>
                <a:latin typeface="Arial" panose="020B0604020202020204" pitchFamily="34" charset="0"/>
              </a:rPr>
              <a:t>as personas con inclinación homosexual "deben ser acogidas con respeto, compasión y delicadeza. Se evitará respecto a ellos, todo signo de discriminación injusta" (Cat. </a:t>
            </a:r>
            <a:r>
              <a:rPr lang="es-ES" sz="2500" b="0" i="0" dirty="0" err="1">
                <a:solidFill>
                  <a:srgbClr val="000000"/>
                </a:solidFill>
                <a:effectLst/>
                <a:latin typeface="Arial" panose="020B0604020202020204" pitchFamily="34" charset="0"/>
              </a:rPr>
              <a:t>Igl</a:t>
            </a:r>
            <a:r>
              <a:rPr lang="es-ES" sz="2500" b="0" i="0" dirty="0">
                <a:solidFill>
                  <a:srgbClr val="000000"/>
                </a:solidFill>
                <a:effectLst/>
                <a:latin typeface="Arial" panose="020B0604020202020204" pitchFamily="34" charset="0"/>
              </a:rPr>
              <a:t>. Cat. n. 2358), es decir, hay que respetarlas, ayudarlas y apreciarlas como a hijos de Dios que son. Su inclinación homosexual no les resta ni un ápice de su inalienable dignidad de personas.</a:t>
            </a:r>
            <a:endParaRPr lang="en-US" sz="2500" dirty="0"/>
          </a:p>
        </p:txBody>
      </p:sp>
      <p:sp>
        <p:nvSpPr>
          <p:cNvPr id="3" name="TextBox 2">
            <a:extLst>
              <a:ext uri="{FF2B5EF4-FFF2-40B4-BE49-F238E27FC236}">
                <a16:creationId xmlns:a16="http://schemas.microsoft.com/office/drawing/2014/main" id="{7E4B4764-B8B0-4694-BFB1-AEA1D45F6108}"/>
              </a:ext>
            </a:extLst>
          </p:cNvPr>
          <p:cNvSpPr txBox="1"/>
          <p:nvPr/>
        </p:nvSpPr>
        <p:spPr>
          <a:xfrm>
            <a:off x="3766931" y="5347940"/>
            <a:ext cx="7295321" cy="1246495"/>
          </a:xfrm>
          <a:prstGeom prst="rect">
            <a:avLst/>
          </a:prstGeom>
          <a:noFill/>
        </p:spPr>
        <p:txBody>
          <a:bodyPr wrap="square" rtlCol="0">
            <a:spAutoFit/>
          </a:bodyPr>
          <a:lstStyle/>
          <a:p>
            <a:r>
              <a:rPr lang="es-PR" sz="2500" dirty="0"/>
              <a:t>La Iglesia Católica también dice que no es lícito ningún tipo de discriminación, incluyendo discriminar contra personas homosexuales. </a:t>
            </a:r>
            <a:endParaRPr lang="en-US" sz="2500" dirty="0"/>
          </a:p>
        </p:txBody>
      </p:sp>
    </p:spTree>
    <p:extLst>
      <p:ext uri="{BB962C8B-B14F-4D97-AF65-F5344CB8AC3E}">
        <p14:creationId xmlns:p14="http://schemas.microsoft.com/office/powerpoint/2010/main" val="1464585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que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2862322"/>
          </a:xfrm>
          <a:prstGeom prst="rect">
            <a:avLst/>
          </a:prstGeom>
          <a:noFill/>
        </p:spPr>
        <p:txBody>
          <a:bodyPr wrap="square">
            <a:spAutoFit/>
          </a:bodyPr>
          <a:lstStyle/>
          <a:p>
            <a:r>
              <a:rPr lang="es-ES" sz="2000" b="0" i="0" dirty="0">
                <a:effectLst/>
                <a:latin typeface="tahoma" panose="020B0604030504040204" pitchFamily="34" charset="0"/>
              </a:rPr>
              <a:t>“Es de deplorar con firmeza que las personas homosexuales hayan sido y sean todavía objeto de expresiones malévolas y de acciones violentas. Tales comportamientos merecen la condena de los pastores de la Iglesia, dondequiera que se verifiquen. Revelan una falta de respeto por los demás, que lesiona unos principios elementales sobre los que se basa una sana convivencia civil. La dignidad propia de toda persona siempre debe ser respetada en las palabras, en las acciones y en las legislaciones” (párrafo 1 del n°10).</a:t>
            </a:r>
            <a:endParaRPr lang="en-US" sz="2000" dirty="0"/>
          </a:p>
        </p:txBody>
      </p:sp>
      <p:sp>
        <p:nvSpPr>
          <p:cNvPr id="9" name="TextBox 8">
            <a:extLst>
              <a:ext uri="{FF2B5EF4-FFF2-40B4-BE49-F238E27FC236}">
                <a16:creationId xmlns:a16="http://schemas.microsoft.com/office/drawing/2014/main" id="{DBD61092-B0B0-4D0B-B0CA-A16D2883266B}"/>
              </a:ext>
            </a:extLst>
          </p:cNvPr>
          <p:cNvSpPr txBox="1"/>
          <p:nvPr/>
        </p:nvSpPr>
        <p:spPr>
          <a:xfrm>
            <a:off x="6096000" y="4990965"/>
            <a:ext cx="6197046" cy="923330"/>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endParaRPr lang="en-US" b="1" dirty="0"/>
          </a:p>
        </p:txBody>
      </p:sp>
    </p:spTree>
    <p:extLst>
      <p:ext uri="{BB962C8B-B14F-4D97-AF65-F5344CB8AC3E}">
        <p14:creationId xmlns:p14="http://schemas.microsoft.com/office/powerpoint/2010/main" val="32043540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2554545"/>
          </a:xfrm>
          <a:prstGeom prst="rect">
            <a:avLst/>
          </a:prstGeom>
          <a:noFill/>
        </p:spPr>
        <p:txBody>
          <a:bodyPr wrap="square">
            <a:spAutoFit/>
          </a:bodyPr>
          <a:lstStyle/>
          <a:p>
            <a:r>
              <a:rPr lang="es-ES" sz="2000" b="0" i="0" dirty="0">
                <a:effectLst/>
                <a:latin typeface="tahoma" panose="020B0604030504040204" pitchFamily="34" charset="0"/>
              </a:rPr>
              <a:t>“Es de deplorar con firmeza que las personas homosexuales hayan sido y sean todavía objeto de expresiones malévolas y de acciones violentas. Tales comportamientos merecen la condena de los pastores de la Iglesia, dondequiera que se verifiquen. Revelan una falta de respeto por los demás, que lesiona unos principios elementales sobre los que se basa una sana convivencia civil. La dignidad propia de toda persona siempre debe ser respetada en las palabras, en las acciones y en las legislaciones”.</a:t>
            </a:r>
            <a:endParaRPr lang="en-US" sz="2000" dirty="0"/>
          </a:p>
        </p:txBody>
      </p:sp>
      <p:sp>
        <p:nvSpPr>
          <p:cNvPr id="9" name="TextBox 8">
            <a:extLst>
              <a:ext uri="{FF2B5EF4-FFF2-40B4-BE49-F238E27FC236}">
                <a16:creationId xmlns:a16="http://schemas.microsoft.com/office/drawing/2014/main" id="{DBD61092-B0B0-4D0B-B0CA-A16D2883266B}"/>
              </a:ext>
            </a:extLst>
          </p:cNvPr>
          <p:cNvSpPr txBox="1"/>
          <p:nvPr/>
        </p:nvSpPr>
        <p:spPr>
          <a:xfrm>
            <a:off x="6096000" y="4990965"/>
            <a:ext cx="6197046" cy="1200329"/>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p>
          <a:p>
            <a:r>
              <a:rPr lang="es-ES" sz="1800" b="0" i="0" dirty="0">
                <a:effectLst/>
                <a:latin typeface="tahoma" panose="020B0604030504040204" pitchFamily="34" charset="0"/>
              </a:rPr>
              <a:t>Párrafo 1 del n°10</a:t>
            </a:r>
            <a:endParaRPr lang="en-US" b="1" dirty="0"/>
          </a:p>
        </p:txBody>
      </p:sp>
    </p:spTree>
    <p:extLst>
      <p:ext uri="{BB962C8B-B14F-4D97-AF65-F5344CB8AC3E}">
        <p14:creationId xmlns:p14="http://schemas.microsoft.com/office/powerpoint/2010/main" val="27322123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8182390" cy="3939540"/>
          </a:xfrm>
          <a:prstGeom prst="rect">
            <a:avLst/>
          </a:prstGeom>
          <a:noFill/>
        </p:spPr>
        <p:txBody>
          <a:bodyPr wrap="square">
            <a:spAutoFit/>
          </a:bodyPr>
          <a:lstStyle/>
          <a:p>
            <a:r>
              <a:rPr lang="es-ES" sz="2500" i="0" dirty="0">
                <a:effectLst/>
                <a:latin typeface="tahoma" panose="020B0604030504040204" pitchFamily="34" charset="0"/>
              </a:rPr>
              <a:t>La Iglesia Católica no es una empresa que persigue </a:t>
            </a:r>
          </a:p>
          <a:p>
            <a:r>
              <a:rPr lang="es-ES" sz="2500" i="0" dirty="0">
                <a:effectLst/>
                <a:latin typeface="tahoma" panose="020B0604030504040204" pitchFamily="34" charset="0"/>
              </a:rPr>
              <a:t>fines aquí en la Tierra sino que busca que “todos los hombres se salven y lleguen al conocimiento de la verdad” (1 Tim 2,4). Por eso tiene una particular solicitud pastoral por las personas homosexuales, y es por ello que distingue entre:</a:t>
            </a:r>
          </a:p>
          <a:p>
            <a:r>
              <a:rPr lang="es-ES" sz="2500" dirty="0">
                <a:latin typeface="tahoma" panose="020B0604030504040204" pitchFamily="34" charset="0"/>
              </a:rPr>
              <a:t>	</a:t>
            </a:r>
          </a:p>
          <a:p>
            <a:r>
              <a:rPr lang="es-ES" sz="2500" i="0" dirty="0">
                <a:effectLst/>
                <a:latin typeface="tahoma" panose="020B0604030504040204" pitchFamily="34" charset="0"/>
              </a:rPr>
              <a:t>				-</a:t>
            </a:r>
            <a:r>
              <a:rPr lang="es-ES" sz="2500" b="1" i="0" dirty="0">
                <a:effectLst/>
                <a:latin typeface="tahoma" panose="020B0604030504040204" pitchFamily="34" charset="0"/>
              </a:rPr>
              <a:t>Persona homosexual</a:t>
            </a:r>
          </a:p>
          <a:p>
            <a:r>
              <a:rPr lang="es-ES" sz="2500" b="1" dirty="0">
                <a:latin typeface="tahoma" panose="020B0604030504040204" pitchFamily="34" charset="0"/>
              </a:rPr>
              <a:t>				-I</a:t>
            </a:r>
            <a:r>
              <a:rPr lang="es-ES" sz="2500" b="1" i="0" dirty="0">
                <a:effectLst/>
                <a:latin typeface="tahoma" panose="020B0604030504040204" pitchFamily="34" charset="0"/>
              </a:rPr>
              <a:t>nclinación homosexual 				-Conductas homosexuales</a:t>
            </a:r>
            <a:endParaRPr lang="en-US" sz="2500" b="1" dirty="0"/>
          </a:p>
        </p:txBody>
      </p:sp>
    </p:spTree>
    <p:extLst>
      <p:ext uri="{BB962C8B-B14F-4D97-AF65-F5344CB8AC3E}">
        <p14:creationId xmlns:p14="http://schemas.microsoft.com/office/powerpoint/2010/main" val="29950065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4" y="2177842"/>
            <a:ext cx="11328125" cy="3477875"/>
          </a:xfrm>
          <a:prstGeom prst="rect">
            <a:avLst/>
          </a:prstGeom>
          <a:noFill/>
        </p:spPr>
        <p:txBody>
          <a:bodyPr wrap="square">
            <a:spAutoFit/>
          </a:bodyPr>
          <a:lstStyle/>
          <a:p>
            <a:r>
              <a:rPr lang="es-ES" sz="2000" i="0" dirty="0">
                <a:effectLst/>
                <a:latin typeface="Arial" panose="020B0604020202020204" pitchFamily="34" charset="0"/>
                <a:cs typeface="Arial" panose="020B0604020202020204" pitchFamily="34" charset="0"/>
              </a:rPr>
              <a:t>Como ya se ha señalado, respecto de las personas </a:t>
            </a:r>
          </a:p>
          <a:p>
            <a:r>
              <a:rPr lang="es-ES" sz="2000" i="0" dirty="0">
                <a:effectLst/>
                <a:latin typeface="Arial" panose="020B0604020202020204" pitchFamily="34" charset="0"/>
                <a:cs typeface="Arial" panose="020B0604020202020204" pitchFamily="34" charset="0"/>
              </a:rPr>
              <a:t>homosexuales afirma que merecen todo el respeto de acuerdo </a:t>
            </a:r>
          </a:p>
          <a:p>
            <a:r>
              <a:rPr lang="es-ES" sz="2000" i="0" dirty="0">
                <a:effectLst/>
                <a:latin typeface="Arial" panose="020B0604020202020204" pitchFamily="34" charset="0"/>
                <a:cs typeface="Arial" panose="020B0604020202020204" pitchFamily="34" charset="0"/>
              </a:rPr>
              <a:t>a su dignidad personal. De hecho, con este fin, la </a:t>
            </a:r>
            <a:r>
              <a:rPr lang="es-ES" sz="2000" b="1" i="0" dirty="0">
                <a:effectLst/>
                <a:latin typeface="tahoma" panose="020B0604030504040204" pitchFamily="34" charset="0"/>
              </a:rPr>
              <a:t>Carta a los </a:t>
            </a:r>
          </a:p>
          <a:p>
            <a:r>
              <a:rPr lang="es-ES" sz="2000" b="1" i="0" dirty="0">
                <a:effectLst/>
                <a:latin typeface="tahoma" panose="020B0604030504040204" pitchFamily="34" charset="0"/>
              </a:rPr>
              <a:t>Obispos de la Iglesia Católica sobre la atención pastoral a </a:t>
            </a:r>
          </a:p>
          <a:p>
            <a:r>
              <a:rPr lang="es-ES" sz="2000" b="1" i="0" dirty="0">
                <a:effectLst/>
                <a:latin typeface="tahoma" panose="020B0604030504040204" pitchFamily="34" charset="0"/>
              </a:rPr>
              <a:t>las personas homosexuales </a:t>
            </a:r>
            <a:r>
              <a:rPr lang="es-ES" sz="2000" i="0" dirty="0">
                <a:effectLst/>
                <a:latin typeface="Arial" panose="020B0604020202020204" pitchFamily="34" charset="0"/>
                <a:cs typeface="Arial" panose="020B0604020202020204" pitchFamily="34" charset="0"/>
              </a:rPr>
              <a:t>usa siempre la expresión “persona </a:t>
            </a:r>
          </a:p>
          <a:p>
            <a:r>
              <a:rPr lang="es-ES" sz="2000" i="0" dirty="0">
                <a:effectLst/>
                <a:latin typeface="Arial" panose="020B0604020202020204" pitchFamily="34" charset="0"/>
                <a:cs typeface="Arial" panose="020B0604020202020204" pitchFamily="34" charset="0"/>
              </a:rPr>
              <a:t>homosexual” y no utiliza la palabra “homosexual” como sustantivo, </a:t>
            </a:r>
          </a:p>
          <a:p>
            <a:r>
              <a:rPr lang="es-ES" sz="2000" i="0" dirty="0">
                <a:effectLst/>
                <a:latin typeface="Arial" panose="020B0604020202020204" pitchFamily="34" charset="0"/>
                <a:cs typeface="Arial" panose="020B0604020202020204" pitchFamily="34" charset="0"/>
              </a:rPr>
              <a:t>sino una sola vez, para resaltar que toda persona tiene la misma </a:t>
            </a:r>
          </a:p>
          <a:p>
            <a:r>
              <a:rPr lang="es-ES" sz="2000" i="0" dirty="0">
                <a:effectLst/>
                <a:latin typeface="Arial" panose="020B0604020202020204" pitchFamily="34" charset="0"/>
                <a:cs typeface="Arial" panose="020B0604020202020204" pitchFamily="34" charset="0"/>
              </a:rPr>
              <a:t>identidad fundamental: el </a:t>
            </a:r>
            <a:r>
              <a:rPr lang="es-ES" sz="2000" i="0" u="sng" dirty="0">
                <a:effectLst/>
                <a:latin typeface="Arial" panose="020B0604020202020204" pitchFamily="34" charset="0"/>
                <a:cs typeface="Arial" panose="020B0604020202020204" pitchFamily="34" charset="0"/>
              </a:rPr>
              <a:t>ser creatura</a:t>
            </a:r>
            <a:r>
              <a:rPr lang="es-ES" sz="2000" i="0" dirty="0">
                <a:effectLst/>
                <a:latin typeface="Arial" panose="020B0604020202020204" pitchFamily="34" charset="0"/>
                <a:cs typeface="Arial" panose="020B0604020202020204" pitchFamily="34" charset="0"/>
              </a:rPr>
              <a:t> y, por gracia, hijo de Dios, </a:t>
            </a:r>
          </a:p>
          <a:p>
            <a:r>
              <a:rPr lang="es-ES" sz="2000" i="0" dirty="0">
                <a:effectLst/>
                <a:latin typeface="Arial" panose="020B0604020202020204" pitchFamily="34" charset="0"/>
                <a:cs typeface="Arial" panose="020B0604020202020204" pitchFamily="34" charset="0"/>
              </a:rPr>
              <a:t>herederos de la vida eterna, de manera que </a:t>
            </a:r>
            <a:r>
              <a:rPr lang="es-ES" sz="2000" b="1" i="0" dirty="0">
                <a:effectLst/>
                <a:latin typeface="Arial" panose="020B0604020202020204" pitchFamily="34" charset="0"/>
                <a:cs typeface="Arial" panose="020B0604020202020204" pitchFamily="34" charset="0"/>
              </a:rPr>
              <a:t>no se puede reducir </a:t>
            </a:r>
          </a:p>
          <a:p>
            <a:r>
              <a:rPr lang="es-ES" sz="2000" b="1" i="0" dirty="0">
                <a:effectLst/>
                <a:latin typeface="Arial" panose="020B0604020202020204" pitchFamily="34" charset="0"/>
                <a:cs typeface="Arial" panose="020B0604020202020204" pitchFamily="34" charset="0"/>
              </a:rPr>
              <a:t>a la persona a su orientación sexual</a:t>
            </a:r>
            <a:r>
              <a:rPr lang="es-ES" sz="2000" i="0" dirty="0">
                <a:effectLst/>
                <a:latin typeface="Arial" panose="020B0604020202020204" pitchFamily="34" charset="0"/>
                <a:cs typeface="Arial" panose="020B0604020202020204" pitchFamily="34" charset="0"/>
              </a:rPr>
              <a:t>: no se le puede considerar simplemente como un 				 	‘heterosexual’ o un ‘homosexual’.</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71054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4" y="2177842"/>
            <a:ext cx="11328125" cy="4401205"/>
          </a:xfrm>
          <a:prstGeom prst="rect">
            <a:avLst/>
          </a:prstGeom>
          <a:noFill/>
        </p:spPr>
        <p:txBody>
          <a:bodyPr wrap="square">
            <a:spAutoFit/>
          </a:bodyPr>
          <a:lstStyle/>
          <a:p>
            <a:r>
              <a:rPr lang="es-ES" sz="2000" b="0" i="0" dirty="0">
                <a:effectLst/>
                <a:latin typeface="tahoma" panose="020B0604030504040204" pitchFamily="34" charset="0"/>
              </a:rPr>
              <a:t>Ahora bien, se debe tener presente que la Iglesia busca que todos</a:t>
            </a:r>
          </a:p>
          <a:p>
            <a:r>
              <a:rPr lang="es-ES" sz="2000" b="0" i="0" dirty="0">
                <a:effectLst/>
                <a:latin typeface="tahoma" panose="020B0604030504040204" pitchFamily="34" charset="0"/>
              </a:rPr>
              <a:t>los hombres sean felices y que lleguen al cielo, y para ello </a:t>
            </a:r>
          </a:p>
          <a:p>
            <a:r>
              <a:rPr lang="es-ES" sz="2000" b="1" i="0" dirty="0">
                <a:effectLst/>
                <a:latin typeface="tahoma" panose="020B0604030504040204" pitchFamily="34" charset="0"/>
              </a:rPr>
              <a:t>no propone un conjunto de ideas propias, sino el </a:t>
            </a:r>
          </a:p>
          <a:p>
            <a:r>
              <a:rPr lang="es-ES" sz="2000" b="1" i="0" dirty="0">
                <a:effectLst/>
                <a:latin typeface="tahoma" panose="020B0604030504040204" pitchFamily="34" charset="0"/>
              </a:rPr>
              <a:t>seguimiento de Jesucristo: </a:t>
            </a:r>
            <a:r>
              <a:rPr lang="es-ES" sz="2000" b="0" i="0" dirty="0">
                <a:effectLst/>
                <a:latin typeface="tahoma" panose="020B0604030504040204" pitchFamily="34" charset="0"/>
              </a:rPr>
              <a:t>Quien “manifiesta con plenitud </a:t>
            </a:r>
          </a:p>
          <a:p>
            <a:r>
              <a:rPr lang="es-ES" sz="2000" b="0" i="0" dirty="0">
                <a:effectLst/>
                <a:latin typeface="tahoma" panose="020B0604030504040204" pitchFamily="34" charset="0"/>
              </a:rPr>
              <a:t>el hombre al propio hombre, y a la vez le muestra con claridad </a:t>
            </a:r>
          </a:p>
          <a:p>
            <a:r>
              <a:rPr lang="es-ES" sz="2000" b="0" i="0" dirty="0">
                <a:effectLst/>
                <a:latin typeface="tahoma" panose="020B0604030504040204" pitchFamily="34" charset="0"/>
              </a:rPr>
              <a:t>su altísima vocación” (</a:t>
            </a:r>
            <a:r>
              <a:rPr lang="es-ES" sz="2000" b="0" i="0" dirty="0" err="1">
                <a:effectLst/>
                <a:latin typeface="tahoma" panose="020B0604030504040204" pitchFamily="34" charset="0"/>
              </a:rPr>
              <a:t>n°</a:t>
            </a:r>
            <a:r>
              <a:rPr lang="es-ES" sz="2000" b="0" i="0" dirty="0">
                <a:effectLst/>
                <a:latin typeface="tahoma" panose="020B0604030504040204" pitchFamily="34" charset="0"/>
              </a:rPr>
              <a:t> 22 </a:t>
            </a:r>
            <a:r>
              <a:rPr lang="es-ES" sz="2000" b="0" i="0" dirty="0" err="1">
                <a:effectLst/>
                <a:latin typeface="tahoma" panose="020B0604030504040204" pitchFamily="34" charset="0"/>
              </a:rPr>
              <a:t>Gaudium</a:t>
            </a:r>
            <a:r>
              <a:rPr lang="es-ES" sz="2000" b="0" i="0" dirty="0">
                <a:effectLst/>
                <a:latin typeface="tahoma" panose="020B0604030504040204" pitchFamily="34" charset="0"/>
              </a:rPr>
              <a:t> et </a:t>
            </a:r>
            <a:r>
              <a:rPr lang="es-ES" sz="2000" b="0" i="0" dirty="0" err="1">
                <a:effectLst/>
                <a:latin typeface="tahoma" panose="020B0604030504040204" pitchFamily="34" charset="0"/>
              </a:rPr>
              <a:t>Spes</a:t>
            </a:r>
            <a:r>
              <a:rPr lang="es-ES" sz="2000" b="0" i="0" dirty="0">
                <a:effectLst/>
                <a:latin typeface="tahoma" panose="020B0604030504040204" pitchFamily="34" charset="0"/>
              </a:rPr>
              <a:t> ).</a:t>
            </a:r>
          </a:p>
          <a:p>
            <a:endParaRPr lang="es-ES" sz="2000" dirty="0">
              <a:latin typeface="Arial" panose="020B0604020202020204" pitchFamily="34" charset="0"/>
              <a:cs typeface="Arial" panose="020B0604020202020204" pitchFamily="34" charset="0"/>
            </a:endParaRPr>
          </a:p>
          <a:p>
            <a:r>
              <a:rPr lang="es-ES" sz="2000" dirty="0">
                <a:latin typeface="Arial" panose="020B0604020202020204" pitchFamily="34" charset="0"/>
                <a:cs typeface="Arial" panose="020B0604020202020204" pitchFamily="34" charset="0"/>
              </a:rPr>
              <a:t>T</a:t>
            </a:r>
            <a:r>
              <a:rPr lang="es-ES" sz="2000" i="0" dirty="0">
                <a:effectLst/>
                <a:latin typeface="Arial" panose="020B0604020202020204" pitchFamily="34" charset="0"/>
                <a:cs typeface="Arial" panose="020B0604020202020204" pitchFamily="34" charset="0"/>
              </a:rPr>
              <a:t>odos los que viven en la Tierra tienen problemas y dificultades personales </a:t>
            </a:r>
          </a:p>
          <a:p>
            <a:r>
              <a:rPr lang="es-ES" sz="2000" i="0" dirty="0">
                <a:effectLst/>
                <a:latin typeface="Arial" panose="020B0604020202020204" pitchFamily="34" charset="0"/>
                <a:cs typeface="Arial" panose="020B0604020202020204" pitchFamily="34" charset="0"/>
              </a:rPr>
              <a:t>de diverso tipo, que entorpecen en mayor o menor grado una vida concorde con las exigencias humanas, morales y espirituales de su dignidad de persona. Pero, es igualmente cierto, que todas 			las personas tienen diversas oportunidades de crecimiento, recursos, 				    talentos y dones propios. Las personas homosexuales tiene retos y 				  talentos como cualquier otro cristiano los tiene para progresar en su vida </a:t>
            </a:r>
          </a:p>
          <a:p>
            <a:r>
              <a:rPr lang="es-ES" sz="2000" dirty="0">
                <a:latin typeface="Arial" panose="020B0604020202020204" pitchFamily="34" charset="0"/>
                <a:cs typeface="Arial" panose="020B0604020202020204" pitchFamily="34" charset="0"/>
              </a:rPr>
              <a:t>			</a:t>
            </a:r>
            <a:r>
              <a:rPr lang="es-ES" sz="2000" i="0" dirty="0">
                <a:effectLst/>
                <a:latin typeface="Arial" panose="020B0604020202020204" pitchFamily="34" charset="0"/>
                <a:cs typeface="Arial" panose="020B0604020202020204" pitchFamily="34" charset="0"/>
              </a:rPr>
              <a:t>de fe.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493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585871"/>
          </a:xfrm>
          <a:prstGeom prst="rect">
            <a:avLst/>
          </a:prstGeom>
          <a:noFill/>
        </p:spPr>
        <p:txBody>
          <a:bodyPr wrap="square">
            <a:spAutoFit/>
          </a:bodyPr>
          <a:lstStyle/>
          <a:p>
            <a:r>
              <a:rPr lang="es-ES" sz="2000" b="0" i="0" dirty="0">
                <a:effectLst/>
                <a:latin typeface="tahoma" panose="020B0604030504040204" pitchFamily="34" charset="0"/>
              </a:rPr>
              <a:t>La tendencia homosexual es la atracci</a:t>
            </a:r>
            <a:r>
              <a:rPr lang="es-ES" sz="2000" dirty="0">
                <a:latin typeface="tahoma" panose="020B0604030504040204" pitchFamily="34" charset="0"/>
              </a:rPr>
              <a:t>ón a personas del mismo sexo.</a:t>
            </a:r>
          </a:p>
          <a:p>
            <a:endParaRPr lang="es-ES" sz="2000" b="0" i="0" dirty="0">
              <a:effectLst/>
              <a:latin typeface="tahoma" panose="020B0604030504040204" pitchFamily="34" charset="0"/>
            </a:endParaRPr>
          </a:p>
          <a:p>
            <a:r>
              <a:rPr lang="es-ES" dirty="0">
                <a:latin typeface="tahoma" panose="020B0604030504040204" pitchFamily="34" charset="0"/>
              </a:rPr>
              <a:t>La tendencia homosexual no es pecado en sí misma, pero sí conlleva una </a:t>
            </a:r>
          </a:p>
          <a:p>
            <a:r>
              <a:rPr lang="es-ES" b="0" i="0" dirty="0">
                <a:effectLst/>
                <a:latin typeface="tahoma" panose="020B0604030504040204" pitchFamily="34" charset="0"/>
              </a:rPr>
              <a:t>llamada a la castidad propia de una persona soltera (abstinencia sexual), </a:t>
            </a:r>
          </a:p>
          <a:p>
            <a:r>
              <a:rPr lang="es-ES" b="0" i="0" dirty="0">
                <a:effectLst/>
                <a:latin typeface="tahoma" panose="020B0604030504040204" pitchFamily="34" charset="0"/>
              </a:rPr>
              <a:t>puesto que el </a:t>
            </a:r>
            <a:r>
              <a:rPr lang="es-ES" dirty="0">
                <a:latin typeface="tahoma" panose="020B0604030504040204" pitchFamily="34" charset="0"/>
              </a:rPr>
              <a:t>“matrimonio homosexual” no existe en la Biblia, y lo que no </a:t>
            </a:r>
          </a:p>
          <a:p>
            <a:r>
              <a:rPr lang="es-ES" dirty="0">
                <a:latin typeface="tahoma" panose="020B0604030504040204" pitchFamily="34" charset="0"/>
              </a:rPr>
              <a:t>existe en la Biblia tampoco existe en la Iglesia Católica.</a:t>
            </a:r>
          </a:p>
          <a:p>
            <a:endParaRPr lang="es-ES" dirty="0">
              <a:solidFill>
                <a:srgbClr val="636262"/>
              </a:solidFill>
              <a:latin typeface="tahoma" panose="020B0604030504040204" pitchFamily="34" charset="0"/>
            </a:endParaRPr>
          </a:p>
          <a:p>
            <a:r>
              <a:rPr lang="es-ES" b="0" i="0" dirty="0">
                <a:effectLst/>
                <a:latin typeface="tahoma" panose="020B0604030504040204" pitchFamily="34" charset="0"/>
              </a:rPr>
              <a:t>En la creación del hombre como varón y mujer, hay una llamada, una </a:t>
            </a:r>
          </a:p>
          <a:p>
            <a:r>
              <a:rPr lang="es-ES" b="0" i="0" dirty="0">
                <a:effectLst/>
                <a:latin typeface="tahoma" panose="020B0604030504040204" pitchFamily="34" charset="0"/>
              </a:rPr>
              <a:t>vocación que es doble: a ser uno y, en esa unidad, a ser fecundos. Llamada que </a:t>
            </a:r>
          </a:p>
          <a:p>
            <a:r>
              <a:rPr lang="es-ES" b="0" i="0" dirty="0">
                <a:effectLst/>
                <a:latin typeface="tahoma" panose="020B0604030504040204" pitchFamily="34" charset="0"/>
              </a:rPr>
              <a:t>consta explícitamente en la Sagrada Escritura, y que se confirma en la </a:t>
            </a:r>
          </a:p>
          <a:p>
            <a:r>
              <a:rPr lang="es-ES" b="0" i="0" dirty="0">
                <a:effectLst/>
                <a:latin typeface="tahoma" panose="020B0604030504040204" pitchFamily="34" charset="0"/>
              </a:rPr>
              <a:t>complementariedad de los sexos: en la naturaleza misma del hombre. Desde la concepción bíblica del ser humano, </a:t>
            </a:r>
            <a:r>
              <a:rPr lang="es-ES" b="1" i="0" dirty="0">
                <a:effectLst/>
                <a:latin typeface="tahoma" panose="020B0604030504040204" pitchFamily="34" charset="0"/>
              </a:rPr>
              <a:t>sólo entre un hombre y una mujer, por la diferenciación y complementariedad de 	</a:t>
            </a:r>
            <a:r>
              <a:rPr lang="es-ES" b="1" dirty="0">
                <a:latin typeface="tahoma" panose="020B0604030504040204" pitchFamily="34" charset="0"/>
              </a:rPr>
              <a:t> 	</a:t>
            </a:r>
            <a:r>
              <a:rPr lang="es-ES" b="1" i="0" dirty="0">
                <a:effectLst/>
                <a:latin typeface="tahoma" panose="020B0604030504040204" pitchFamily="34" charset="0"/>
              </a:rPr>
              <a:t>los sexos, es posible el darse y recibirse recíprocamente y conformar una unidad física, 			     afectiva y espiritual</a:t>
            </a:r>
            <a:r>
              <a:rPr lang="es-ES" b="0" i="0" dirty="0">
                <a:effectLst/>
                <a:latin typeface="tahoma" panose="020B0604030504040204" pitchFamily="34" charset="0"/>
              </a:rPr>
              <a:t>, abierta a la procreación; sólo así es posible una </a:t>
            </a:r>
            <a:r>
              <a:rPr lang="es-ES" b="0" i="0" dirty="0" err="1">
                <a:effectLst/>
                <a:latin typeface="tahoma" panose="020B0604030504040204" pitchFamily="34" charset="0"/>
              </a:rPr>
              <a:t>auto-donación</a:t>
            </a:r>
            <a:r>
              <a:rPr lang="es-ES" b="0" i="0" dirty="0">
                <a:effectLst/>
                <a:latin typeface="tahoma" panose="020B0604030504040204" pitchFamily="34" charset="0"/>
              </a:rPr>
              <a:t> 				   de amor fecundo. Y, como enseña el Evangelio, la </a:t>
            </a:r>
            <a:r>
              <a:rPr lang="es-ES" b="0" i="0" dirty="0" err="1">
                <a:effectLst/>
                <a:latin typeface="tahoma" panose="020B0604030504040204" pitchFamily="34" charset="0"/>
              </a:rPr>
              <a:t>auto-donación</a:t>
            </a:r>
            <a:r>
              <a:rPr lang="es-ES" b="0" i="0" dirty="0">
                <a:effectLst/>
                <a:latin typeface="tahoma" panose="020B0604030504040204" pitchFamily="34" charset="0"/>
              </a:rPr>
              <a:t> es la esencia 				misma de la vida cristiana.</a:t>
            </a:r>
          </a:p>
        </p:txBody>
      </p:sp>
    </p:spTree>
    <p:extLst>
      <p:ext uri="{BB962C8B-B14F-4D97-AF65-F5344CB8AC3E}">
        <p14:creationId xmlns:p14="http://schemas.microsoft.com/office/powerpoint/2010/main" val="18681323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2862322"/>
          </a:xfrm>
          <a:prstGeom prst="rect">
            <a:avLst/>
          </a:prstGeom>
          <a:noFill/>
        </p:spPr>
        <p:txBody>
          <a:bodyPr wrap="square">
            <a:spAutoFit/>
          </a:bodyPr>
          <a:lstStyle/>
          <a:p>
            <a:r>
              <a:rPr lang="es-ES" sz="2000" b="0" i="0" dirty="0">
                <a:effectLst/>
                <a:latin typeface="tahoma" panose="020B0604030504040204" pitchFamily="34" charset="0"/>
              </a:rPr>
              <a:t>La Iglesia Católica llama a la tendencia homosexual </a:t>
            </a:r>
            <a:r>
              <a:rPr lang="es-ES" sz="2000" dirty="0">
                <a:latin typeface="tahoma" panose="020B0604030504040204" pitchFamily="34" charset="0"/>
              </a:rPr>
              <a:t>“desordenada” </a:t>
            </a:r>
          </a:p>
          <a:p>
            <a:r>
              <a:rPr lang="es-ES" sz="2000" dirty="0">
                <a:latin typeface="tahoma" panose="020B0604030504040204" pitchFamily="34" charset="0"/>
              </a:rPr>
              <a:t>porque no responde al reflejo de la imagen y semejanza con la que </a:t>
            </a:r>
          </a:p>
          <a:p>
            <a:r>
              <a:rPr lang="es-ES" sz="2000" dirty="0">
                <a:latin typeface="tahoma" panose="020B0604030504040204" pitchFamily="34" charset="0"/>
              </a:rPr>
              <a:t>Dios creó al ser humano, creándolos hombre y mujer, “</a:t>
            </a:r>
            <a:r>
              <a:rPr lang="es-ES" sz="2000" b="0" i="0" dirty="0">
                <a:effectLst/>
                <a:latin typeface="tahoma" panose="020B0604030504040204" pitchFamily="34" charset="0"/>
              </a:rPr>
              <a:t>creaturas de </a:t>
            </a:r>
          </a:p>
          <a:p>
            <a:r>
              <a:rPr lang="es-ES" sz="2000" b="0" i="0" dirty="0">
                <a:effectLst/>
                <a:latin typeface="tahoma" panose="020B0604030504040204" pitchFamily="34" charset="0"/>
              </a:rPr>
              <a:t>Dios, llamadas a reflejar, en la complementariedad de los sexos, la </a:t>
            </a:r>
          </a:p>
          <a:p>
            <a:r>
              <a:rPr lang="es-ES" sz="2000" b="0" i="0" dirty="0">
                <a:effectLst/>
                <a:latin typeface="tahoma" panose="020B0604030504040204" pitchFamily="34" charset="0"/>
              </a:rPr>
              <a:t>unidad interna del Creador. Ellos realizan esta tarea de manera </a:t>
            </a:r>
          </a:p>
          <a:p>
            <a:r>
              <a:rPr lang="es-ES" sz="2000" b="0" i="0" dirty="0">
                <a:effectLst/>
                <a:latin typeface="tahoma" panose="020B0604030504040204" pitchFamily="34" charset="0"/>
              </a:rPr>
              <a:t>singular, cuando cooperan con Él en la transmisión de la vida, </a:t>
            </a:r>
          </a:p>
          <a:p>
            <a:r>
              <a:rPr lang="es-ES" sz="2000" b="0" i="0" dirty="0">
                <a:effectLst/>
                <a:latin typeface="tahoma" panose="020B0604030504040204" pitchFamily="34" charset="0"/>
              </a:rPr>
              <a:t>mediante la recíproca donación </a:t>
            </a:r>
            <a:r>
              <a:rPr lang="es-ES" sz="2000" b="0" i="0" dirty="0" err="1">
                <a:effectLst/>
                <a:latin typeface="tahoma" panose="020B0604030504040204" pitchFamily="34" charset="0"/>
              </a:rPr>
              <a:t>esponsal</a:t>
            </a:r>
            <a:r>
              <a:rPr lang="es-ES" sz="2000" dirty="0">
                <a:latin typeface="tahoma" panose="020B0604030504040204" pitchFamily="34" charset="0"/>
              </a:rPr>
              <a:t>”</a:t>
            </a:r>
            <a:r>
              <a:rPr lang="es-ES" sz="2000" b="0" i="0" dirty="0">
                <a:effectLst/>
                <a:latin typeface="tahoma" panose="020B0604030504040204" pitchFamily="34" charset="0"/>
              </a:rPr>
              <a:t>.</a:t>
            </a:r>
          </a:p>
          <a:p>
            <a:endParaRPr lang="es-ES" sz="2000" dirty="0">
              <a:solidFill>
                <a:srgbClr val="636262"/>
              </a:solidFill>
              <a:latin typeface="tahoma" panose="020B0604030504040204" pitchFamily="34" charset="0"/>
            </a:endParaRPr>
          </a:p>
          <a:p>
            <a:endParaRPr lang="es-ES" sz="2000" dirty="0">
              <a:latin typeface="tahoma" panose="020B0604030504040204" pitchFamily="34" charset="0"/>
            </a:endParaRPr>
          </a:p>
        </p:txBody>
      </p:sp>
      <p:sp>
        <p:nvSpPr>
          <p:cNvPr id="6" name="TextBox 5">
            <a:extLst>
              <a:ext uri="{FF2B5EF4-FFF2-40B4-BE49-F238E27FC236}">
                <a16:creationId xmlns:a16="http://schemas.microsoft.com/office/drawing/2014/main" id="{A2515102-CAD2-46B0-A3CC-E2A62D013F64}"/>
              </a:ext>
            </a:extLst>
          </p:cNvPr>
          <p:cNvSpPr txBox="1"/>
          <p:nvPr/>
        </p:nvSpPr>
        <p:spPr>
          <a:xfrm>
            <a:off x="3743325" y="4031840"/>
            <a:ext cx="6197046" cy="1200329"/>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p>
          <a:p>
            <a:r>
              <a:rPr lang="es-ES" sz="1800" b="0" i="0" dirty="0">
                <a:effectLst/>
                <a:latin typeface="tahoma" panose="020B0604030504040204" pitchFamily="34" charset="0"/>
              </a:rPr>
              <a:t>n°6</a:t>
            </a:r>
            <a:endParaRPr lang="en-US" b="1" dirty="0"/>
          </a:p>
        </p:txBody>
      </p:sp>
      <p:sp>
        <p:nvSpPr>
          <p:cNvPr id="9" name="TextBox 8">
            <a:extLst>
              <a:ext uri="{FF2B5EF4-FFF2-40B4-BE49-F238E27FC236}">
                <a16:creationId xmlns:a16="http://schemas.microsoft.com/office/drawing/2014/main" id="{D83C59CE-882F-41CA-AEDA-D767428314FF}"/>
              </a:ext>
            </a:extLst>
          </p:cNvPr>
          <p:cNvSpPr txBox="1"/>
          <p:nvPr/>
        </p:nvSpPr>
        <p:spPr>
          <a:xfrm>
            <a:off x="3743325" y="5232169"/>
            <a:ext cx="12909900" cy="1477328"/>
          </a:xfrm>
          <a:prstGeom prst="rect">
            <a:avLst/>
          </a:prstGeom>
          <a:noFill/>
        </p:spPr>
        <p:txBody>
          <a:bodyPr wrap="square" rtlCol="0">
            <a:spAutoFit/>
          </a:bodyPr>
          <a:lstStyle/>
          <a:p>
            <a:r>
              <a:rPr lang="es-PR" dirty="0"/>
              <a:t>Todo el transcurso de la vida del ser humano es un proceso de perfeccionar su imagen y </a:t>
            </a:r>
          </a:p>
          <a:p>
            <a:r>
              <a:rPr lang="es-PR" dirty="0"/>
              <a:t>semejanza Su Creador: todo ser humano (también las personas homosexuales) YA SON</a:t>
            </a:r>
          </a:p>
          <a:p>
            <a:r>
              <a:rPr lang="es-PR" dirty="0"/>
              <a:t>imagen y semejanza de Dios, pero es elección de cada cual perfeccionar esa </a:t>
            </a:r>
          </a:p>
          <a:p>
            <a:r>
              <a:rPr lang="es-PR" dirty="0"/>
              <a:t>imagen y semejanza progresivamente a lo largo de la vida (1 </a:t>
            </a:r>
            <a:r>
              <a:rPr lang="es-PR" dirty="0" err="1"/>
              <a:t>Jn</a:t>
            </a:r>
            <a:r>
              <a:rPr lang="es-PR" dirty="0"/>
              <a:t> 3,2), ordenándose </a:t>
            </a:r>
          </a:p>
          <a:p>
            <a:r>
              <a:rPr lang="es-PR" dirty="0"/>
              <a:t>a vivir una vida coherente a la fe y a la Revelación.</a:t>
            </a:r>
            <a:endParaRPr lang="en-US" dirty="0"/>
          </a:p>
        </p:txBody>
      </p:sp>
    </p:spTree>
    <p:extLst>
      <p:ext uri="{BB962C8B-B14F-4D97-AF65-F5344CB8AC3E}">
        <p14:creationId xmlns:p14="http://schemas.microsoft.com/office/powerpoint/2010/main" val="42854407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3785652"/>
          </a:xfrm>
          <a:prstGeom prst="rect">
            <a:avLst/>
          </a:prstGeom>
          <a:noFill/>
        </p:spPr>
        <p:txBody>
          <a:bodyPr wrap="square">
            <a:spAutoFit/>
          </a:bodyPr>
          <a:lstStyle/>
          <a:p>
            <a:r>
              <a:rPr lang="es-ES" sz="2000" b="1" i="0" dirty="0">
                <a:effectLst/>
                <a:latin typeface="tahoma" panose="020B0604030504040204" pitchFamily="34" charset="0"/>
              </a:rPr>
              <a:t>¿Es injusto calificar la tendencia homosexual como </a:t>
            </a:r>
          </a:p>
          <a:p>
            <a:r>
              <a:rPr lang="es-ES" sz="2000" b="1" i="0" dirty="0">
                <a:effectLst/>
                <a:latin typeface="tahoma" panose="020B0604030504040204" pitchFamily="34" charset="0"/>
              </a:rPr>
              <a:t>intrínsecamente desordenada? ¿Es </a:t>
            </a:r>
            <a:r>
              <a:rPr lang="es-ES" sz="2000" b="1" dirty="0">
                <a:latin typeface="tahoma" panose="020B0604030504040204" pitchFamily="34" charset="0"/>
              </a:rPr>
              <a:t>algo </a:t>
            </a:r>
            <a:r>
              <a:rPr lang="es-ES" sz="2000" b="1" i="0" dirty="0">
                <a:effectLst/>
                <a:latin typeface="tahoma" panose="020B0604030504040204" pitchFamily="34" charset="0"/>
              </a:rPr>
              <a:t>homofóbico?</a:t>
            </a:r>
            <a:endParaRPr lang="es-ES" sz="2000" dirty="0">
              <a:latin typeface="tahoma" panose="020B0604030504040204" pitchFamily="34" charset="0"/>
            </a:endParaRPr>
          </a:p>
          <a:p>
            <a:endParaRPr lang="es-ES" sz="2000" b="0" i="0" dirty="0">
              <a:effectLst/>
              <a:latin typeface="tahoma" panose="020B0604030504040204" pitchFamily="34" charset="0"/>
            </a:endParaRPr>
          </a:p>
          <a:p>
            <a:r>
              <a:rPr lang="es-ES" b="0" i="0" dirty="0">
                <a:effectLst/>
                <a:latin typeface="tahoma" panose="020B0604030504040204" pitchFamily="34" charset="0"/>
              </a:rPr>
              <a:t>La respuesta es no. </a:t>
            </a:r>
            <a:r>
              <a:rPr lang="es-ES" b="1" i="0" dirty="0">
                <a:effectLst/>
                <a:latin typeface="tahoma" panose="020B0604030504040204" pitchFamily="34" charset="0"/>
              </a:rPr>
              <a:t>La Iglesia considera la dignidad de las personas </a:t>
            </a:r>
          </a:p>
          <a:p>
            <a:r>
              <a:rPr lang="es-ES" b="1" i="0" dirty="0">
                <a:effectLst/>
                <a:latin typeface="tahoma" panose="020B0604030504040204" pitchFamily="34" charset="0"/>
              </a:rPr>
              <a:t>homosexuales, exige que sean acogidas con respeto, compasión y </a:t>
            </a:r>
          </a:p>
          <a:p>
            <a:r>
              <a:rPr lang="es-ES" b="1" i="0" dirty="0">
                <a:effectLst/>
                <a:latin typeface="tahoma" panose="020B0604030504040204" pitchFamily="34" charset="0"/>
              </a:rPr>
              <a:t>delicadeza (cfr. </a:t>
            </a:r>
            <a:r>
              <a:rPr lang="es-ES" b="1" i="0" dirty="0" err="1">
                <a:effectLst/>
                <a:latin typeface="tahoma" panose="020B0604030504040204" pitchFamily="34" charset="0"/>
              </a:rPr>
              <a:t>n°</a:t>
            </a:r>
            <a:r>
              <a:rPr lang="es-ES" b="1" i="0" dirty="0">
                <a:effectLst/>
                <a:latin typeface="tahoma" panose="020B0604030504040204" pitchFamily="34" charset="0"/>
              </a:rPr>
              <a:t> 2358 del Catecismo de la Iglesia Católica), </a:t>
            </a:r>
          </a:p>
          <a:p>
            <a:r>
              <a:rPr lang="es-ES" b="1" i="0" dirty="0">
                <a:effectLst/>
                <a:latin typeface="tahoma" panose="020B0604030504040204" pitchFamily="34" charset="0"/>
              </a:rPr>
              <a:t>quiere su felicidad aquí en la Tierra y luego eternamente en el cielo; </a:t>
            </a:r>
          </a:p>
          <a:p>
            <a:r>
              <a:rPr lang="es-ES" b="1" i="0" dirty="0">
                <a:effectLst/>
                <a:latin typeface="tahoma" panose="020B0604030504040204" pitchFamily="34" charset="0"/>
              </a:rPr>
              <a:t>y es precisamente por el desvelo hacia sus personas y por la </a:t>
            </a:r>
          </a:p>
          <a:p>
            <a:r>
              <a:rPr lang="es-ES" b="1" i="0" dirty="0">
                <a:effectLst/>
                <a:latin typeface="tahoma" panose="020B0604030504040204" pitchFamily="34" charset="0"/>
              </a:rPr>
              <a:t>consideración de su vocación trascendente, por lo que los invita a </a:t>
            </a:r>
          </a:p>
          <a:p>
            <a:r>
              <a:rPr lang="es-ES" b="1" i="0" dirty="0">
                <a:effectLst/>
                <a:latin typeface="tahoma" panose="020B0604030504040204" pitchFamily="34" charset="0"/>
              </a:rPr>
              <a:t>conformar su actuar con la voluntad del Creador.</a:t>
            </a:r>
            <a:endParaRPr lang="es-ES" dirty="0">
              <a:latin typeface="tahoma" panose="020B0604030504040204" pitchFamily="34" charset="0"/>
            </a:endParaRPr>
          </a:p>
          <a:p>
            <a:endParaRPr lang="es-ES" b="0" i="0" dirty="0">
              <a:effectLst/>
              <a:latin typeface="tahoma" panose="020B0604030504040204" pitchFamily="34" charset="0"/>
            </a:endParaRPr>
          </a:p>
          <a:p>
            <a:r>
              <a:rPr lang="es-ES" b="0" i="0" dirty="0">
                <a:effectLst/>
                <a:latin typeface="tahoma" panose="020B0604030504040204" pitchFamily="34" charset="0"/>
              </a:rPr>
              <a:t>Todos somos llamados a conformar nuestro actuar con la voluntad del Creador, no solamente las personas  </a:t>
            </a:r>
          </a:p>
          <a:p>
            <a:r>
              <a:rPr lang="es-ES" dirty="0">
                <a:latin typeface="tahoma" panose="020B0604030504040204" pitchFamily="34" charset="0"/>
              </a:rPr>
              <a:t>       </a:t>
            </a:r>
            <a:r>
              <a:rPr lang="es-ES" b="0" i="0" dirty="0">
                <a:effectLst/>
                <a:latin typeface="tahoma" panose="020B0604030504040204" pitchFamily="34" charset="0"/>
              </a:rPr>
              <a:t>homosexuales. Dios Amor desea la salvaci</a:t>
            </a:r>
            <a:r>
              <a:rPr lang="es-ES" dirty="0">
                <a:latin typeface="tahoma" panose="020B0604030504040204" pitchFamily="34" charset="0"/>
              </a:rPr>
              <a:t>ón de absolutamente todos. </a:t>
            </a:r>
            <a:endParaRPr lang="es-ES" b="0" i="0" dirty="0">
              <a:effectLst/>
              <a:latin typeface="tahoma" panose="020B0604030504040204" pitchFamily="34" charset="0"/>
            </a:endParaRPr>
          </a:p>
        </p:txBody>
      </p:sp>
    </p:spTree>
    <p:extLst>
      <p:ext uri="{BB962C8B-B14F-4D97-AF65-F5344CB8AC3E}">
        <p14:creationId xmlns:p14="http://schemas.microsoft.com/office/powerpoint/2010/main" val="37380315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5170646"/>
          </a:xfrm>
          <a:prstGeom prst="rect">
            <a:avLst/>
          </a:prstGeom>
          <a:noFill/>
        </p:spPr>
        <p:txBody>
          <a:bodyPr wrap="square">
            <a:spAutoFit/>
          </a:bodyPr>
          <a:lstStyle/>
          <a:p>
            <a:r>
              <a:rPr lang="es-ES" sz="2000" b="1" i="0" dirty="0">
                <a:effectLst/>
                <a:latin typeface="tahoma" panose="020B0604030504040204" pitchFamily="34" charset="0"/>
              </a:rPr>
              <a:t>¿Es injusto calificar la tendencia homosexual como </a:t>
            </a:r>
          </a:p>
          <a:p>
            <a:r>
              <a:rPr lang="es-ES" sz="2000" b="1" i="0" dirty="0">
                <a:effectLst/>
                <a:latin typeface="tahoma" panose="020B0604030504040204" pitchFamily="34" charset="0"/>
              </a:rPr>
              <a:t>intrínsecamente desordenada? ¿Es </a:t>
            </a:r>
            <a:r>
              <a:rPr lang="es-ES" sz="2000" b="1" dirty="0">
                <a:latin typeface="tahoma" panose="020B0604030504040204" pitchFamily="34" charset="0"/>
              </a:rPr>
              <a:t>algo </a:t>
            </a:r>
            <a:r>
              <a:rPr lang="es-ES" sz="2000" b="1" i="0" dirty="0">
                <a:effectLst/>
                <a:latin typeface="tahoma" panose="020B0604030504040204" pitchFamily="34" charset="0"/>
              </a:rPr>
              <a:t>homofóbico?</a:t>
            </a:r>
            <a:endParaRPr lang="es-ES" sz="2000" dirty="0">
              <a:latin typeface="tahoma" panose="020B0604030504040204" pitchFamily="34" charset="0"/>
            </a:endParaRPr>
          </a:p>
          <a:p>
            <a:endParaRPr lang="es-ES" sz="2000" b="0" i="0" dirty="0">
              <a:effectLst/>
              <a:latin typeface="tahoma" panose="020B0604030504040204" pitchFamily="34" charset="0"/>
            </a:endParaRPr>
          </a:p>
          <a:p>
            <a:r>
              <a:rPr lang="es-ES" b="0" i="0" dirty="0">
                <a:effectLst/>
                <a:latin typeface="tahoma" panose="020B0604030504040204" pitchFamily="34" charset="0"/>
              </a:rPr>
              <a:t>La respuesta es no. </a:t>
            </a:r>
            <a:r>
              <a:rPr lang="es-ES" b="1" i="0" dirty="0">
                <a:effectLst/>
                <a:latin typeface="tahoma" panose="020B0604030504040204" pitchFamily="34" charset="0"/>
              </a:rPr>
              <a:t>La Iglesia considera la dignidad de las personas </a:t>
            </a:r>
          </a:p>
          <a:p>
            <a:r>
              <a:rPr lang="es-ES" b="1" i="0" dirty="0">
                <a:effectLst/>
                <a:latin typeface="tahoma" panose="020B0604030504040204" pitchFamily="34" charset="0"/>
              </a:rPr>
              <a:t>homosexuales, exige que sean acogidas con respeto, compasión y </a:t>
            </a:r>
          </a:p>
          <a:p>
            <a:r>
              <a:rPr lang="es-ES" b="1" i="0" dirty="0">
                <a:effectLst/>
                <a:latin typeface="tahoma" panose="020B0604030504040204" pitchFamily="34" charset="0"/>
              </a:rPr>
              <a:t>delicadeza (cfr. </a:t>
            </a:r>
            <a:r>
              <a:rPr lang="es-ES" b="1" i="0" dirty="0" err="1">
                <a:effectLst/>
                <a:latin typeface="tahoma" panose="020B0604030504040204" pitchFamily="34" charset="0"/>
              </a:rPr>
              <a:t>n°</a:t>
            </a:r>
            <a:r>
              <a:rPr lang="es-ES" b="1" i="0" dirty="0">
                <a:effectLst/>
                <a:latin typeface="tahoma" panose="020B0604030504040204" pitchFamily="34" charset="0"/>
              </a:rPr>
              <a:t> 2358 del Catecismo de la Iglesia Católica), </a:t>
            </a:r>
          </a:p>
          <a:p>
            <a:r>
              <a:rPr lang="es-ES" b="1" i="0" dirty="0">
                <a:effectLst/>
                <a:latin typeface="tahoma" panose="020B0604030504040204" pitchFamily="34" charset="0"/>
              </a:rPr>
              <a:t>quiere su felicidad aquí en la Tierra y luego eternamente en el cielo; </a:t>
            </a:r>
          </a:p>
          <a:p>
            <a:r>
              <a:rPr lang="es-ES" b="1" i="0" dirty="0">
                <a:effectLst/>
                <a:latin typeface="tahoma" panose="020B0604030504040204" pitchFamily="34" charset="0"/>
              </a:rPr>
              <a:t>y es precisamente por el desvelo hacia sus personas y por la </a:t>
            </a:r>
          </a:p>
          <a:p>
            <a:r>
              <a:rPr lang="es-ES" b="1" i="0" dirty="0">
                <a:effectLst/>
                <a:latin typeface="tahoma" panose="020B0604030504040204" pitchFamily="34" charset="0"/>
              </a:rPr>
              <a:t>consideración de su vocación trascendente, por lo que los invita a </a:t>
            </a:r>
          </a:p>
          <a:p>
            <a:r>
              <a:rPr lang="es-ES" b="1" i="0" dirty="0">
                <a:effectLst/>
                <a:latin typeface="tahoma" panose="020B0604030504040204" pitchFamily="34" charset="0"/>
              </a:rPr>
              <a:t>conformar su actuar con la voluntad del Creador.</a:t>
            </a:r>
            <a:endParaRPr lang="es-ES" dirty="0">
              <a:latin typeface="tahoma" panose="020B0604030504040204" pitchFamily="34" charset="0"/>
            </a:endParaRPr>
          </a:p>
          <a:p>
            <a:endParaRPr lang="es-ES" b="0" i="0" dirty="0">
              <a:effectLst/>
              <a:latin typeface="tahoma" panose="020B0604030504040204" pitchFamily="34" charset="0"/>
            </a:endParaRPr>
          </a:p>
          <a:p>
            <a:r>
              <a:rPr lang="es-ES" b="0" i="0" dirty="0">
                <a:effectLst/>
                <a:latin typeface="tahoma" panose="020B0604030504040204" pitchFamily="34" charset="0"/>
              </a:rPr>
              <a:t>Todos somos llamados a conformar nuestro actuar con la voluntad del Creador, no solamente las personas  </a:t>
            </a:r>
          </a:p>
          <a:p>
            <a:r>
              <a:rPr lang="es-ES" dirty="0">
                <a:latin typeface="tahoma" panose="020B0604030504040204" pitchFamily="34" charset="0"/>
              </a:rPr>
              <a:t>       </a:t>
            </a:r>
            <a:r>
              <a:rPr lang="es-ES" b="0" i="0" dirty="0">
                <a:effectLst/>
                <a:latin typeface="tahoma" panose="020B0604030504040204" pitchFamily="34" charset="0"/>
              </a:rPr>
              <a:t>homosexuales. Dios Amor desea la salvaci</a:t>
            </a:r>
            <a:r>
              <a:rPr lang="es-ES" dirty="0">
                <a:latin typeface="tahoma" panose="020B0604030504040204" pitchFamily="34" charset="0"/>
              </a:rPr>
              <a:t>ón de absolutamente todos. </a:t>
            </a:r>
            <a:endParaRPr lang="es-ES" b="0" i="0" dirty="0">
              <a:effectLst/>
              <a:latin typeface="tahoma" panose="020B0604030504040204" pitchFamily="34" charset="0"/>
            </a:endParaRPr>
          </a:p>
          <a:p>
            <a:endParaRPr lang="es-ES" dirty="0">
              <a:latin typeface="tahoma" panose="020B0604030504040204" pitchFamily="34" charset="0"/>
            </a:endParaRPr>
          </a:p>
          <a:p>
            <a:r>
              <a:rPr lang="es-ES" b="0" i="0" dirty="0">
                <a:effectLst/>
                <a:latin typeface="tahoma" panose="020B0604030504040204" pitchFamily="34" charset="0"/>
              </a:rPr>
              <a:t>			</a:t>
            </a:r>
            <a:r>
              <a:rPr lang="es-ES" dirty="0">
                <a:latin typeface="tahoma" panose="020B0604030504040204" pitchFamily="34" charset="0"/>
              </a:rPr>
              <a:t>     </a:t>
            </a:r>
            <a:r>
              <a:rPr lang="es-ES" b="0" i="0" dirty="0">
                <a:effectLst/>
                <a:latin typeface="tahoma" panose="020B0604030504040204" pitchFamily="34" charset="0"/>
              </a:rPr>
              <a:t>La Iglesia, cuando rechaza las doctrinas erróneas en</a:t>
            </a:r>
          </a:p>
          <a:p>
            <a:r>
              <a:rPr lang="es-ES" dirty="0">
                <a:latin typeface="tahoma" panose="020B0604030504040204" pitchFamily="34" charset="0"/>
              </a:rPr>
              <a:t>		             </a:t>
            </a:r>
            <a:r>
              <a:rPr lang="es-ES" b="0" i="0" dirty="0">
                <a:effectLst/>
                <a:latin typeface="tahoma" panose="020B0604030504040204" pitchFamily="34" charset="0"/>
              </a:rPr>
              <a:t> relación con la homosexualidad, no limita sino que más bien defiende la </a:t>
            </a:r>
          </a:p>
          <a:p>
            <a:r>
              <a:rPr lang="es-ES" dirty="0">
                <a:latin typeface="tahoma" panose="020B0604030504040204" pitchFamily="34" charset="0"/>
              </a:rPr>
              <a:t>			</a:t>
            </a:r>
            <a:r>
              <a:rPr lang="es-ES" b="0" i="0" dirty="0">
                <a:effectLst/>
                <a:latin typeface="tahoma" panose="020B0604030504040204" pitchFamily="34" charset="0"/>
              </a:rPr>
              <a:t>libertad y dignidad de la persona, entendidas de modo realista y auténtico".</a:t>
            </a:r>
            <a:br>
              <a:rPr lang="es-ES" dirty="0"/>
            </a:br>
            <a:endParaRPr lang="es-ES" b="0" i="0" dirty="0">
              <a:effectLst/>
              <a:latin typeface="tahoma" panose="020B0604030504040204" pitchFamily="34" charset="0"/>
            </a:endParaRPr>
          </a:p>
        </p:txBody>
      </p:sp>
    </p:spTree>
    <p:extLst>
      <p:ext uri="{BB962C8B-B14F-4D97-AF65-F5344CB8AC3E}">
        <p14:creationId xmlns:p14="http://schemas.microsoft.com/office/powerpoint/2010/main" val="37425382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524315"/>
          </a:xfrm>
          <a:prstGeom prst="rect">
            <a:avLst/>
          </a:prstGeom>
          <a:noFill/>
        </p:spPr>
        <p:txBody>
          <a:bodyPr wrap="square">
            <a:spAutoFit/>
          </a:bodyPr>
          <a:lstStyle/>
          <a:p>
            <a:r>
              <a:rPr lang="es-ES" b="1" i="0" dirty="0">
                <a:effectLst/>
                <a:latin typeface="tahoma" panose="020B0604030504040204" pitchFamily="34" charset="0"/>
              </a:rPr>
              <a:t>¿Qué debe hacer entonces una persona homosexual que busca </a:t>
            </a:r>
          </a:p>
          <a:p>
            <a:r>
              <a:rPr lang="es-ES" b="1" i="0" dirty="0">
                <a:effectLst/>
                <a:latin typeface="tahoma" panose="020B0604030504040204" pitchFamily="34" charset="0"/>
              </a:rPr>
              <a:t>seguir al Señor?</a:t>
            </a:r>
            <a:r>
              <a:rPr lang="es-ES" b="0" i="0" dirty="0">
                <a:effectLst/>
                <a:latin typeface="tahoma" panose="020B0604030504040204" pitchFamily="34" charset="0"/>
              </a:rPr>
              <a:t> Como todo ser humano, las personas </a:t>
            </a:r>
          </a:p>
          <a:p>
            <a:r>
              <a:rPr lang="es-ES" b="0" i="0" dirty="0">
                <a:effectLst/>
                <a:latin typeface="tahoma" panose="020B0604030504040204" pitchFamily="34" charset="0"/>
              </a:rPr>
              <a:t>homosexuales están llamadas a realizar la voluntad de Dios en su vida, y, si</a:t>
            </a:r>
          </a:p>
          <a:p>
            <a:r>
              <a:rPr lang="es-ES" b="0" i="0" dirty="0">
                <a:effectLst/>
                <a:latin typeface="tahoma" panose="020B0604030504040204" pitchFamily="34" charset="0"/>
              </a:rPr>
              <a:t>son cristianas, a unir al sacrificio de la cruz del Señor todo sufrimiento y </a:t>
            </a:r>
          </a:p>
          <a:p>
            <a:r>
              <a:rPr lang="es-ES" b="0" i="0" dirty="0">
                <a:effectLst/>
                <a:latin typeface="tahoma" panose="020B0604030504040204" pitchFamily="34" charset="0"/>
              </a:rPr>
              <a:t>dificultad que puedan experimentar a causa de su condición. La cruz </a:t>
            </a:r>
          </a:p>
          <a:p>
            <a:r>
              <a:rPr lang="es-ES" b="0" i="0" dirty="0">
                <a:effectLst/>
                <a:latin typeface="tahoma" panose="020B0604030504040204" pitchFamily="34" charset="0"/>
              </a:rPr>
              <a:t>ciertamente constituye una renuncia de sí, pero no es un sacrificio inútil, </a:t>
            </a:r>
          </a:p>
          <a:p>
            <a:r>
              <a:rPr lang="es-ES" b="0" i="0" dirty="0">
                <a:effectLst/>
                <a:latin typeface="tahoma" panose="020B0604030504040204" pitchFamily="34" charset="0"/>
              </a:rPr>
              <a:t>es una donación en obediencia a la voluntad del Señor (cfr. </a:t>
            </a:r>
            <a:r>
              <a:rPr lang="es-ES" b="0" i="0" dirty="0" err="1">
                <a:effectLst/>
                <a:latin typeface="tahoma" panose="020B0604030504040204" pitchFamily="34" charset="0"/>
              </a:rPr>
              <a:t>n°</a:t>
            </a:r>
            <a:r>
              <a:rPr lang="es-ES" b="0" i="0" dirty="0">
                <a:effectLst/>
                <a:latin typeface="tahoma" panose="020B0604030504040204" pitchFamily="34" charset="0"/>
              </a:rPr>
              <a:t> 12 de la </a:t>
            </a:r>
          </a:p>
          <a:p>
            <a:r>
              <a:rPr lang="es-ES" b="1" i="0" dirty="0">
                <a:effectLst/>
                <a:latin typeface="tahoma" panose="020B0604030504040204" pitchFamily="34" charset="0"/>
              </a:rPr>
              <a:t>Carta a los Obispos de la Iglesia Católica</a:t>
            </a:r>
            <a:r>
              <a:rPr lang="es-ES" b="1" dirty="0">
                <a:latin typeface="tahoma" panose="020B0604030504040204" pitchFamily="34" charset="0"/>
              </a:rPr>
              <a:t> </a:t>
            </a:r>
            <a:r>
              <a:rPr lang="es-ES" b="1" i="0" dirty="0">
                <a:effectLst/>
                <a:latin typeface="tahoma" panose="020B0604030504040204" pitchFamily="34" charset="0"/>
              </a:rPr>
              <a:t>sobre la atención pastoral </a:t>
            </a:r>
          </a:p>
          <a:p>
            <a:r>
              <a:rPr lang="es-ES" b="1" i="0" dirty="0">
                <a:effectLst/>
                <a:latin typeface="tahoma" panose="020B0604030504040204" pitchFamily="34" charset="0"/>
              </a:rPr>
              <a:t>a las personas homosexuales</a:t>
            </a:r>
            <a:r>
              <a:rPr lang="es-ES" b="0" i="0" dirty="0">
                <a:effectLst/>
                <a:latin typeface="tahoma" panose="020B0604030504040204" pitchFamily="34" charset="0"/>
              </a:rPr>
              <a:t> y </a:t>
            </a:r>
            <a:r>
              <a:rPr lang="es-ES" b="0" i="0" dirty="0" err="1">
                <a:effectLst/>
                <a:latin typeface="tahoma" panose="020B0604030504040204" pitchFamily="34" charset="0"/>
              </a:rPr>
              <a:t>n°</a:t>
            </a:r>
            <a:r>
              <a:rPr lang="es-ES" b="0" i="0" dirty="0">
                <a:effectLst/>
                <a:latin typeface="tahoma" panose="020B0604030504040204" pitchFamily="34" charset="0"/>
              </a:rPr>
              <a:t> 2358 del Catecismo de la Iglesia Católica), </a:t>
            </a:r>
          </a:p>
          <a:p>
            <a:r>
              <a:rPr lang="es-ES" b="0" i="0" dirty="0">
                <a:effectLst/>
                <a:latin typeface="tahoma" panose="020B0604030504040204" pitchFamily="34" charset="0"/>
              </a:rPr>
              <a:t>es vida de amor que los llevará a la paz y felicidad plena.</a:t>
            </a:r>
            <a:br>
              <a:rPr lang="es-ES" dirty="0"/>
            </a:br>
            <a:endParaRPr lang="es-ES" dirty="0"/>
          </a:p>
          <a:p>
            <a:r>
              <a:rPr lang="es-ES" b="0" i="0" dirty="0">
                <a:effectLst/>
                <a:latin typeface="tahoma" panose="020B0604030504040204" pitchFamily="34" charset="0"/>
              </a:rPr>
              <a:t>Asimismo, como todo ser humano, "las personas homosexuales están llamadas a vivir la castidad. Mediante           </a:t>
            </a:r>
          </a:p>
          <a:p>
            <a:r>
              <a:rPr lang="es-ES" dirty="0">
                <a:latin typeface="tahoma" panose="020B0604030504040204" pitchFamily="34" charset="0"/>
              </a:rPr>
              <a:t>         </a:t>
            </a:r>
            <a:r>
              <a:rPr lang="es-ES" b="0" i="0" dirty="0">
                <a:effectLst/>
                <a:latin typeface="tahoma" panose="020B0604030504040204" pitchFamily="34" charset="0"/>
              </a:rPr>
              <a:t>virtudes de dominio de sí mismo que eduquen la libertad interior, y, a veces mediante el apoyo de una </a:t>
            </a:r>
          </a:p>
          <a:p>
            <a:r>
              <a:rPr lang="es-ES" dirty="0">
                <a:latin typeface="tahoma" panose="020B0604030504040204" pitchFamily="34" charset="0"/>
              </a:rPr>
              <a:t>		     </a:t>
            </a:r>
            <a:r>
              <a:rPr lang="es-ES" b="0" i="0" dirty="0">
                <a:effectLst/>
                <a:latin typeface="tahoma" panose="020B0604030504040204" pitchFamily="34" charset="0"/>
              </a:rPr>
              <a:t>amistad desinteresada, de la oración y la gracia sacramental,</a:t>
            </a:r>
            <a:r>
              <a:rPr lang="es-ES" b="1" i="0" dirty="0">
                <a:effectLst/>
                <a:latin typeface="tahoma" panose="020B0604030504040204" pitchFamily="34" charset="0"/>
              </a:rPr>
              <a:t> pueden y deben 				    acercarse gradual y resueltamente a la perfección        cristiana</a:t>
            </a:r>
            <a:r>
              <a:rPr lang="es-ES" b="0" i="0" dirty="0">
                <a:effectLst/>
                <a:latin typeface="tahoma" panose="020B0604030504040204" pitchFamily="34" charset="0"/>
              </a:rPr>
              <a:t>” (</a:t>
            </a:r>
            <a:r>
              <a:rPr lang="es-ES" b="0" i="0" dirty="0" err="1">
                <a:effectLst/>
                <a:latin typeface="tahoma" panose="020B0604030504040204" pitchFamily="34" charset="0"/>
              </a:rPr>
              <a:t>n°</a:t>
            </a:r>
            <a:r>
              <a:rPr lang="es-ES" b="0" i="0" dirty="0">
                <a:effectLst/>
                <a:latin typeface="tahoma" panose="020B0604030504040204" pitchFamily="34" charset="0"/>
              </a:rPr>
              <a:t> 				     2359 del Catecismo de la Iglesia Católica).</a:t>
            </a:r>
          </a:p>
        </p:txBody>
      </p:sp>
    </p:spTree>
    <p:extLst>
      <p:ext uri="{BB962C8B-B14F-4D97-AF65-F5344CB8AC3E}">
        <p14:creationId xmlns:p14="http://schemas.microsoft.com/office/powerpoint/2010/main" val="8766503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pic>
        <p:nvPicPr>
          <p:cNvPr id="3" name="Online Media 2" title="Homosexuality, Gay Marriage, and Holiness">
            <a:hlinkClick r:id="" action="ppaction://media"/>
            <a:extLst>
              <a:ext uri="{FF2B5EF4-FFF2-40B4-BE49-F238E27FC236}">
                <a16:creationId xmlns:a16="http://schemas.microsoft.com/office/drawing/2014/main" id="{4D66C22C-31F9-4AB1-9B6A-53922E8461B5}"/>
              </a:ext>
            </a:extLst>
          </p:cNvPr>
          <p:cNvPicPr>
            <a:picLocks noRot="1" noChangeAspect="1"/>
          </p:cNvPicPr>
          <p:nvPr>
            <a:videoFile r:link="rId1"/>
          </p:nvPr>
        </p:nvPicPr>
        <p:blipFill>
          <a:blip r:embed="rId4"/>
          <a:stretch>
            <a:fillRect/>
          </a:stretch>
        </p:blipFill>
        <p:spPr>
          <a:xfrm>
            <a:off x="2761836" y="1794385"/>
            <a:ext cx="6534150" cy="3691794"/>
          </a:xfrm>
          <a:prstGeom prst="rect">
            <a:avLst/>
          </a:prstGeom>
        </p:spPr>
      </p:pic>
    </p:spTree>
    <p:extLst>
      <p:ext uri="{BB962C8B-B14F-4D97-AF65-F5344CB8AC3E}">
        <p14:creationId xmlns:p14="http://schemas.microsoft.com/office/powerpoint/2010/main" val="165678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524315"/>
          </a:xfrm>
          <a:prstGeom prst="rect">
            <a:avLst/>
          </a:prstGeom>
          <a:noFill/>
        </p:spPr>
        <p:txBody>
          <a:bodyPr wrap="square">
            <a:spAutoFit/>
          </a:bodyPr>
          <a:lstStyle/>
          <a:p>
            <a:r>
              <a:rPr lang="es-ES" dirty="0">
                <a:latin typeface="tahoma" panose="020B0604030504040204" pitchFamily="34" charset="0"/>
              </a:rPr>
              <a:t>La Iglesia Católica propone que toda ayuda a toda persona, incluyendo a toda </a:t>
            </a:r>
          </a:p>
          <a:p>
            <a:r>
              <a:rPr lang="es-ES" dirty="0">
                <a:latin typeface="tahoma" panose="020B0604030504040204" pitchFamily="34" charset="0"/>
              </a:rPr>
              <a:t>persona homosexual, </a:t>
            </a:r>
            <a:r>
              <a:rPr lang="es-ES" i="0" dirty="0">
                <a:effectLst/>
                <a:latin typeface="tahoma" panose="020B0604030504040204" pitchFamily="34" charset="0"/>
              </a:rPr>
              <a:t>debe partir siempre de la verdad, porque sólo lo que es </a:t>
            </a:r>
          </a:p>
          <a:p>
            <a:r>
              <a:rPr lang="es-ES" i="0" dirty="0">
                <a:effectLst/>
                <a:latin typeface="tahoma" panose="020B0604030504040204" pitchFamily="34" charset="0"/>
              </a:rPr>
              <a:t>verdadero puede ser válido para alcanzar el bien de las personas, y es por </a:t>
            </a:r>
          </a:p>
          <a:p>
            <a:r>
              <a:rPr lang="es-ES" i="0" dirty="0">
                <a:effectLst/>
                <a:latin typeface="tahoma" panose="020B0604030504040204" pitchFamily="34" charset="0"/>
              </a:rPr>
              <a:t>eso que anima a una pastoral que, en relación con las personas </a:t>
            </a:r>
          </a:p>
          <a:p>
            <a:r>
              <a:rPr lang="es-ES" i="0" dirty="0">
                <a:effectLst/>
                <a:latin typeface="tahoma" panose="020B0604030504040204" pitchFamily="34" charset="0"/>
              </a:rPr>
              <a:t>homosexuales, esté plenamente de acuerdo con las enseñanzas </a:t>
            </a:r>
          </a:p>
          <a:p>
            <a:r>
              <a:rPr lang="es-ES" i="0" dirty="0">
                <a:effectLst/>
                <a:latin typeface="tahoma" panose="020B0604030504040204" pitchFamily="34" charset="0"/>
              </a:rPr>
              <a:t>de la Iglesia </a:t>
            </a:r>
            <a:r>
              <a:rPr lang="es-ES" b="0" i="0" dirty="0">
                <a:effectLst/>
                <a:latin typeface="tahoma" panose="020B0604030504040204" pitchFamily="34" charset="0"/>
              </a:rPr>
              <a:t>(cfr. </a:t>
            </a:r>
            <a:r>
              <a:rPr lang="es-ES" b="0" i="0" dirty="0" err="1">
                <a:effectLst/>
                <a:latin typeface="tahoma" panose="020B0604030504040204" pitchFamily="34" charset="0"/>
              </a:rPr>
              <a:t>n°</a:t>
            </a:r>
            <a:r>
              <a:rPr lang="es-ES" b="0" i="0" dirty="0">
                <a:effectLst/>
                <a:latin typeface="tahoma" panose="020B0604030504040204" pitchFamily="34" charset="0"/>
              </a:rPr>
              <a:t> 15-17 de la </a:t>
            </a:r>
            <a:r>
              <a:rPr lang="es-ES" b="1" i="0" dirty="0">
                <a:effectLst/>
                <a:latin typeface="tahoma" panose="020B0604030504040204" pitchFamily="34" charset="0"/>
              </a:rPr>
              <a:t>Carta a los Obispos de la Iglesia </a:t>
            </a:r>
          </a:p>
          <a:p>
            <a:r>
              <a:rPr lang="es-ES" b="1" i="0" dirty="0">
                <a:effectLst/>
                <a:latin typeface="tahoma" panose="020B0604030504040204" pitchFamily="34" charset="0"/>
              </a:rPr>
              <a:t>Católica</a:t>
            </a:r>
            <a:r>
              <a:rPr lang="es-ES" b="1" dirty="0">
                <a:latin typeface="tahoma" panose="020B0604030504040204" pitchFamily="34" charset="0"/>
              </a:rPr>
              <a:t> </a:t>
            </a:r>
            <a:r>
              <a:rPr lang="es-ES" b="1" i="0" dirty="0">
                <a:effectLst/>
                <a:latin typeface="tahoma" panose="020B0604030504040204" pitchFamily="34" charset="0"/>
              </a:rPr>
              <a:t>sobre la atención pastoral </a:t>
            </a:r>
          </a:p>
          <a:p>
            <a:r>
              <a:rPr lang="es-ES" b="1" i="0" dirty="0">
                <a:effectLst/>
                <a:latin typeface="tahoma" panose="020B0604030504040204" pitchFamily="34" charset="0"/>
              </a:rPr>
              <a:t>a las personas homosexuales</a:t>
            </a:r>
            <a:r>
              <a:rPr lang="es-ES" b="0" i="0" dirty="0">
                <a:effectLst/>
                <a:latin typeface="tahoma" panose="020B0604030504040204" pitchFamily="34" charset="0"/>
              </a:rPr>
              <a:t> ).</a:t>
            </a: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p:txBody>
      </p:sp>
    </p:spTree>
    <p:extLst>
      <p:ext uri="{BB962C8B-B14F-4D97-AF65-F5344CB8AC3E}">
        <p14:creationId xmlns:p14="http://schemas.microsoft.com/office/powerpoint/2010/main" val="40490876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Biblia acerca de los actos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7525137"/>
          </a:xfrm>
          <a:prstGeom prst="rect">
            <a:avLst/>
          </a:prstGeom>
          <a:noFill/>
        </p:spPr>
        <p:txBody>
          <a:bodyPr wrap="square">
            <a:spAutoFit/>
          </a:bodyPr>
          <a:lstStyle/>
          <a:p>
            <a:pPr algn="just"/>
            <a:r>
              <a:rPr lang="es-ES" sz="1500" b="1" i="0" dirty="0" err="1">
                <a:solidFill>
                  <a:srgbClr val="000000"/>
                </a:solidFill>
                <a:effectLst/>
                <a:latin typeface="verdana" panose="020B0604030504040204" pitchFamily="34" charset="0"/>
              </a:rPr>
              <a:t>Lv</a:t>
            </a:r>
            <a:r>
              <a:rPr lang="es-ES" sz="1500" b="1" i="0" dirty="0">
                <a:solidFill>
                  <a:srgbClr val="000000"/>
                </a:solidFill>
                <a:effectLst/>
                <a:latin typeface="verdana" panose="020B0604030504040204" pitchFamily="34" charset="0"/>
              </a:rPr>
              <a:t> 18,22</a:t>
            </a:r>
          </a:p>
          <a:p>
            <a:pPr algn="just"/>
            <a:r>
              <a:rPr lang="es-ES" sz="1500" b="0" i="0" dirty="0">
                <a:solidFill>
                  <a:srgbClr val="000000"/>
                </a:solidFill>
                <a:effectLst/>
                <a:latin typeface="verdana" panose="020B0604030504040204" pitchFamily="34" charset="0"/>
              </a:rPr>
              <a:t>"No te acostarás con varón como con mujer; es abominación".</a:t>
            </a:r>
          </a:p>
          <a:p>
            <a:pPr algn="just"/>
            <a:endParaRPr lang="es-ES" sz="1500" b="0" i="0" dirty="0">
              <a:solidFill>
                <a:srgbClr val="000000"/>
              </a:solidFill>
              <a:effectLst/>
              <a:latin typeface="verdana" panose="020B0604030504040204" pitchFamily="34" charset="0"/>
            </a:endParaRPr>
          </a:p>
          <a:p>
            <a:pPr algn="just"/>
            <a:r>
              <a:rPr lang="es-ES" sz="1500" b="1" i="0" dirty="0" err="1">
                <a:solidFill>
                  <a:srgbClr val="000000"/>
                </a:solidFill>
                <a:effectLst/>
                <a:latin typeface="verdana" panose="020B0604030504040204" pitchFamily="34" charset="0"/>
              </a:rPr>
              <a:t>Lv</a:t>
            </a:r>
            <a:r>
              <a:rPr lang="es-ES" sz="1500" b="1" i="0" dirty="0">
                <a:solidFill>
                  <a:srgbClr val="000000"/>
                </a:solidFill>
                <a:effectLst/>
                <a:latin typeface="verdana" panose="020B0604030504040204" pitchFamily="34" charset="0"/>
              </a:rPr>
              <a:t> 20,13</a:t>
            </a:r>
          </a:p>
          <a:p>
            <a:pPr algn="just"/>
            <a:r>
              <a:rPr lang="es-ES" sz="1500" b="0" i="0" dirty="0">
                <a:solidFill>
                  <a:srgbClr val="000000"/>
                </a:solidFill>
                <a:effectLst/>
                <a:latin typeface="verdana" panose="020B0604030504040204" pitchFamily="34" charset="0"/>
              </a:rPr>
              <a:t>"Si alguien se acuesta con varón como se hace con mujer, ambos han cometido </a:t>
            </a:r>
          </a:p>
          <a:p>
            <a:pPr algn="just"/>
            <a:r>
              <a:rPr lang="es-ES" sz="1500" b="0" i="0" dirty="0">
                <a:solidFill>
                  <a:srgbClr val="000000"/>
                </a:solidFill>
                <a:effectLst/>
                <a:latin typeface="verdana" panose="020B0604030504040204" pitchFamily="34" charset="0"/>
              </a:rPr>
              <a:t>abominación: morirán sin remedio; su sangre caerá sobre ellos".</a:t>
            </a:r>
          </a:p>
          <a:p>
            <a:pPr algn="just"/>
            <a:endParaRPr lang="es-ES" sz="1500" dirty="0">
              <a:solidFill>
                <a:srgbClr val="000000"/>
              </a:solidFill>
              <a:latin typeface="verdana" panose="020B0604030504040204" pitchFamily="34" charset="0"/>
            </a:endParaRPr>
          </a:p>
          <a:p>
            <a:pPr algn="just"/>
            <a:r>
              <a:rPr lang="es-ES" sz="1500" b="1" i="0" dirty="0">
                <a:solidFill>
                  <a:srgbClr val="000000"/>
                </a:solidFill>
                <a:effectLst/>
                <a:latin typeface="verdana" panose="020B0604030504040204" pitchFamily="34" charset="0"/>
              </a:rPr>
              <a:t>1 </a:t>
            </a:r>
            <a:r>
              <a:rPr lang="es-ES" sz="1500" b="1" i="0" dirty="0" err="1">
                <a:solidFill>
                  <a:srgbClr val="000000"/>
                </a:solidFill>
                <a:effectLst/>
                <a:latin typeface="verdana" panose="020B0604030504040204" pitchFamily="34" charset="0"/>
              </a:rPr>
              <a:t>Cor</a:t>
            </a:r>
            <a:r>
              <a:rPr lang="es-ES" sz="1500" b="1" i="0" dirty="0">
                <a:solidFill>
                  <a:srgbClr val="000000"/>
                </a:solidFill>
                <a:effectLst/>
                <a:latin typeface="verdana" panose="020B0604030504040204" pitchFamily="34" charset="0"/>
              </a:rPr>
              <a:t> 6, 9-10 </a:t>
            </a:r>
          </a:p>
          <a:p>
            <a:pPr algn="just"/>
            <a:r>
              <a:rPr lang="es-ES" sz="1500" b="0" i="0" dirty="0">
                <a:solidFill>
                  <a:srgbClr val="000000"/>
                </a:solidFill>
                <a:effectLst/>
                <a:latin typeface="verdana" panose="020B0604030504040204" pitchFamily="34" charset="0"/>
              </a:rPr>
              <a:t>"...Ni los impuros, ni los idólatras, ni los adúlteros, ni los afeminados </a:t>
            </a:r>
          </a:p>
          <a:p>
            <a:pPr algn="just"/>
            <a:r>
              <a:rPr lang="es-ES" sz="1500" b="0" i="0" dirty="0">
                <a:solidFill>
                  <a:srgbClr val="000000"/>
                </a:solidFill>
                <a:effectLst/>
                <a:latin typeface="verdana" panose="020B0604030504040204" pitchFamily="34" charset="0"/>
              </a:rPr>
              <a:t>(</a:t>
            </a:r>
            <a:r>
              <a:rPr lang="es-ES" sz="1500" b="0" i="1" dirty="0" err="1">
                <a:solidFill>
                  <a:srgbClr val="000000"/>
                </a:solidFill>
                <a:effectLst/>
                <a:latin typeface="verdana" panose="020B0604030504040204" pitchFamily="34" charset="0"/>
              </a:rPr>
              <a:t>malakoí</a:t>
            </a:r>
            <a:r>
              <a:rPr lang="es-ES" sz="1500" b="0" i="0" dirty="0">
                <a:solidFill>
                  <a:srgbClr val="000000"/>
                </a:solidFill>
                <a:effectLst/>
                <a:latin typeface="verdana" panose="020B0604030504040204" pitchFamily="34" charset="0"/>
              </a:rPr>
              <a:t>), ni los homosexuales (</a:t>
            </a:r>
            <a:r>
              <a:rPr lang="es-ES" sz="1500" b="0" i="1" dirty="0" err="1">
                <a:solidFill>
                  <a:srgbClr val="000000"/>
                </a:solidFill>
                <a:effectLst/>
                <a:latin typeface="verdana" panose="020B0604030504040204" pitchFamily="34" charset="0"/>
              </a:rPr>
              <a:t>arsenokoítai</a:t>
            </a:r>
            <a:r>
              <a:rPr lang="es-ES" sz="1500" b="0" i="0" dirty="0">
                <a:solidFill>
                  <a:srgbClr val="000000"/>
                </a:solidFill>
                <a:effectLst/>
                <a:latin typeface="verdana" panose="020B0604030504040204" pitchFamily="34" charset="0"/>
              </a:rPr>
              <a:t>)... heredarán el Reino de Dios".</a:t>
            </a:r>
          </a:p>
          <a:p>
            <a:pPr algn="just"/>
            <a:endParaRPr lang="es-ES" sz="1500" dirty="0">
              <a:solidFill>
                <a:srgbClr val="000000"/>
              </a:solidFill>
              <a:latin typeface="verdana" panose="020B0604030504040204" pitchFamily="34" charset="0"/>
            </a:endParaRPr>
          </a:p>
          <a:p>
            <a:pPr algn="just"/>
            <a:r>
              <a:rPr lang="es-ES" sz="1500" b="1" i="0" dirty="0">
                <a:solidFill>
                  <a:srgbClr val="000000"/>
                </a:solidFill>
                <a:effectLst/>
                <a:latin typeface="verdana" panose="020B0604030504040204" pitchFamily="34" charset="0"/>
              </a:rPr>
              <a:t>1 Tim 1, 9-11</a:t>
            </a:r>
          </a:p>
          <a:p>
            <a:pPr algn="just"/>
            <a:r>
              <a:rPr lang="es-ES" sz="1500" b="0" i="0" dirty="0">
                <a:solidFill>
                  <a:srgbClr val="000000"/>
                </a:solidFill>
                <a:effectLst/>
                <a:latin typeface="verdana" panose="020B0604030504040204" pitchFamily="34" charset="0"/>
              </a:rPr>
              <a:t>"Teniendo bien presente que la ley no ha sido instituida para el justo, sino para los prevaricadores y rebeldes, para los impíos y pecadores,..., adúlteros, homosexuales, traficantes de seres humanos...“</a:t>
            </a:r>
          </a:p>
          <a:p>
            <a:pPr algn="just"/>
            <a:endParaRPr lang="es-ES" sz="1500" dirty="0">
              <a:solidFill>
                <a:srgbClr val="000000"/>
              </a:solidFill>
              <a:latin typeface="verdana" panose="020B0604030504040204" pitchFamily="34" charset="0"/>
            </a:endParaRPr>
          </a:p>
          <a:p>
            <a:pPr algn="just"/>
            <a:r>
              <a:rPr lang="es-ES" sz="1500" b="0" i="0" dirty="0">
                <a:solidFill>
                  <a:srgbClr val="000000"/>
                </a:solidFill>
                <a:effectLst/>
                <a:latin typeface="verdana" panose="020B0604030504040204" pitchFamily="34" charset="0"/>
              </a:rPr>
              <a:t>		</a:t>
            </a:r>
            <a:r>
              <a:rPr lang="es-ES" sz="1600" b="1" i="0" dirty="0">
                <a:solidFill>
                  <a:srgbClr val="000000"/>
                </a:solidFill>
                <a:effectLst/>
                <a:latin typeface="verdana" panose="020B0604030504040204" pitchFamily="34" charset="0"/>
              </a:rPr>
              <a:t>Rom 1, 26-27</a:t>
            </a:r>
          </a:p>
          <a:p>
            <a:pPr algn="just"/>
            <a:r>
              <a:rPr lang="es-ES" sz="1600" dirty="0">
                <a:solidFill>
                  <a:srgbClr val="000000"/>
                </a:solidFill>
                <a:latin typeface="verdana" panose="020B0604030504040204" pitchFamily="34" charset="0"/>
              </a:rPr>
              <a:t>		        </a:t>
            </a:r>
            <a:r>
              <a:rPr lang="es-ES" sz="1600" b="0" i="0" dirty="0">
                <a:solidFill>
                  <a:srgbClr val="000000"/>
                </a:solidFill>
                <a:effectLst/>
                <a:latin typeface="verdana" panose="020B0604030504040204" pitchFamily="34" charset="0"/>
              </a:rPr>
              <a:t>"Por eso los entregó Dios a pasiones infames; pues sus mujeres invirtieron 				   las relaciones naturales por otras </a:t>
            </a:r>
            <a:r>
              <a:rPr lang="es-ES" sz="1600" b="0" i="1" dirty="0">
                <a:solidFill>
                  <a:srgbClr val="000000"/>
                </a:solidFill>
                <a:effectLst/>
                <a:latin typeface="verdana" panose="020B0604030504040204" pitchFamily="34" charset="0"/>
              </a:rPr>
              <a:t>contra la naturaleza</a:t>
            </a:r>
            <a:r>
              <a:rPr lang="es-ES" sz="1600" b="0" i="0" dirty="0">
                <a:solidFill>
                  <a:srgbClr val="000000"/>
                </a:solidFill>
                <a:effectLst/>
                <a:latin typeface="verdana" panose="020B0604030504040204" pitchFamily="34" charset="0"/>
              </a:rPr>
              <a:t>; igualmente los 		 		  hombres, </a:t>
            </a:r>
            <a:r>
              <a:rPr lang="es-ES" sz="1600" b="0" i="1" dirty="0">
                <a:solidFill>
                  <a:srgbClr val="000000"/>
                </a:solidFill>
                <a:effectLst/>
                <a:latin typeface="verdana" panose="020B0604030504040204" pitchFamily="34" charset="0"/>
              </a:rPr>
              <a:t>abandonando el uso natural </a:t>
            </a:r>
            <a:r>
              <a:rPr lang="es-ES" sz="1600" b="0" i="0" dirty="0">
                <a:solidFill>
                  <a:srgbClr val="000000"/>
                </a:solidFill>
                <a:effectLst/>
                <a:latin typeface="verdana" panose="020B0604030504040204" pitchFamily="34" charset="0"/>
              </a:rPr>
              <a:t>de la mujer, se abrasaron en deseos los 			unos por los otros, cometiendo la infamia de hombre con hombre, recibiendo en 			sí mismos el pago merecido de su extravío".</a:t>
            </a:r>
            <a:endParaRPr lang="es-ES" sz="1500" b="0" i="0" dirty="0">
              <a:solidFill>
                <a:srgbClr val="000000"/>
              </a:solidFill>
              <a:effectLst/>
              <a:latin typeface="verdana" panose="020B0604030504040204" pitchFamily="34" charset="0"/>
            </a:endParaRPr>
          </a:p>
          <a:p>
            <a:endParaRPr lang="es-ES" dirty="0">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p:txBody>
      </p:sp>
    </p:spTree>
    <p:extLst>
      <p:ext uri="{BB962C8B-B14F-4D97-AF65-F5344CB8AC3E}">
        <p14:creationId xmlns:p14="http://schemas.microsoft.com/office/powerpoint/2010/main" val="20758635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acerca de los actos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1" y="1665986"/>
            <a:ext cx="11953874" cy="4801314"/>
          </a:xfrm>
          <a:prstGeom prst="rect">
            <a:avLst/>
          </a:prstGeom>
          <a:noFill/>
        </p:spPr>
        <p:txBody>
          <a:bodyPr wrap="square">
            <a:spAutoFit/>
          </a:bodyPr>
          <a:lstStyle/>
          <a:p>
            <a:pPr lvl="1"/>
            <a:r>
              <a:rPr lang="es-ES" b="0" i="0" dirty="0">
                <a:solidFill>
                  <a:srgbClr val="313132"/>
                </a:solidFill>
                <a:effectLst/>
                <a:latin typeface="freight-book"/>
              </a:rPr>
              <a:t>El papa Francisco, en unas de las palabras más compasivas procedentes de un pontífice </a:t>
            </a:r>
          </a:p>
          <a:p>
            <a:pPr lvl="1"/>
            <a:r>
              <a:rPr lang="es-ES" b="0" i="0" dirty="0">
                <a:solidFill>
                  <a:srgbClr val="313132"/>
                </a:solidFill>
                <a:effectLst/>
                <a:latin typeface="freight-book"/>
              </a:rPr>
              <a:t>sobre los homosexuales, dijo que estos no deberían ser juzgados ni marginados y </a:t>
            </a:r>
          </a:p>
          <a:p>
            <a:pPr lvl="1"/>
            <a:r>
              <a:rPr lang="es-ES" b="0" i="0" dirty="0">
                <a:solidFill>
                  <a:srgbClr val="313132"/>
                </a:solidFill>
                <a:effectLst/>
                <a:latin typeface="freight-book"/>
              </a:rPr>
              <a:t>que deberían ser integrados en la sociedad, pero reafirmó las enseñanzas de la </a:t>
            </a:r>
          </a:p>
          <a:p>
            <a:pPr lvl="1"/>
            <a:r>
              <a:rPr lang="es-ES" b="0" i="0" dirty="0">
                <a:solidFill>
                  <a:srgbClr val="313132"/>
                </a:solidFill>
                <a:effectLst/>
                <a:latin typeface="freight-book"/>
              </a:rPr>
              <a:t>Iglesia de que los actos homosexuales son pecado.</a:t>
            </a:r>
          </a:p>
          <a:p>
            <a:pPr lvl="1"/>
            <a:endParaRPr lang="es-ES" dirty="0">
              <a:solidFill>
                <a:srgbClr val="313132"/>
              </a:solidFill>
              <a:latin typeface="freight-book"/>
            </a:endParaRPr>
          </a:p>
          <a:p>
            <a:pPr lvl="1"/>
            <a:r>
              <a:rPr lang="es-ES" b="0" i="0" dirty="0">
                <a:solidFill>
                  <a:srgbClr val="313132"/>
                </a:solidFill>
                <a:effectLst/>
                <a:latin typeface="freight-book"/>
              </a:rPr>
              <a:t>Francisco defendió a los homosexuales de la discriminación en la que fue su primera </a:t>
            </a:r>
          </a:p>
          <a:p>
            <a:pPr lvl="1"/>
            <a:r>
              <a:rPr lang="es-ES" b="0" i="0" dirty="0">
                <a:solidFill>
                  <a:srgbClr val="313132"/>
                </a:solidFill>
                <a:effectLst/>
                <a:latin typeface="freight-book"/>
              </a:rPr>
              <a:t>conferencia de prensa después de ser elegido Pontífice en marzo, pero también se </a:t>
            </a:r>
          </a:p>
          <a:p>
            <a:pPr lvl="1"/>
            <a:r>
              <a:rPr lang="es-ES" b="0" i="0" dirty="0">
                <a:solidFill>
                  <a:srgbClr val="313132"/>
                </a:solidFill>
                <a:effectLst/>
                <a:latin typeface="freight-book"/>
              </a:rPr>
              <a:t>refirió al catecismo universal de la Iglesia Católica, que dice que aunque la orientación </a:t>
            </a:r>
          </a:p>
          <a:p>
            <a:pPr lvl="1"/>
            <a:r>
              <a:rPr lang="es-ES" b="0" i="0" dirty="0">
                <a:solidFill>
                  <a:srgbClr val="313132"/>
                </a:solidFill>
                <a:effectLst/>
                <a:latin typeface="freight-book"/>
              </a:rPr>
              <a:t>homosexual no es pecaminosa, sí lo son los actos homosexuales.</a:t>
            </a:r>
          </a:p>
          <a:p>
            <a:pPr lvl="1"/>
            <a:endParaRPr lang="es-ES" dirty="0">
              <a:solidFill>
                <a:srgbClr val="313132"/>
              </a:solidFill>
              <a:latin typeface="freight-book"/>
            </a:endParaRPr>
          </a:p>
          <a:p>
            <a:pPr lvl="1"/>
            <a:r>
              <a:rPr lang="es-ES" b="0" i="0" dirty="0">
                <a:solidFill>
                  <a:srgbClr val="313132"/>
                </a:solidFill>
                <a:effectLst/>
                <a:latin typeface="freight-book"/>
              </a:rPr>
              <a:t>“Si una persona es homosexual y busca a Dios y tiene buena fe, ¿quién soy yo para juzgarlo?”, dijo el Papa.</a:t>
            </a:r>
          </a:p>
          <a:p>
            <a:pPr lvl="1"/>
            <a:endParaRPr lang="es-ES" dirty="0">
              <a:solidFill>
                <a:srgbClr val="313132"/>
              </a:solidFill>
              <a:latin typeface="freight-book"/>
            </a:endParaRPr>
          </a:p>
          <a:p>
            <a:pPr lvl="1"/>
            <a:r>
              <a:rPr lang="es-ES" b="0" i="0" dirty="0">
                <a:solidFill>
                  <a:srgbClr val="313132"/>
                </a:solidFill>
                <a:effectLst/>
                <a:latin typeface="freight-book"/>
              </a:rPr>
              <a:t>“El problema no es tener esta orientación. Debemos ser hermanos. El problema es ejercer presiones por esta orientación, </a:t>
            </a:r>
          </a:p>
          <a:p>
            <a:pPr lvl="1"/>
            <a:r>
              <a:rPr lang="es-ES" dirty="0">
                <a:solidFill>
                  <a:srgbClr val="313132"/>
                </a:solidFill>
                <a:latin typeface="freight-book"/>
              </a:rPr>
              <a:t>			o</a:t>
            </a:r>
            <a:r>
              <a:rPr lang="es-ES" b="0" i="0" dirty="0">
                <a:solidFill>
                  <a:srgbClr val="313132"/>
                </a:solidFill>
                <a:effectLst/>
                <a:latin typeface="freight-book"/>
              </a:rPr>
              <a:t> ‘lobbies’ de gente codiciosa, ‘lobbies’ políticos, ‘lobbies’ masónicos, muchos ‘lobbies’. Este es el </a:t>
            </a:r>
          </a:p>
          <a:p>
            <a:pPr lvl="1"/>
            <a:r>
              <a:rPr lang="es-ES" dirty="0">
                <a:solidFill>
                  <a:srgbClr val="313132"/>
                </a:solidFill>
                <a:latin typeface="freight-book"/>
              </a:rPr>
              <a:t>				</a:t>
            </a:r>
            <a:r>
              <a:rPr lang="es-ES" b="0" i="0" dirty="0">
                <a:solidFill>
                  <a:srgbClr val="313132"/>
                </a:solidFill>
                <a:effectLst/>
                <a:latin typeface="freight-book"/>
              </a:rPr>
              <a:t>peor problema”, dijo.</a:t>
            </a: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35237380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el Papa acerca de las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1" y="1665986"/>
            <a:ext cx="11953874" cy="2031325"/>
          </a:xfrm>
          <a:prstGeom prst="rect">
            <a:avLst/>
          </a:prstGeom>
          <a:noFill/>
        </p:spPr>
        <p:txBody>
          <a:bodyPr wrap="square">
            <a:spAutoFit/>
          </a:bodyPr>
          <a:lstStyle/>
          <a:p>
            <a:pPr lvl="1"/>
            <a:r>
              <a:rPr lang="es-ES" b="0" i="0" dirty="0">
                <a:solidFill>
                  <a:srgbClr val="313132"/>
                </a:solidFill>
                <a:effectLst/>
                <a:latin typeface="freight-book"/>
              </a:rPr>
              <a:t>Papa Francisco: </a:t>
            </a:r>
            <a:r>
              <a:rPr lang="es-ES" b="1" i="1" dirty="0">
                <a:solidFill>
                  <a:srgbClr val="212529"/>
                </a:solidFill>
                <a:effectLst/>
                <a:latin typeface="PTSerif Regular"/>
              </a:rPr>
              <a:t>“Las personas homosexuales tienen derecho a estar en </a:t>
            </a:r>
          </a:p>
          <a:p>
            <a:pPr lvl="1"/>
            <a:r>
              <a:rPr lang="es-ES" b="1" i="1" dirty="0">
                <a:solidFill>
                  <a:srgbClr val="212529"/>
                </a:solidFill>
                <a:effectLst/>
                <a:latin typeface="PTSerif Regular"/>
              </a:rPr>
              <a:t>una familia, son hijos de Dios, tienen derecho a una familia. </a:t>
            </a:r>
          </a:p>
          <a:p>
            <a:pPr lvl="1"/>
            <a:r>
              <a:rPr lang="es-ES" b="1" i="1" dirty="0">
                <a:solidFill>
                  <a:srgbClr val="212529"/>
                </a:solidFill>
                <a:effectLst/>
                <a:latin typeface="PTSerif Regular"/>
              </a:rPr>
              <a:t>No se puede echar de una familia a nadie, ni hacerle la vida imposible </a:t>
            </a:r>
          </a:p>
          <a:p>
            <a:pPr lvl="1"/>
            <a:r>
              <a:rPr lang="es-ES" b="1" i="1" dirty="0">
                <a:solidFill>
                  <a:srgbClr val="212529"/>
                </a:solidFill>
                <a:effectLst/>
                <a:latin typeface="PTSerif Regular"/>
              </a:rPr>
              <a:t>por eso. Lo que tenemos que hacer es una ley de convivencia civil, </a:t>
            </a:r>
          </a:p>
          <a:p>
            <a:pPr lvl="1"/>
            <a:r>
              <a:rPr lang="es-ES" b="1" i="1" dirty="0">
                <a:solidFill>
                  <a:srgbClr val="212529"/>
                </a:solidFill>
                <a:effectLst/>
                <a:latin typeface="PTSerif Regular"/>
              </a:rPr>
              <a:t>tienen derecho a estar cubiertos legalmente. Yo defendí eso"</a:t>
            </a:r>
            <a:r>
              <a:rPr lang="es-ES" b="0" i="0" dirty="0">
                <a:solidFill>
                  <a:srgbClr val="313132"/>
                </a:solidFill>
                <a:effectLst/>
                <a:latin typeface="freight-book"/>
              </a:rPr>
              <a:t> </a:t>
            </a: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7457042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¿Por qué no puede haber “matrimonio homosexual” en la Iglesia Católica?</a:t>
            </a:r>
          </a:p>
        </p:txBody>
      </p:sp>
      <p:sp>
        <p:nvSpPr>
          <p:cNvPr id="8" name="TextBox 7">
            <a:extLst>
              <a:ext uri="{FF2B5EF4-FFF2-40B4-BE49-F238E27FC236}">
                <a16:creationId xmlns:a16="http://schemas.microsoft.com/office/drawing/2014/main" id="{EF045EB2-4A59-48A2-8702-4B915D98B439}"/>
              </a:ext>
            </a:extLst>
          </p:cNvPr>
          <p:cNvSpPr txBox="1"/>
          <p:nvPr/>
        </p:nvSpPr>
        <p:spPr>
          <a:xfrm>
            <a:off x="416670" y="2291209"/>
            <a:ext cx="11358659" cy="3970318"/>
          </a:xfrm>
          <a:prstGeom prst="rect">
            <a:avLst/>
          </a:prstGeom>
          <a:noFill/>
        </p:spPr>
        <p:txBody>
          <a:bodyPr wrap="square">
            <a:spAutoFit/>
          </a:bodyPr>
          <a:lstStyle/>
          <a:p>
            <a:pPr algn="l"/>
            <a:r>
              <a:rPr lang="es-ES" sz="1600" b="1" i="0" dirty="0">
                <a:solidFill>
                  <a:srgbClr val="000000"/>
                </a:solidFill>
                <a:effectLst/>
                <a:latin typeface="Roboto Condensed" panose="020B0604020202020204" pitchFamily="2" charset="0"/>
              </a:rPr>
              <a:t>El matrimonio, tal cual lo concibió Dios, es entre un hombre y una mujer. </a:t>
            </a:r>
            <a:r>
              <a:rPr lang="es-ES" sz="1600" b="1" dirty="0">
                <a:solidFill>
                  <a:srgbClr val="000000"/>
                </a:solidFill>
                <a:latin typeface="Roboto Condensed" panose="020B0604020202020204" pitchFamily="2" charset="0"/>
              </a:rPr>
              <a:t>La Iglesia no tiene la </a:t>
            </a:r>
          </a:p>
          <a:p>
            <a:pPr algn="l"/>
            <a:r>
              <a:rPr lang="es-ES" sz="1600" b="1" dirty="0">
                <a:solidFill>
                  <a:srgbClr val="000000"/>
                </a:solidFill>
                <a:latin typeface="Roboto Condensed" panose="020B0604020202020204" pitchFamily="2" charset="0"/>
              </a:rPr>
              <a:t>autoridad para cambiar lo que Jesús mismo instituyó.</a:t>
            </a:r>
          </a:p>
          <a:p>
            <a:pPr algn="l"/>
            <a:endParaRPr lang="es-ES" sz="1600" b="1" dirty="0">
              <a:solidFill>
                <a:srgbClr val="000000"/>
              </a:solidFill>
              <a:latin typeface="Roboto Condensed" panose="020B0604020202020204" pitchFamily="2" charset="0"/>
            </a:endParaRPr>
          </a:p>
          <a:p>
            <a:pPr algn="l"/>
            <a:r>
              <a:rPr lang="es-ES" sz="1600" dirty="0">
                <a:solidFill>
                  <a:srgbClr val="000000"/>
                </a:solidFill>
                <a:latin typeface="Roboto Condensed" panose="020B0604020202020204" pitchFamily="2" charset="0"/>
              </a:rPr>
              <a:t>El matrimonio es un reflejo de la entrega de Jesús a la Iglesia. Es un sacramento ordenado a hacer</a:t>
            </a:r>
          </a:p>
          <a:p>
            <a:pPr algn="l"/>
            <a:r>
              <a:rPr lang="es-ES" sz="1600" dirty="0">
                <a:solidFill>
                  <a:srgbClr val="000000"/>
                </a:solidFill>
                <a:latin typeface="Roboto Condensed" panose="020B0604020202020204" pitchFamily="2" charset="0"/>
              </a:rPr>
              <a:t> vida la voluntad de Dios, que ha creado al hombre y a la mujer para complementarse.</a:t>
            </a:r>
          </a:p>
          <a:p>
            <a:pPr algn="l"/>
            <a:endParaRPr lang="es-ES" sz="1600" b="1" dirty="0">
              <a:solidFill>
                <a:srgbClr val="000000"/>
              </a:solidFill>
              <a:latin typeface="Roboto Condensed" panose="020B0604020202020204" pitchFamily="2" charset="0"/>
            </a:endParaRPr>
          </a:p>
          <a:p>
            <a:pPr algn="l"/>
            <a:r>
              <a:rPr lang="es-ES" sz="1600" b="0" i="0" dirty="0">
                <a:solidFill>
                  <a:srgbClr val="252525"/>
                </a:solidFill>
                <a:effectLst/>
                <a:latin typeface="Cabin"/>
              </a:rPr>
              <a:t>“No existe ningún fundamento para asimilar o establecer analogías, ni siquiera remotas, entre </a:t>
            </a:r>
          </a:p>
          <a:p>
            <a:pPr algn="l"/>
            <a:r>
              <a:rPr lang="es-ES" sz="1600" b="0" i="0" dirty="0">
                <a:solidFill>
                  <a:srgbClr val="252525"/>
                </a:solidFill>
                <a:effectLst/>
                <a:latin typeface="Cabin"/>
              </a:rPr>
              <a:t>las uniones homosexuales y el designio de Dios sobre el matrimonio y la familia”. </a:t>
            </a:r>
            <a:r>
              <a:rPr lang="es-ES" sz="1600" b="0" i="0" dirty="0" err="1">
                <a:solidFill>
                  <a:srgbClr val="252525"/>
                </a:solidFill>
                <a:effectLst/>
                <a:latin typeface="Cabin"/>
              </a:rPr>
              <a:t>Amoris</a:t>
            </a:r>
            <a:r>
              <a:rPr lang="es-ES" sz="1600" b="0" i="0" dirty="0">
                <a:solidFill>
                  <a:srgbClr val="252525"/>
                </a:solidFill>
                <a:effectLst/>
                <a:latin typeface="Cabin"/>
              </a:rPr>
              <a:t> Laetitia</a:t>
            </a:r>
            <a:endParaRPr lang="es-ES" sz="1600" dirty="0">
              <a:latin typeface="Roboto" panose="02000000000000000000" pitchFamily="2" charset="0"/>
            </a:endParaRPr>
          </a:p>
          <a:p>
            <a:pPr algn="l"/>
            <a:endParaRPr lang="es-ES" sz="1600" b="0" i="0" dirty="0">
              <a:effectLst/>
              <a:latin typeface="Roboto" panose="02000000000000000000" pitchFamily="2" charset="0"/>
            </a:endParaRPr>
          </a:p>
          <a:p>
            <a:br>
              <a:rPr lang="es-ES" dirty="0"/>
            </a:br>
            <a:endParaRPr lang="es-ES" b="0" i="0" dirty="0">
              <a:effectLst/>
              <a:latin typeface="Roboto" panose="02000000000000000000" pitchFamily="2" charset="0"/>
            </a:endParaRPr>
          </a:p>
          <a:p>
            <a:pPr algn="l"/>
            <a:endParaRPr lang="es-ES" dirty="0">
              <a:latin typeface="Roboto" panose="02000000000000000000" pitchFamily="2" charset="0"/>
            </a:endParaRPr>
          </a:p>
          <a:p>
            <a:pPr algn="l"/>
            <a:endParaRPr lang="es-ES" b="0" i="0" dirty="0">
              <a:effectLst/>
              <a:latin typeface="Roboto" panose="02000000000000000000" pitchFamily="2" charset="0"/>
            </a:endParaRP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18889884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416670" y="125065"/>
            <a:ext cx="7872095" cy="1938992"/>
          </a:xfrm>
          <a:prstGeom prst="rect">
            <a:avLst/>
          </a:prstGeom>
          <a:noFill/>
        </p:spPr>
        <p:txBody>
          <a:bodyPr wrap="square" rtlCol="0">
            <a:spAutoFit/>
          </a:bodyPr>
          <a:lstStyle/>
          <a:p>
            <a:r>
              <a:rPr lang="es-PR" sz="4000" b="1" dirty="0"/>
              <a:t>¿Qué dicen los derechos humanos acerca de las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416670" y="2082174"/>
            <a:ext cx="11358659" cy="5940088"/>
          </a:xfrm>
          <a:prstGeom prst="rect">
            <a:avLst/>
          </a:prstGeom>
          <a:noFill/>
        </p:spPr>
        <p:txBody>
          <a:bodyPr wrap="square">
            <a:spAutoFit/>
          </a:bodyPr>
          <a:lstStyle/>
          <a:p>
            <a:pPr algn="l"/>
            <a:r>
              <a:rPr lang="es-ES" sz="1600" b="1" i="0" dirty="0">
                <a:solidFill>
                  <a:srgbClr val="000000"/>
                </a:solidFill>
                <a:effectLst/>
                <a:latin typeface="Roboto Condensed" panose="020B0604020202020204" pitchFamily="2" charset="0"/>
              </a:rPr>
              <a:t>Artículo 1</a:t>
            </a:r>
          </a:p>
          <a:p>
            <a:pPr algn="l"/>
            <a:r>
              <a:rPr lang="es-ES" sz="1600" b="0" i="1" dirty="0">
                <a:effectLst/>
                <a:latin typeface="Roboto" panose="02000000000000000000" pitchFamily="2" charset="0"/>
              </a:rPr>
              <a:t>Todos los seres humanos nacen libres e iguales en dignidad y derechos y, dotados </a:t>
            </a:r>
          </a:p>
          <a:p>
            <a:pPr algn="l"/>
            <a:r>
              <a:rPr lang="es-ES" sz="1600" b="0" i="1" dirty="0">
                <a:effectLst/>
                <a:latin typeface="Roboto" panose="02000000000000000000" pitchFamily="2" charset="0"/>
              </a:rPr>
              <a:t>como están de razón y conciencia, deben comportarse fraternalmente los unos con los </a:t>
            </a:r>
          </a:p>
          <a:p>
            <a:pPr algn="l"/>
            <a:r>
              <a:rPr lang="es-ES" sz="1600" b="0" i="1" dirty="0">
                <a:effectLst/>
                <a:latin typeface="Roboto" panose="02000000000000000000" pitchFamily="2" charset="0"/>
              </a:rPr>
              <a:t>otros.</a:t>
            </a:r>
            <a:endParaRPr lang="es-ES" sz="1600" i="1" dirty="0">
              <a:latin typeface="Roboto" panose="02000000000000000000" pitchFamily="2" charset="0"/>
            </a:endParaRPr>
          </a:p>
          <a:p>
            <a:pPr algn="l"/>
            <a:r>
              <a:rPr lang="es-ES" sz="1600" dirty="0">
                <a:latin typeface="Roboto" panose="02000000000000000000" pitchFamily="2" charset="0"/>
              </a:rPr>
              <a:t>Una persona homosexual es una persona con igual dignidad y derechos.</a:t>
            </a:r>
          </a:p>
          <a:p>
            <a:pPr algn="l"/>
            <a:endParaRPr lang="es-ES" sz="1600" b="0" i="0" dirty="0">
              <a:effectLst/>
              <a:latin typeface="Roboto" panose="02000000000000000000" pitchFamily="2" charset="0"/>
            </a:endParaRPr>
          </a:p>
          <a:p>
            <a:pPr algn="l"/>
            <a:r>
              <a:rPr lang="es-ES" sz="1600" b="1" i="0" dirty="0">
                <a:effectLst/>
                <a:latin typeface="Roboto Condensed" panose="02000000000000000000" pitchFamily="2" charset="0"/>
              </a:rPr>
              <a:t>Artículo 2</a:t>
            </a:r>
          </a:p>
          <a:p>
            <a:pPr algn="l"/>
            <a:r>
              <a:rPr lang="es-ES" sz="1600" b="0" i="1" dirty="0">
                <a:effectLst/>
                <a:latin typeface="Roboto" panose="02000000000000000000" pitchFamily="2" charset="0"/>
              </a:rPr>
              <a:t>Toda persona tiene todos los derechos y libertades proclamados en esta Declaración, sin </a:t>
            </a:r>
          </a:p>
          <a:p>
            <a:pPr algn="l"/>
            <a:r>
              <a:rPr lang="es-ES" sz="1600" b="0" i="1" dirty="0">
                <a:effectLst/>
                <a:latin typeface="Roboto" panose="02000000000000000000" pitchFamily="2" charset="0"/>
              </a:rPr>
              <a:t>distinción alguna de raza, color, sexo, idioma, religión, opinión política o de cualquier otra índole, </a:t>
            </a:r>
          </a:p>
          <a:p>
            <a:pPr algn="l"/>
            <a:r>
              <a:rPr lang="es-ES" sz="1600" b="0" i="1" dirty="0">
                <a:effectLst/>
                <a:latin typeface="Roboto" panose="02000000000000000000" pitchFamily="2" charset="0"/>
              </a:rPr>
              <a:t>origen nacional o social, posición económica, nacimiento o cualquier otra condición. Además, no se hará distinción</a:t>
            </a:r>
            <a:r>
              <a:rPr lang="es-ES" sz="1600" i="1" dirty="0">
                <a:latin typeface="Roboto" panose="02000000000000000000" pitchFamily="2" charset="0"/>
              </a:rPr>
              <a:t> </a:t>
            </a:r>
            <a:r>
              <a:rPr lang="es-ES" sz="1600" b="0" i="1" dirty="0">
                <a:effectLst/>
                <a:latin typeface="Roboto" panose="02000000000000000000" pitchFamily="2" charset="0"/>
              </a:rPr>
              <a:t>alguna fundada en la condición política, jurídica o internacional del   país o territorio de cuya jurisdicción dependa una persona, tanto si se trata de un país independiente, como de un territorio bajo administración fiduciaria, no autónomo o sometido a  	                       cualquier otra limitación a su</a:t>
            </a:r>
            <a:r>
              <a:rPr lang="es-ES" sz="1600" i="1" dirty="0">
                <a:latin typeface="Roboto" panose="02000000000000000000" pitchFamily="2" charset="0"/>
              </a:rPr>
              <a:t> </a:t>
            </a:r>
            <a:r>
              <a:rPr lang="es-ES" sz="1600" b="0" i="1" dirty="0">
                <a:effectLst/>
                <a:latin typeface="Roboto" panose="02000000000000000000" pitchFamily="2" charset="0"/>
              </a:rPr>
              <a:t>soberanía. </a:t>
            </a:r>
          </a:p>
          <a:p>
            <a:pPr algn="l"/>
            <a:endParaRPr lang="es-ES" sz="1600" i="1" dirty="0">
              <a:latin typeface="Roboto" panose="02000000000000000000" pitchFamily="2" charset="0"/>
            </a:endParaRPr>
          </a:p>
          <a:p>
            <a:pPr algn="l"/>
            <a:r>
              <a:rPr lang="es-ES" sz="1600" i="1" dirty="0">
                <a:latin typeface="Roboto" panose="02000000000000000000" pitchFamily="2" charset="0"/>
              </a:rPr>
              <a:t>			 </a:t>
            </a:r>
            <a:r>
              <a:rPr lang="es-ES" sz="1600" dirty="0">
                <a:latin typeface="Roboto" panose="02000000000000000000" pitchFamily="2" charset="0"/>
              </a:rPr>
              <a:t>Todos los derechos humanos aplican a absolutamente todos. Las personas homosexuales 			        tienen todo el derecho a todos los derechos humanos, incluyendo el derecho humano a 	                                      una unión civil para aquellos que no crean en la fe o elijan no vivir la fe.</a:t>
            </a:r>
            <a:endParaRPr lang="es-ES" sz="1600" b="0" dirty="0">
              <a:effectLst/>
              <a:latin typeface="Roboto" panose="02000000000000000000" pitchFamily="2" charset="0"/>
            </a:endParaRPr>
          </a:p>
          <a:p>
            <a:br>
              <a:rPr lang="es-ES" dirty="0"/>
            </a:br>
            <a:endParaRPr lang="es-ES" b="0" i="0" dirty="0">
              <a:effectLst/>
              <a:latin typeface="Roboto" panose="02000000000000000000" pitchFamily="2" charset="0"/>
            </a:endParaRPr>
          </a:p>
          <a:p>
            <a:pPr algn="l"/>
            <a:endParaRPr lang="es-ES" dirty="0">
              <a:latin typeface="Roboto" panose="02000000000000000000" pitchFamily="2" charset="0"/>
            </a:endParaRPr>
          </a:p>
          <a:p>
            <a:pPr algn="l"/>
            <a:endParaRPr lang="es-ES" b="0" i="0" dirty="0">
              <a:effectLst/>
              <a:latin typeface="Roboto" panose="02000000000000000000" pitchFamily="2" charset="0"/>
            </a:endParaRP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9152815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477328"/>
          </a:xfrm>
          <a:prstGeom prst="rect">
            <a:avLst/>
          </a:prstGeom>
          <a:noFill/>
        </p:spPr>
        <p:txBody>
          <a:bodyPr wrap="square" rtlCol="0">
            <a:spAutoFit/>
          </a:bodyPr>
          <a:lstStyle/>
          <a:p>
            <a:r>
              <a:rPr lang="es-PR" sz="3000" b="1" dirty="0"/>
              <a:t>Pregunta: Ser homosexual pero aún</a:t>
            </a:r>
          </a:p>
          <a:p>
            <a:r>
              <a:rPr lang="es-PR" sz="3000" b="1" dirty="0"/>
              <a:t>así amar a Dios con toda tu vida, </a:t>
            </a:r>
          </a:p>
          <a:p>
            <a:r>
              <a:rPr lang="es-PR" sz="3000" b="1" dirty="0"/>
              <a:t>¿es pecado? </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521681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Toda persona está llamada a amar a Dios con toda su vida,</a:t>
            </a:r>
          </a:p>
          <a:p>
            <a:r>
              <a:rPr lang="es-PR" sz="2000" b="0" i="0" dirty="0">
                <a:effectLst/>
                <a:latin typeface="Roboto Slab"/>
              </a:rPr>
              <a:t>incluyendo una persona homosexual.</a:t>
            </a:r>
          </a:p>
          <a:p>
            <a:endParaRPr lang="es-PR" sz="2000" dirty="0">
              <a:latin typeface="Roboto Slab"/>
            </a:endParaRPr>
          </a:p>
          <a:p>
            <a:r>
              <a:rPr lang="es-PR" sz="2000" dirty="0">
                <a:latin typeface="Roboto Slab"/>
              </a:rPr>
              <a:t>No, </a:t>
            </a:r>
            <a:r>
              <a:rPr lang="es-PR" sz="2000" b="1" dirty="0">
                <a:latin typeface="Roboto Slab"/>
              </a:rPr>
              <a:t>no es pecado ser homosexual y amar a Dios con toda tu vida. </a:t>
            </a:r>
          </a:p>
          <a:p>
            <a:r>
              <a:rPr lang="es-PR" sz="2000" dirty="0">
                <a:latin typeface="Roboto Slab"/>
              </a:rPr>
              <a:t>De hecho, es lo que toda persona cristiana está llamada a hacer para </a:t>
            </a:r>
          </a:p>
          <a:p>
            <a:r>
              <a:rPr lang="es-PR" sz="2000" dirty="0">
                <a:latin typeface="Roboto Slab"/>
              </a:rPr>
              <a:t>ser feliz, pleno y santo.</a:t>
            </a:r>
          </a:p>
          <a:p>
            <a:endParaRPr lang="es-PR" sz="2000" dirty="0">
              <a:latin typeface="Roboto Slab"/>
            </a:endParaRPr>
          </a:p>
          <a:p>
            <a:r>
              <a:rPr lang="es-PR" sz="2000" dirty="0">
                <a:latin typeface="Roboto Slab"/>
              </a:rPr>
              <a:t>No obstante, recuerda que cuando amas a Dios con toda tu vida eso tiene consecuencias. </a:t>
            </a:r>
            <a:r>
              <a:rPr lang="es-PR" sz="2000" b="1" dirty="0">
                <a:latin typeface="Roboto Slab"/>
              </a:rPr>
              <a:t>Si amas a Dios con toda tu vida evitarás todo pecado, incluyendo el acto homosexual</a:t>
            </a:r>
            <a:r>
              <a:rPr lang="es-PR" sz="2000" dirty="0">
                <a:latin typeface="Roboto Slab"/>
              </a:rPr>
              <a:t>, que es pecado, evitarás todo tipo de promiscuidad sexual y evitarás todo estilo de vida que no sea 				cónsone con la fe cristiana.</a:t>
            </a:r>
          </a:p>
          <a:p>
            <a:endParaRPr lang="es-PR" sz="2000" dirty="0">
              <a:latin typeface="Roboto Slab"/>
            </a:endParaRPr>
          </a:p>
          <a:p>
            <a:r>
              <a:rPr lang="es-PR" sz="2000" dirty="0">
                <a:latin typeface="Roboto Slab"/>
              </a:rPr>
              <a:t>				No basta con amar de palabra y solo decir que se ama a Dios 				con toda la vida: hay que amar con actos. </a:t>
            </a:r>
            <a:endParaRPr lang="en-US" sz="2000" dirty="0"/>
          </a:p>
          <a:p>
            <a:endParaRPr lang="en-US" sz="3500" dirty="0"/>
          </a:p>
        </p:txBody>
      </p:sp>
    </p:spTree>
    <p:extLst>
      <p:ext uri="{BB962C8B-B14F-4D97-AF65-F5344CB8AC3E}">
        <p14:creationId xmlns:p14="http://schemas.microsoft.com/office/powerpoint/2010/main" val="38282301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553998"/>
          </a:xfrm>
          <a:prstGeom prst="rect">
            <a:avLst/>
          </a:prstGeom>
          <a:noFill/>
        </p:spPr>
        <p:txBody>
          <a:bodyPr wrap="square" rtlCol="0">
            <a:spAutoFit/>
          </a:bodyPr>
          <a:lstStyle/>
          <a:p>
            <a:r>
              <a:rPr lang="es-PR" sz="3000" b="1" dirty="0"/>
              <a:t>Pregunta: ¿Un homosexual va al infierno?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919122"/>
            <a:ext cx="11805918" cy="617092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1900" b="1" i="0" dirty="0">
                <a:effectLst/>
                <a:latin typeface="Roboto Slab"/>
              </a:rPr>
              <a:t>Respuesta: </a:t>
            </a:r>
            <a:r>
              <a:rPr lang="es-PR" sz="1900" b="0" i="0" dirty="0">
                <a:effectLst/>
                <a:latin typeface="Roboto Slab"/>
              </a:rPr>
              <a:t>La Iglesia enseña que para ir al infierno debes morir en </a:t>
            </a:r>
          </a:p>
          <a:p>
            <a:r>
              <a:rPr lang="es-PR" sz="1900" b="0" i="0" dirty="0">
                <a:effectLst/>
                <a:latin typeface="Roboto Slab"/>
              </a:rPr>
              <a:t>estado de pecado </a:t>
            </a:r>
            <a:r>
              <a:rPr lang="es-PR" sz="1900" dirty="0">
                <a:latin typeface="Roboto Slab"/>
              </a:rPr>
              <a:t>mortal. Salvo que se confiese el pecado mortal </a:t>
            </a:r>
          </a:p>
          <a:p>
            <a:r>
              <a:rPr lang="es-PR" sz="1900" dirty="0">
                <a:latin typeface="Roboto Slab"/>
              </a:rPr>
              <a:t>antes de morir, sí, la persona irá al infierno. Esto aplica a todo pecado</a:t>
            </a:r>
          </a:p>
          <a:p>
            <a:r>
              <a:rPr lang="es-PR" sz="1900" dirty="0">
                <a:latin typeface="Roboto Slab"/>
              </a:rPr>
              <a:t>mortal.</a:t>
            </a:r>
          </a:p>
          <a:p>
            <a:endParaRPr lang="es-PR" sz="1900" dirty="0">
              <a:latin typeface="Roboto Slab"/>
            </a:endParaRPr>
          </a:p>
          <a:p>
            <a:r>
              <a:rPr lang="es-PR" sz="1900" dirty="0">
                <a:latin typeface="Roboto Slab"/>
              </a:rPr>
              <a:t>Sin embargo, hay que hacer tres comentarios al respecto:</a:t>
            </a:r>
          </a:p>
          <a:p>
            <a:endParaRPr lang="es-PR" sz="1900" dirty="0">
              <a:latin typeface="Roboto Slab"/>
            </a:endParaRPr>
          </a:p>
          <a:p>
            <a:r>
              <a:rPr lang="es-PR" sz="1900" dirty="0">
                <a:latin typeface="Roboto Slab"/>
              </a:rPr>
              <a:t>1. </a:t>
            </a:r>
            <a:r>
              <a:rPr lang="es-PR" sz="1900" b="1" dirty="0">
                <a:latin typeface="Roboto Slab"/>
              </a:rPr>
              <a:t>Nadie va al infierno meramente por ser homosexual. </a:t>
            </a:r>
            <a:r>
              <a:rPr lang="es-PR" sz="1900" dirty="0">
                <a:latin typeface="Roboto Slab"/>
              </a:rPr>
              <a:t>Ser </a:t>
            </a:r>
          </a:p>
          <a:p>
            <a:r>
              <a:rPr lang="es-PR" sz="1900" dirty="0">
                <a:latin typeface="Roboto Slab"/>
              </a:rPr>
              <a:t>homosexual en sí mismo no es pecado. Lo que es pecado es el acto </a:t>
            </a:r>
          </a:p>
          <a:p>
            <a:r>
              <a:rPr lang="es-PR" sz="1900" dirty="0">
                <a:latin typeface="Roboto Slab"/>
              </a:rPr>
              <a:t>homosexual, no ser homosexual. </a:t>
            </a:r>
          </a:p>
          <a:p>
            <a:endParaRPr lang="es-PR" sz="1900" dirty="0">
              <a:latin typeface="Roboto Slab"/>
            </a:endParaRPr>
          </a:p>
          <a:p>
            <a:r>
              <a:rPr lang="es-PR" sz="1900" dirty="0">
                <a:latin typeface="Roboto Slab"/>
              </a:rPr>
              <a:t>2. </a:t>
            </a:r>
            <a:r>
              <a:rPr lang="es-PR" sz="1900" b="1" dirty="0">
                <a:latin typeface="Roboto Slab"/>
              </a:rPr>
              <a:t>No es a nosotros a quienes les corresponde juzgar si una persona está en el infierno o no. Es a Dios. </a:t>
            </a:r>
            <a:r>
              <a:rPr lang="es-PR" sz="1900" dirty="0">
                <a:latin typeface="Roboto Slab"/>
              </a:rPr>
              <a:t>Nadie, absolutamente nadie, puede afirmar con total certeza que una persona está en el infierno. </a:t>
            </a:r>
          </a:p>
          <a:p>
            <a:endParaRPr lang="es-PR" sz="1900" dirty="0">
              <a:latin typeface="Roboto Slab"/>
            </a:endParaRPr>
          </a:p>
          <a:p>
            <a:r>
              <a:rPr lang="es-PR" sz="1900" dirty="0">
                <a:latin typeface="Roboto Slab"/>
              </a:rPr>
              <a:t>			3. </a:t>
            </a:r>
            <a:r>
              <a:rPr lang="es-PR" sz="1900" b="1" dirty="0">
                <a:latin typeface="Roboto Slab"/>
              </a:rPr>
              <a:t>Para que haya un pecado mortal tiene que haber materia grave, pleno 			conocimiento y consentimiento deliberado</a:t>
            </a:r>
            <a:r>
              <a:rPr lang="es-PR" sz="1900" dirty="0">
                <a:latin typeface="Roboto Slab"/>
              </a:rPr>
              <a:t>. Incluso cometiendo el acto 				</a:t>
            </a:r>
            <a:r>
              <a:rPr lang="es-PR" sz="1900" dirty="0" err="1">
                <a:latin typeface="Roboto Slab"/>
              </a:rPr>
              <a:t>homoseual</a:t>
            </a:r>
            <a:r>
              <a:rPr lang="es-PR" sz="1900" dirty="0">
                <a:latin typeface="Roboto Slab"/>
              </a:rPr>
              <a:t> y la persona muera sin confesarse, puede pasar que no se 				cumple una de estas tres condiciones y por lo tanto no es pecado mortal. </a:t>
            </a:r>
            <a:endParaRPr lang="en-US" sz="1900" dirty="0"/>
          </a:p>
          <a:p>
            <a:endParaRPr lang="en-US" sz="3500" dirty="0"/>
          </a:p>
        </p:txBody>
      </p:sp>
    </p:spTree>
    <p:extLst>
      <p:ext uri="{BB962C8B-B14F-4D97-AF65-F5344CB8AC3E}">
        <p14:creationId xmlns:p14="http://schemas.microsoft.com/office/powerpoint/2010/main" val="15781257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el Papa aceptó el </a:t>
            </a:r>
          </a:p>
          <a:p>
            <a:r>
              <a:rPr lang="es-PR" sz="3000" b="1" dirty="0"/>
              <a:t>matrimonio homosexual?</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183127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El Papa no acepta el matrimonio homosexual.</a:t>
            </a:r>
          </a:p>
          <a:p>
            <a:r>
              <a:rPr lang="es-PR" sz="2000" dirty="0">
                <a:latin typeface="Roboto Slab"/>
              </a:rPr>
              <a:t>Sencillamente dijo que “no es quien para juzgar” una persona</a:t>
            </a:r>
          </a:p>
          <a:p>
            <a:r>
              <a:rPr lang="es-PR" sz="2000" dirty="0">
                <a:latin typeface="Roboto Slab"/>
              </a:rPr>
              <a:t>homosexual.</a:t>
            </a:r>
            <a:endParaRPr lang="en-US" sz="2000" dirty="0"/>
          </a:p>
          <a:p>
            <a:endParaRPr lang="en-US" sz="3500" dirty="0"/>
          </a:p>
        </p:txBody>
      </p:sp>
    </p:spTree>
    <p:extLst>
      <p:ext uri="{BB962C8B-B14F-4D97-AF65-F5344CB8AC3E}">
        <p14:creationId xmlns:p14="http://schemas.microsoft.com/office/powerpoint/2010/main" val="1727611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¿Cómo tú puedes decir que alguien</a:t>
            </a:r>
          </a:p>
          <a:p>
            <a:r>
              <a:rPr lang="es-PR" sz="3000" b="1" dirty="0"/>
              <a:t>nace homosexual y decir que eso es pecado?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183127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he dicho que nacer homosexual es pecado. Dije que</a:t>
            </a:r>
          </a:p>
          <a:p>
            <a:r>
              <a:rPr lang="es-PR" sz="2000" dirty="0">
                <a:latin typeface="Roboto Slab"/>
              </a:rPr>
              <a:t>El acto homosexual es pecado. Ninguna persona es “pecado”.</a:t>
            </a:r>
          </a:p>
          <a:p>
            <a:r>
              <a:rPr lang="es-PR" sz="2000" dirty="0">
                <a:latin typeface="Roboto Slab"/>
              </a:rPr>
              <a:t>Todos somos hijos de Dios, incluyendo los hermanos homosexuales.</a:t>
            </a:r>
            <a:endParaRPr lang="en-US" sz="2000" dirty="0"/>
          </a:p>
          <a:p>
            <a:endParaRPr lang="en-US" sz="3500" dirty="0"/>
          </a:p>
        </p:txBody>
      </p:sp>
    </p:spTree>
    <p:extLst>
      <p:ext uri="{BB962C8B-B14F-4D97-AF65-F5344CB8AC3E}">
        <p14:creationId xmlns:p14="http://schemas.microsoft.com/office/powerpoint/2010/main" val="41216841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piensa que la homosexualidad</a:t>
            </a:r>
          </a:p>
          <a:p>
            <a:r>
              <a:rPr lang="es-PR" sz="3000" b="1" dirty="0"/>
              <a:t>es un pecado?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367793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Responderé con dos comentarios:</a:t>
            </a:r>
          </a:p>
          <a:p>
            <a:endParaRPr lang="es-PR" sz="2000" dirty="0">
              <a:latin typeface="Roboto Slab"/>
            </a:endParaRPr>
          </a:p>
          <a:p>
            <a:r>
              <a:rPr lang="es-PR" sz="2000" dirty="0">
                <a:latin typeface="Roboto Slab"/>
              </a:rPr>
              <a:t>1. </a:t>
            </a:r>
            <a:r>
              <a:rPr lang="es-PR" sz="2000" b="1" dirty="0">
                <a:latin typeface="Roboto Slab"/>
              </a:rPr>
              <a:t>Tener orientación homosexual no es pecado. Solo el acto </a:t>
            </a:r>
          </a:p>
          <a:p>
            <a:r>
              <a:rPr lang="en-US" sz="2000" b="1" dirty="0"/>
              <a:t>homosexual es </a:t>
            </a:r>
            <a:r>
              <a:rPr lang="en-US" sz="2000" b="1" dirty="0" err="1"/>
              <a:t>pecado</a:t>
            </a:r>
            <a:r>
              <a:rPr lang="en-US" sz="2000" b="1" dirty="0"/>
              <a:t>. </a:t>
            </a:r>
            <a:r>
              <a:rPr lang="en-US" sz="2000" dirty="0"/>
              <a:t>Se </a:t>
            </a:r>
            <a:r>
              <a:rPr lang="en-US" sz="2000" dirty="0" err="1"/>
              <a:t>puede</a:t>
            </a:r>
            <a:r>
              <a:rPr lang="en-US" sz="2000" dirty="0"/>
              <a:t> </a:t>
            </a:r>
            <a:r>
              <a:rPr lang="en-US" sz="2000" dirty="0" err="1"/>
              <a:t>elegir</a:t>
            </a:r>
            <a:r>
              <a:rPr lang="en-US" sz="2000" dirty="0"/>
              <a:t> ser homosexual y </a:t>
            </a:r>
            <a:r>
              <a:rPr lang="en-US" sz="2000" dirty="0" err="1"/>
              <a:t>elegir</a:t>
            </a:r>
            <a:r>
              <a:rPr lang="en-US" sz="2000" dirty="0"/>
              <a:t> </a:t>
            </a:r>
            <a:r>
              <a:rPr lang="en-US" sz="2000" dirty="0" err="1"/>
              <a:t>vivir</a:t>
            </a:r>
            <a:r>
              <a:rPr lang="en-US" sz="2000" dirty="0"/>
              <a:t> </a:t>
            </a:r>
          </a:p>
          <a:p>
            <a:r>
              <a:rPr lang="en-US" sz="2000" dirty="0"/>
              <a:t>una </a:t>
            </a:r>
            <a:r>
              <a:rPr lang="en-US" sz="2000" dirty="0" err="1"/>
              <a:t>vida</a:t>
            </a:r>
            <a:r>
              <a:rPr lang="en-US" sz="2000" dirty="0"/>
              <a:t> de </a:t>
            </a:r>
            <a:r>
              <a:rPr lang="en-US" sz="2000" dirty="0" err="1"/>
              <a:t>castidad</a:t>
            </a:r>
            <a:r>
              <a:rPr lang="en-US" sz="2000" dirty="0"/>
              <a:t> </a:t>
            </a:r>
            <a:r>
              <a:rPr lang="en-US" sz="2000" dirty="0" err="1"/>
              <a:t>conforme</a:t>
            </a:r>
            <a:r>
              <a:rPr lang="en-US" sz="2000" dirty="0"/>
              <a:t> lo </a:t>
            </a:r>
            <a:r>
              <a:rPr lang="en-US" sz="2000" dirty="0" err="1"/>
              <a:t>enseña</a:t>
            </a:r>
            <a:r>
              <a:rPr lang="en-US" sz="2000" dirty="0"/>
              <a:t> la </a:t>
            </a:r>
            <a:r>
              <a:rPr lang="en-US" sz="2000" dirty="0" err="1"/>
              <a:t>Iglesia</a:t>
            </a:r>
            <a:r>
              <a:rPr lang="en-US" sz="2000" dirty="0"/>
              <a:t>.  </a:t>
            </a:r>
            <a:r>
              <a:rPr lang="en-US" sz="2000" dirty="0" err="1"/>
              <a:t>Puedes</a:t>
            </a:r>
            <a:r>
              <a:rPr lang="en-US" sz="2000" dirty="0"/>
              <a:t> </a:t>
            </a:r>
            <a:r>
              <a:rPr lang="en-US" sz="2000" dirty="0" err="1"/>
              <a:t>ver</a:t>
            </a:r>
            <a:r>
              <a:rPr lang="en-US" sz="2000" dirty="0"/>
              <a:t> </a:t>
            </a:r>
            <a:r>
              <a:rPr lang="en-US" sz="2000" dirty="0" err="1"/>
              <a:t>más</a:t>
            </a:r>
            <a:r>
              <a:rPr lang="en-US" sz="2000" dirty="0"/>
              <a:t> </a:t>
            </a:r>
            <a:r>
              <a:rPr lang="en-US" sz="2000" dirty="0" err="1"/>
              <a:t>información</a:t>
            </a:r>
            <a:endParaRPr lang="en-US" sz="2000" dirty="0"/>
          </a:p>
          <a:p>
            <a:r>
              <a:rPr lang="en-US" sz="2000" dirty="0" err="1"/>
              <a:t>en</a:t>
            </a:r>
            <a:r>
              <a:rPr lang="en-US" sz="2000" dirty="0"/>
              <a:t> </a:t>
            </a:r>
            <a:r>
              <a:rPr lang="en-US" sz="2000" dirty="0" err="1"/>
              <a:t>este</a:t>
            </a:r>
            <a:r>
              <a:rPr lang="en-US" sz="2000" dirty="0"/>
              <a:t> link: </a:t>
            </a:r>
            <a:r>
              <a:rPr lang="en-US" sz="2000" dirty="0">
                <a:hlinkClick r:id="rId3"/>
              </a:rPr>
              <a:t>Living with Courage - Ep. 1: The call to chastity – YouTube</a:t>
            </a:r>
            <a:endParaRPr lang="en-US" sz="2000" dirty="0"/>
          </a:p>
          <a:p>
            <a:endParaRPr lang="en-US" sz="2000" dirty="0"/>
          </a:p>
          <a:p>
            <a:r>
              <a:rPr lang="en-US" sz="2000" dirty="0"/>
              <a:t>2. </a:t>
            </a:r>
            <a:r>
              <a:rPr lang="en-US" sz="2000" dirty="0" err="1"/>
              <a:t>Esto</a:t>
            </a:r>
            <a:r>
              <a:rPr lang="en-US" sz="2000" dirty="0"/>
              <a:t> que </a:t>
            </a:r>
            <a:r>
              <a:rPr lang="en-US" sz="2000" dirty="0" err="1"/>
              <a:t>estoy</a:t>
            </a:r>
            <a:r>
              <a:rPr lang="en-US" sz="2000" dirty="0"/>
              <a:t> </a:t>
            </a:r>
            <a:r>
              <a:rPr lang="en-US" sz="2000" dirty="0" err="1"/>
              <a:t>explicando</a:t>
            </a:r>
            <a:r>
              <a:rPr lang="en-US" sz="2000" dirty="0"/>
              <a:t> </a:t>
            </a:r>
            <a:r>
              <a:rPr lang="en-US" sz="2000" dirty="0" err="1"/>
              <a:t>en</a:t>
            </a:r>
            <a:r>
              <a:rPr lang="en-US" sz="2000" dirty="0"/>
              <a:t> </a:t>
            </a:r>
            <a:r>
              <a:rPr lang="en-US" sz="2000" dirty="0" err="1"/>
              <a:t>relación</a:t>
            </a:r>
            <a:r>
              <a:rPr lang="en-US" sz="2000" dirty="0"/>
              <a:t> a la </a:t>
            </a:r>
            <a:r>
              <a:rPr lang="en-US" sz="2000" dirty="0" err="1"/>
              <a:t>homosexualidad</a:t>
            </a:r>
            <a:r>
              <a:rPr lang="en-US" sz="2000" dirty="0"/>
              <a:t> no es lo que </a:t>
            </a:r>
            <a:r>
              <a:rPr lang="en-US" sz="2000" dirty="0" err="1"/>
              <a:t>yo</a:t>
            </a:r>
            <a:r>
              <a:rPr lang="en-US" sz="2000" dirty="0"/>
              <a:t> </a:t>
            </a:r>
            <a:r>
              <a:rPr lang="en-US" sz="2000" dirty="0" err="1"/>
              <a:t>pienso</a:t>
            </a:r>
            <a:r>
              <a:rPr lang="en-US" sz="2000" dirty="0"/>
              <a:t>, es lo que la </a:t>
            </a:r>
            <a:r>
              <a:rPr lang="en-US" sz="2000" dirty="0" err="1"/>
              <a:t>Iglesia</a:t>
            </a:r>
            <a:r>
              <a:rPr lang="en-US" sz="2000" dirty="0"/>
              <a:t> </a:t>
            </a:r>
          </a:p>
          <a:p>
            <a:r>
              <a:rPr lang="en-US" sz="2000" dirty="0" err="1"/>
              <a:t>enseña</a:t>
            </a:r>
            <a:r>
              <a:rPr lang="en-US" sz="2000" dirty="0"/>
              <a:t>. No es una opinion de la </a:t>
            </a:r>
            <a:r>
              <a:rPr lang="en-US" sz="2000" dirty="0" err="1"/>
              <a:t>maestra</a:t>
            </a:r>
            <a:r>
              <a:rPr lang="en-US" sz="2000" dirty="0"/>
              <a:t>, es una </a:t>
            </a:r>
            <a:r>
              <a:rPr lang="en-US" sz="2000" dirty="0" err="1"/>
              <a:t>enseñanza</a:t>
            </a:r>
            <a:r>
              <a:rPr lang="en-US" sz="2000" dirty="0"/>
              <a:t> de la </a:t>
            </a:r>
            <a:r>
              <a:rPr lang="en-US" sz="2000" dirty="0" err="1"/>
              <a:t>Iglesia</a:t>
            </a:r>
            <a:r>
              <a:rPr lang="en-US" sz="2000" dirty="0"/>
              <a:t>. </a:t>
            </a:r>
          </a:p>
          <a:p>
            <a:endParaRPr lang="en-US" sz="3500" dirty="0"/>
          </a:p>
        </p:txBody>
      </p:sp>
    </p:spTree>
    <p:extLst>
      <p:ext uri="{BB962C8B-B14F-4D97-AF65-F5344CB8AC3E}">
        <p14:creationId xmlns:p14="http://schemas.microsoft.com/office/powerpoint/2010/main" val="20278447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¿Dónde cae la intersexualidad?</a:t>
            </a:r>
          </a:p>
          <a:p>
            <a:r>
              <a:rPr lang="es-PR" sz="3000" b="1" dirty="0"/>
              <a:t>Es algo biológico también.</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5524589"/>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intersexualidad no tiene que ver con la ideolog</a:t>
            </a:r>
            <a:r>
              <a:rPr lang="es-PR" sz="2000" dirty="0">
                <a:latin typeface="Roboto Slab"/>
              </a:rPr>
              <a:t>ía de </a:t>
            </a:r>
          </a:p>
          <a:p>
            <a:r>
              <a:rPr lang="es-PR" sz="2000" dirty="0">
                <a:latin typeface="Roboto Slab"/>
              </a:rPr>
              <a:t>género. Es un problema médico y debe tratarse como tal.</a:t>
            </a:r>
          </a:p>
          <a:p>
            <a:endParaRPr lang="es-PR" sz="2000" dirty="0">
              <a:latin typeface="Roboto Slab"/>
            </a:endParaRPr>
          </a:p>
          <a:p>
            <a:r>
              <a:rPr lang="es-PR" sz="2000" dirty="0">
                <a:latin typeface="Roboto Slab"/>
              </a:rPr>
              <a:t>Que quede claro: incluso las personas intersexuales tendrán un</a:t>
            </a:r>
          </a:p>
          <a:p>
            <a:r>
              <a:rPr lang="es-PR" sz="2000" dirty="0">
                <a:latin typeface="Roboto Slab"/>
              </a:rPr>
              <a:t>sexo genético concreto (</a:t>
            </a:r>
            <a:r>
              <a:rPr lang="es-PR" sz="2000" dirty="0" err="1">
                <a:latin typeface="Roboto Slab"/>
              </a:rPr>
              <a:t>xx</a:t>
            </a:r>
            <a:r>
              <a:rPr lang="es-PR" sz="2000" dirty="0">
                <a:latin typeface="Roboto Slab"/>
              </a:rPr>
              <a:t> o </a:t>
            </a:r>
            <a:r>
              <a:rPr lang="es-PR" sz="2000" dirty="0" err="1">
                <a:latin typeface="Roboto Slab"/>
              </a:rPr>
              <a:t>xy</a:t>
            </a:r>
            <a:r>
              <a:rPr lang="es-PR" sz="2000" dirty="0">
                <a:latin typeface="Roboto Slab"/>
              </a:rPr>
              <a:t>). El problema estriba que los genitales</a:t>
            </a:r>
          </a:p>
          <a:p>
            <a:r>
              <a:rPr lang="es-PR" sz="2000" dirty="0">
                <a:latin typeface="Roboto Slab"/>
              </a:rPr>
              <a:t>no corresponden al sexo genético por diversidad de razones biológicas.</a:t>
            </a:r>
          </a:p>
          <a:p>
            <a:endParaRPr lang="es-PR" sz="2000" dirty="0">
              <a:latin typeface="Roboto Slab"/>
            </a:endParaRPr>
          </a:p>
          <a:p>
            <a:r>
              <a:rPr lang="es-PR" sz="2000" dirty="0">
                <a:latin typeface="Roboto Slab"/>
              </a:rPr>
              <a:t>Eso no es lo mismo que pretender construir tu propio género tú mismo, tal cual lo propone la</a:t>
            </a:r>
          </a:p>
          <a:p>
            <a:r>
              <a:rPr lang="es-PR" sz="2000" dirty="0">
                <a:latin typeface="Roboto Slab"/>
              </a:rPr>
              <a:t>ideología de género. Son dos cosas MUY distintas. </a:t>
            </a:r>
          </a:p>
          <a:p>
            <a:endParaRPr lang="es-PR" sz="2000" dirty="0">
              <a:latin typeface="Roboto Slab"/>
            </a:endParaRPr>
          </a:p>
          <a:p>
            <a:r>
              <a:rPr lang="es-PR" sz="2000" dirty="0">
                <a:latin typeface="Roboto Slab"/>
              </a:rPr>
              <a:t>			O sea: eso de que “es biológico </a:t>
            </a:r>
            <a:r>
              <a:rPr lang="es-PR" sz="2000" u="sng" dirty="0">
                <a:latin typeface="Roboto Slab"/>
              </a:rPr>
              <a:t>también</a:t>
            </a:r>
            <a:r>
              <a:rPr lang="es-PR" sz="2000" dirty="0">
                <a:latin typeface="Roboto Slab"/>
              </a:rPr>
              <a:t>” no procede. La ideología de 			género no es biológica: es ideológica. </a:t>
            </a:r>
          </a:p>
          <a:p>
            <a:endParaRPr lang="es-PR" sz="2000" dirty="0">
              <a:latin typeface="Roboto Slab"/>
            </a:endParaRPr>
          </a:p>
          <a:p>
            <a:r>
              <a:rPr lang="es-PR" sz="2000" dirty="0">
                <a:latin typeface="Roboto Slab"/>
              </a:rPr>
              <a:t> </a:t>
            </a:r>
            <a:endParaRPr lang="es-PR" sz="2000" b="0" i="0" dirty="0">
              <a:effectLst/>
              <a:latin typeface="Roboto Slab"/>
            </a:endParaRPr>
          </a:p>
          <a:p>
            <a:r>
              <a:rPr lang="es-PR" sz="2000" b="0" i="0" dirty="0">
                <a:effectLst/>
                <a:latin typeface="Roboto Slab"/>
              </a:rPr>
              <a:t> </a:t>
            </a:r>
            <a:endParaRPr lang="en-US" sz="2000" dirty="0"/>
          </a:p>
          <a:p>
            <a:endParaRPr lang="en-US" sz="3500" dirty="0"/>
          </a:p>
        </p:txBody>
      </p:sp>
    </p:spTree>
    <p:extLst>
      <p:ext uri="{BB962C8B-B14F-4D97-AF65-F5344CB8AC3E}">
        <p14:creationId xmlns:p14="http://schemas.microsoft.com/office/powerpoint/2010/main" val="973203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477328"/>
          </a:xfrm>
          <a:prstGeom prst="rect">
            <a:avLst/>
          </a:prstGeom>
          <a:noFill/>
        </p:spPr>
        <p:txBody>
          <a:bodyPr wrap="square" rtlCol="0">
            <a:spAutoFit/>
          </a:bodyPr>
          <a:lstStyle/>
          <a:p>
            <a:r>
              <a:rPr lang="es-PR" sz="3000" b="1" dirty="0"/>
              <a:t>Pregunta: ¿La ideología existe porque dicha</a:t>
            </a:r>
          </a:p>
          <a:p>
            <a:r>
              <a:rPr lang="es-PR" sz="3000" b="1" dirty="0"/>
              <a:t>comunidad fueron o plantearon este gusto</a:t>
            </a:r>
          </a:p>
          <a:p>
            <a:r>
              <a:rPr lang="es-PR" sz="3000" b="1" dirty="0"/>
              <a:t>o pensamiento?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878965"/>
            <a:ext cx="11805918" cy="5524589"/>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Una ideolog</a:t>
            </a:r>
            <a:r>
              <a:rPr lang="es-PR" sz="2000" dirty="0">
                <a:latin typeface="Roboto Slab"/>
              </a:rPr>
              <a:t>ía no existe meramente porque “una </a:t>
            </a:r>
          </a:p>
          <a:p>
            <a:r>
              <a:rPr lang="es-PR" sz="2000" dirty="0">
                <a:latin typeface="Roboto Slab"/>
              </a:rPr>
              <a:t>Comunidad fueron y plantearon ese gusto o pensamiento”.</a:t>
            </a:r>
          </a:p>
          <a:p>
            <a:r>
              <a:rPr lang="es-PR" sz="2000" dirty="0">
                <a:latin typeface="Roboto Slab"/>
              </a:rPr>
              <a:t>No se trata de un “gusto”. Una ideología existe para promover</a:t>
            </a:r>
          </a:p>
          <a:p>
            <a:r>
              <a:rPr lang="es-PR" sz="2000" dirty="0">
                <a:latin typeface="Roboto Slab"/>
              </a:rPr>
              <a:t>un fin concreto con implicaciones políticas: </a:t>
            </a:r>
          </a:p>
          <a:p>
            <a:endParaRPr lang="es-PR" sz="2000" b="0" i="0" dirty="0">
              <a:solidFill>
                <a:srgbClr val="202124"/>
              </a:solidFill>
              <a:effectLst/>
              <a:latin typeface="Roboto Slab"/>
            </a:endParaRPr>
          </a:p>
          <a:p>
            <a:r>
              <a:rPr lang="es-PR" sz="2000" dirty="0">
                <a:solidFill>
                  <a:srgbClr val="202124"/>
                </a:solidFill>
                <a:latin typeface="Roboto Slab"/>
              </a:rPr>
              <a:t>“</a:t>
            </a:r>
            <a:r>
              <a:rPr lang="en-US" sz="2000" dirty="0">
                <a:solidFill>
                  <a:srgbClr val="202124"/>
                </a:solidFill>
                <a:latin typeface="arial" panose="020B0604020202020204" pitchFamily="34" charset="0"/>
              </a:rPr>
              <a:t>A</a:t>
            </a:r>
            <a:r>
              <a:rPr lang="en-US" sz="2000" b="0" i="0" dirty="0">
                <a:solidFill>
                  <a:srgbClr val="202124"/>
                </a:solidFill>
                <a:effectLst/>
                <a:latin typeface="arial" panose="020B0604020202020204" pitchFamily="34" charset="0"/>
              </a:rPr>
              <a:t>n ideology exists </a:t>
            </a:r>
            <a:r>
              <a:rPr lang="en-US" sz="2000" b="1" i="0" dirty="0">
                <a:solidFill>
                  <a:srgbClr val="202124"/>
                </a:solidFill>
                <a:effectLst/>
                <a:latin typeface="arial" panose="020B0604020202020204" pitchFamily="34" charset="0"/>
              </a:rPr>
              <a:t>to confirm a certain political viewpoint</a:t>
            </a:r>
            <a:r>
              <a:rPr lang="en-US" sz="2000" b="0" i="0" dirty="0">
                <a:solidFill>
                  <a:srgbClr val="202124"/>
                </a:solidFill>
                <a:effectLst/>
                <a:latin typeface="arial" panose="020B0604020202020204" pitchFamily="34" charset="0"/>
              </a:rPr>
              <a:t>, serve the </a:t>
            </a:r>
          </a:p>
          <a:p>
            <a:r>
              <a:rPr lang="en-US" sz="2000" b="0" i="0" dirty="0">
                <a:solidFill>
                  <a:srgbClr val="202124"/>
                </a:solidFill>
                <a:effectLst/>
                <a:latin typeface="arial" panose="020B0604020202020204" pitchFamily="34" charset="0"/>
              </a:rPr>
              <a:t>interests of certain people, or to perform a functional role in relation to social, </a:t>
            </a:r>
          </a:p>
          <a:p>
            <a:r>
              <a:rPr lang="en-US" sz="2000" b="0" i="0" dirty="0">
                <a:solidFill>
                  <a:srgbClr val="202124"/>
                </a:solidFill>
                <a:effectLst/>
                <a:latin typeface="arial" panose="020B0604020202020204" pitchFamily="34" charset="0"/>
              </a:rPr>
              <a:t>economic, political and legal institutions” (</a:t>
            </a:r>
            <a:r>
              <a:rPr lang="en-US" sz="2000" dirty="0">
                <a:hlinkClick r:id="rId3"/>
              </a:rPr>
              <a:t>Law and Ideology (Stanford Encyclopedia of Philosophy)</a:t>
            </a:r>
            <a:r>
              <a:rPr lang="en-US" sz="2000" dirty="0"/>
              <a:t>).</a:t>
            </a:r>
          </a:p>
          <a:p>
            <a:endParaRPr lang="en-US" sz="2000" dirty="0"/>
          </a:p>
          <a:p>
            <a:r>
              <a:rPr lang="en-US" sz="2000" dirty="0"/>
              <a:t>O sea: la </a:t>
            </a:r>
            <a:r>
              <a:rPr lang="en-US" sz="2000" dirty="0" err="1"/>
              <a:t>ideología</a:t>
            </a:r>
            <a:r>
              <a:rPr lang="en-US" sz="2000" dirty="0"/>
              <a:t> de </a:t>
            </a:r>
            <a:r>
              <a:rPr lang="en-US" sz="2000" dirty="0" err="1"/>
              <a:t>género</a:t>
            </a:r>
            <a:r>
              <a:rPr lang="en-US" sz="2000" dirty="0"/>
              <a:t> no </a:t>
            </a:r>
            <a:r>
              <a:rPr lang="en-US" sz="2000" dirty="0" err="1"/>
              <a:t>existe</a:t>
            </a:r>
            <a:r>
              <a:rPr lang="en-US" sz="2000" dirty="0"/>
              <a:t> </a:t>
            </a:r>
            <a:r>
              <a:rPr lang="en-US" sz="2000" dirty="0" err="1"/>
              <a:t>meramente</a:t>
            </a:r>
            <a:r>
              <a:rPr lang="en-US" sz="2000" dirty="0"/>
              <a:t> por un “gusto” o un “</a:t>
            </a:r>
            <a:r>
              <a:rPr lang="en-US" sz="2000" dirty="0" err="1"/>
              <a:t>pensamiento</a:t>
            </a:r>
            <a:r>
              <a:rPr lang="en-US" sz="2000" dirty="0"/>
              <a:t>”, </a:t>
            </a:r>
            <a:r>
              <a:rPr lang="en-US" sz="2000" dirty="0" err="1"/>
              <a:t>sino</a:t>
            </a:r>
            <a:r>
              <a:rPr lang="en-US" sz="2000" dirty="0"/>
              <a:t> para </a:t>
            </a:r>
            <a:r>
              <a:rPr lang="en-US" sz="2000" dirty="0" err="1"/>
              <a:t>promover</a:t>
            </a:r>
            <a:r>
              <a:rPr lang="en-US" sz="2000" dirty="0"/>
              <a:t> </a:t>
            </a:r>
            <a:r>
              <a:rPr lang="en-US" sz="2000" dirty="0" err="1"/>
              <a:t>eso</a:t>
            </a:r>
            <a:r>
              <a:rPr lang="en-US" sz="2000" dirty="0"/>
              <a:t> que llamas “gusto” y “</a:t>
            </a:r>
            <a:r>
              <a:rPr lang="en-US" sz="2000" dirty="0" err="1"/>
              <a:t>pensamiento</a:t>
            </a:r>
            <a:r>
              <a:rPr lang="en-US" sz="2000" dirty="0"/>
              <a:t>” a </a:t>
            </a:r>
            <a:r>
              <a:rPr lang="en-US" sz="2000" dirty="0" err="1"/>
              <a:t>nivel</a:t>
            </a:r>
            <a:r>
              <a:rPr lang="en-US" sz="2000" dirty="0"/>
              <a:t> </a:t>
            </a:r>
            <a:r>
              <a:rPr lang="en-US" sz="2000" dirty="0" err="1"/>
              <a:t>político</a:t>
            </a:r>
            <a:r>
              <a:rPr lang="en-US" sz="2000" dirty="0"/>
              <a:t>, legal, </a:t>
            </a:r>
            <a:r>
              <a:rPr lang="en-US" sz="2000" dirty="0" err="1"/>
              <a:t>económico</a:t>
            </a:r>
            <a:r>
              <a:rPr lang="en-US" sz="2000" dirty="0"/>
              <a:t> y cultural. El </a:t>
            </a:r>
            <a:r>
              <a:rPr lang="en-US" sz="2000" dirty="0" err="1"/>
              <a:t>interés</a:t>
            </a:r>
            <a:r>
              <a:rPr lang="en-US" sz="2000" dirty="0"/>
              <a:t> y </a:t>
            </a:r>
            <a:r>
              <a:rPr lang="en-US" sz="2000" dirty="0" err="1"/>
              <a:t>el</a:t>
            </a:r>
            <a:r>
              <a:rPr lang="en-US" sz="2000" dirty="0"/>
              <a:t> </a:t>
            </a:r>
            <a:r>
              <a:rPr lang="en-US" sz="2000" dirty="0" err="1"/>
              <a:t>centro</a:t>
            </a:r>
            <a:r>
              <a:rPr lang="en-US" sz="2000" dirty="0"/>
              <a:t> no es 			</a:t>
            </a:r>
            <a:r>
              <a:rPr lang="en-US" sz="2000" dirty="0" err="1"/>
              <a:t>promover</a:t>
            </a:r>
            <a:r>
              <a:rPr lang="en-US" sz="2000" dirty="0"/>
              <a:t> la </a:t>
            </a:r>
            <a:r>
              <a:rPr lang="en-US" sz="2000" dirty="0" err="1"/>
              <a:t>justiciay</a:t>
            </a:r>
            <a:r>
              <a:rPr lang="en-US" sz="2000" dirty="0"/>
              <a:t> la </a:t>
            </a:r>
            <a:r>
              <a:rPr lang="en-US" sz="2000" dirty="0" err="1"/>
              <a:t>igualdad</a:t>
            </a:r>
            <a:r>
              <a:rPr lang="en-US" sz="2000" dirty="0"/>
              <a:t> para </a:t>
            </a:r>
            <a:r>
              <a:rPr lang="en-US" sz="2000" dirty="0" err="1"/>
              <a:t>todos</a:t>
            </a:r>
            <a:r>
              <a:rPr lang="en-US" sz="2000" dirty="0"/>
              <a:t>, </a:t>
            </a:r>
            <a:r>
              <a:rPr lang="en-US" sz="2000" dirty="0" err="1"/>
              <a:t>ni</a:t>
            </a:r>
            <a:r>
              <a:rPr lang="en-US" sz="2000" dirty="0"/>
              <a:t> </a:t>
            </a:r>
            <a:r>
              <a:rPr lang="en-US" sz="2000" dirty="0" err="1"/>
              <a:t>el</a:t>
            </a:r>
            <a:r>
              <a:rPr lang="en-US" sz="2000" dirty="0"/>
              <a:t> </a:t>
            </a:r>
            <a:r>
              <a:rPr lang="en-US" sz="2000" dirty="0" err="1"/>
              <a:t>mejor</a:t>
            </a:r>
            <a:r>
              <a:rPr lang="en-US" sz="2000" dirty="0"/>
              <a:t> </a:t>
            </a:r>
            <a:r>
              <a:rPr lang="en-US" sz="2000" dirty="0" err="1"/>
              <a:t>crecimiento</a:t>
            </a:r>
            <a:r>
              <a:rPr lang="en-US" sz="2000" dirty="0"/>
              <a:t> </a:t>
            </a:r>
            <a:r>
              <a:rPr lang="en-US" sz="2000" dirty="0" err="1"/>
              <a:t>posible</a:t>
            </a:r>
            <a:r>
              <a:rPr lang="en-US" sz="2000" dirty="0"/>
              <a:t> de </a:t>
            </a:r>
            <a:r>
              <a:rPr lang="en-US" sz="2000" dirty="0" err="1"/>
              <a:t>todos</a:t>
            </a:r>
            <a:r>
              <a:rPr lang="en-US" sz="2000" dirty="0"/>
              <a:t> 			los </a:t>
            </a:r>
            <a:r>
              <a:rPr lang="en-US" sz="2000" dirty="0" err="1"/>
              <a:t>ciudadanos</a:t>
            </a:r>
            <a:r>
              <a:rPr lang="en-US" sz="2000" dirty="0"/>
              <a:t>, o </a:t>
            </a:r>
            <a:r>
              <a:rPr lang="en-US" sz="2000" dirty="0" err="1"/>
              <a:t>servir</a:t>
            </a:r>
            <a:r>
              <a:rPr lang="en-US" sz="2000" dirty="0"/>
              <a:t> al bien </a:t>
            </a:r>
            <a:r>
              <a:rPr lang="en-US" sz="2000" dirty="0" err="1"/>
              <a:t>común</a:t>
            </a:r>
            <a:r>
              <a:rPr lang="en-US" sz="2000" dirty="0"/>
              <a:t>, </a:t>
            </a:r>
            <a:r>
              <a:rPr lang="en-US" sz="2000" dirty="0" err="1"/>
              <a:t>sino</a:t>
            </a:r>
            <a:r>
              <a:rPr lang="en-US" sz="2000" dirty="0"/>
              <a:t> </a:t>
            </a:r>
            <a:r>
              <a:rPr lang="en-US" sz="2000" dirty="0" err="1"/>
              <a:t>promover</a:t>
            </a:r>
            <a:r>
              <a:rPr lang="en-US" sz="2000" dirty="0"/>
              <a:t> los </a:t>
            </a:r>
            <a:r>
              <a:rPr lang="en-US" sz="2000" dirty="0" err="1"/>
              <a:t>sistema</a:t>
            </a:r>
            <a:r>
              <a:rPr lang="en-US" sz="2000" dirty="0"/>
              <a:t> de </a:t>
            </a:r>
            <a:r>
              <a:rPr lang="en-US" sz="2000" dirty="0" err="1"/>
              <a:t>pensamiento</a:t>
            </a:r>
            <a:r>
              <a:rPr lang="en-US" sz="2000" dirty="0"/>
              <a:t> 			que </a:t>
            </a:r>
            <a:r>
              <a:rPr lang="en-US" sz="2000" dirty="0" err="1"/>
              <a:t>sean</a:t>
            </a:r>
            <a:r>
              <a:rPr lang="en-US" sz="2000" dirty="0"/>
              <a:t> compatible con sus ideas, </a:t>
            </a:r>
            <a:r>
              <a:rPr lang="en-US" sz="2000" dirty="0" err="1"/>
              <a:t>promoviendo</a:t>
            </a:r>
            <a:r>
              <a:rPr lang="en-US" sz="2000" dirty="0"/>
              <a:t> </a:t>
            </a:r>
            <a:r>
              <a:rPr lang="en-US" sz="2000" dirty="0" err="1"/>
              <a:t>así</a:t>
            </a:r>
            <a:r>
              <a:rPr lang="en-US" sz="2000" dirty="0"/>
              <a:t> la </a:t>
            </a:r>
            <a:r>
              <a:rPr lang="en-US" sz="2000" dirty="0" err="1"/>
              <a:t>justicia</a:t>
            </a:r>
            <a:r>
              <a:rPr lang="en-US" sz="2000" dirty="0"/>
              <a:t> y la </a:t>
            </a:r>
            <a:r>
              <a:rPr lang="en-US" sz="2000" dirty="0" err="1"/>
              <a:t>equidad</a:t>
            </a:r>
            <a:r>
              <a:rPr lang="en-US" sz="2000" dirty="0"/>
              <a:t> solo para 			los que le </a:t>
            </a:r>
            <a:r>
              <a:rPr lang="en-US" sz="2000" dirty="0" err="1"/>
              <a:t>convienen</a:t>
            </a:r>
            <a:r>
              <a:rPr lang="en-US" sz="2000" dirty="0"/>
              <a:t>. </a:t>
            </a:r>
          </a:p>
          <a:p>
            <a:endParaRPr lang="en-US" sz="3500" dirty="0"/>
          </a:p>
        </p:txBody>
      </p:sp>
    </p:spTree>
    <p:extLst>
      <p:ext uri="{BB962C8B-B14F-4D97-AF65-F5344CB8AC3E}">
        <p14:creationId xmlns:p14="http://schemas.microsoft.com/office/powerpoint/2010/main" val="3309063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477328"/>
          </a:xfrm>
          <a:prstGeom prst="rect">
            <a:avLst/>
          </a:prstGeom>
          <a:noFill/>
        </p:spPr>
        <p:txBody>
          <a:bodyPr wrap="square" rtlCol="0">
            <a:spAutoFit/>
          </a:bodyPr>
          <a:lstStyle/>
          <a:p>
            <a:r>
              <a:rPr lang="es-PR" sz="3000" b="1" dirty="0"/>
              <a:t>Pregunta: ¿En la dignidad y el valor aún así es</a:t>
            </a:r>
          </a:p>
          <a:p>
            <a:r>
              <a:rPr lang="es-PR" sz="3000" b="1" dirty="0"/>
              <a:t>aceptado cualquier delito o pecado, aún así el</a:t>
            </a:r>
          </a:p>
          <a:p>
            <a:r>
              <a:rPr lang="es-PR" sz="3000" b="1" dirty="0"/>
              <a:t>arrepentimiento?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56702"/>
            <a:ext cx="11720195" cy="5293757"/>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Creo que debo comenzar aclarando que el acto homosexual</a:t>
            </a:r>
          </a:p>
          <a:p>
            <a:r>
              <a:rPr lang="es-PR" sz="2000" dirty="0">
                <a:latin typeface="Roboto Slab"/>
              </a:rPr>
              <a:t>ni el ser homosexual es delito, y la Iglesia tampoco promueve que sea</a:t>
            </a:r>
          </a:p>
          <a:p>
            <a:r>
              <a:rPr lang="es-PR" sz="2000" dirty="0">
                <a:latin typeface="Roboto Slab"/>
              </a:rPr>
              <a:t>delito.</a:t>
            </a:r>
          </a:p>
          <a:p>
            <a:endParaRPr lang="es-PR" sz="2000" dirty="0">
              <a:latin typeface="Roboto Slab"/>
            </a:endParaRPr>
          </a:p>
          <a:p>
            <a:r>
              <a:rPr lang="es-PR" sz="2000" dirty="0">
                <a:latin typeface="Roboto Slab"/>
              </a:rPr>
              <a:t>Aclarado ese detalle, respondo a la pregunta.</a:t>
            </a:r>
          </a:p>
          <a:p>
            <a:endParaRPr lang="es-PR" sz="2000" dirty="0">
              <a:latin typeface="Roboto Slab"/>
            </a:endParaRPr>
          </a:p>
          <a:p>
            <a:r>
              <a:rPr lang="es-PR" sz="2000" dirty="0">
                <a:latin typeface="Roboto Slab"/>
              </a:rPr>
              <a:t>La dignidad y el valor de la persona no cambian nunca, incluso cuando</a:t>
            </a:r>
          </a:p>
          <a:p>
            <a:r>
              <a:rPr lang="es-PR" sz="2000" dirty="0">
                <a:latin typeface="Roboto Slab"/>
              </a:rPr>
              <a:t>se comete un delito. A la persona que comete un delito también se le ha de </a:t>
            </a:r>
          </a:p>
          <a:p>
            <a:r>
              <a:rPr lang="es-PR" sz="2000" dirty="0">
                <a:latin typeface="Roboto Slab"/>
              </a:rPr>
              <a:t>tratar con dignidad y respetando su valor como persona, incluso cuando se trate </a:t>
            </a:r>
          </a:p>
          <a:p>
            <a:r>
              <a:rPr lang="es-PR" sz="2000" dirty="0">
                <a:latin typeface="Roboto Slab"/>
              </a:rPr>
              <a:t>de delitos graves. No se trata de que se “acepte” los delitos o pecados, sino de que hemos de reconocer a todos como personas e hijos de Dios incondicionalmente, siempre llamados al arrepentimiento y a la conversión. Negar la dignidad y el valor de la persona es negar su humanidad. 			Ni siquiera en el fuero civil es legítimo hacer eso. Los derechos humanos son 			para todos, incluso para quienes no se arrepienten del delito cometido… El 			arrepentirse o no arrepentirse no cambia un ápice su dignidad y valor como 			personas.</a:t>
            </a:r>
          </a:p>
        </p:txBody>
      </p:sp>
    </p:spTree>
    <p:extLst>
      <p:ext uri="{BB962C8B-B14F-4D97-AF65-F5344CB8AC3E}">
        <p14:creationId xmlns:p14="http://schemas.microsoft.com/office/powerpoint/2010/main" val="24208874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62585" y="213360"/>
            <a:ext cx="9072880" cy="1477328"/>
          </a:xfrm>
          <a:prstGeom prst="rect">
            <a:avLst/>
          </a:prstGeom>
          <a:noFill/>
        </p:spPr>
        <p:txBody>
          <a:bodyPr wrap="square" rtlCol="0">
            <a:spAutoFit/>
          </a:bodyPr>
          <a:lstStyle/>
          <a:p>
            <a:r>
              <a:rPr lang="es-PR" sz="3000" b="1" dirty="0"/>
              <a:t>Pregunta: ¿Aunque sean homosexuales o</a:t>
            </a:r>
          </a:p>
          <a:p>
            <a:r>
              <a:rPr lang="es-PR" sz="3000" b="1" dirty="0"/>
              <a:t>parte de la comunidad LGBTQ no serían </a:t>
            </a:r>
          </a:p>
          <a:p>
            <a:r>
              <a:rPr lang="es-PR" sz="3000" b="1" dirty="0"/>
              <a:t>aceptados por Dios como hijos?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62585" y="1500188"/>
            <a:ext cx="11638915" cy="5355312"/>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b="0" i="0" dirty="0">
                <a:effectLst/>
                <a:latin typeface="Roboto Slab"/>
              </a:rPr>
              <a:t>Respuesta: Todos somos hijos de Dios. Eso no cambia por lo que </a:t>
            </a:r>
            <a:r>
              <a:rPr lang="es-PR" dirty="0">
                <a:latin typeface="Roboto Slab"/>
              </a:rPr>
              <a:t>hagas o dejes </a:t>
            </a:r>
          </a:p>
          <a:p>
            <a:r>
              <a:rPr lang="es-PR" dirty="0">
                <a:latin typeface="Roboto Slab"/>
              </a:rPr>
              <a:t>de hacer</a:t>
            </a:r>
            <a:r>
              <a:rPr lang="es-PR" b="0" i="0" dirty="0">
                <a:effectLst/>
                <a:latin typeface="Roboto Slab"/>
              </a:rPr>
              <a:t>. </a:t>
            </a:r>
          </a:p>
          <a:p>
            <a:endParaRPr lang="es-PR" dirty="0">
              <a:latin typeface="Roboto Slab"/>
            </a:endParaRPr>
          </a:p>
          <a:p>
            <a:r>
              <a:rPr lang="es-PR" b="0" i="0" dirty="0">
                <a:effectLst/>
                <a:latin typeface="Roboto Slab"/>
              </a:rPr>
              <a:t>Dios nos llama a vivir según a todos según sus enseñanzas, y Él nos enseña </a:t>
            </a:r>
          </a:p>
          <a:p>
            <a:r>
              <a:rPr lang="es-PR" b="0" i="0" dirty="0">
                <a:effectLst/>
                <a:latin typeface="Roboto Slab"/>
              </a:rPr>
              <a:t>precisamente a identificarnos primordialmente como</a:t>
            </a:r>
            <a:r>
              <a:rPr lang="es-PR" dirty="0">
                <a:latin typeface="Roboto Slab"/>
              </a:rPr>
              <a:t> </a:t>
            </a:r>
            <a:r>
              <a:rPr lang="es-PR" b="0" i="0" dirty="0">
                <a:effectLst/>
                <a:latin typeface="Roboto Slab"/>
              </a:rPr>
              <a:t>hijos Suyos, no por </a:t>
            </a:r>
          </a:p>
          <a:p>
            <a:r>
              <a:rPr lang="es-PR" b="0" i="0" dirty="0">
                <a:effectLst/>
                <a:latin typeface="Roboto Slab"/>
              </a:rPr>
              <a:t>nuestra orientación sexual. </a:t>
            </a:r>
          </a:p>
          <a:p>
            <a:endParaRPr lang="es-PR" dirty="0">
              <a:latin typeface="Roboto Slab"/>
            </a:endParaRPr>
          </a:p>
          <a:p>
            <a:r>
              <a:rPr lang="es-PR" b="0" i="0" dirty="0">
                <a:effectLst/>
                <a:latin typeface="Roboto Slab"/>
              </a:rPr>
              <a:t>La comunidad </a:t>
            </a:r>
            <a:r>
              <a:rPr lang="es-PR" dirty="0">
                <a:latin typeface="Roboto Slab"/>
              </a:rPr>
              <a:t>LGBTQ precisamente promueve identificarse primordialmente por </a:t>
            </a:r>
          </a:p>
          <a:p>
            <a:r>
              <a:rPr lang="es-PR" dirty="0">
                <a:latin typeface="Roboto Slab"/>
              </a:rPr>
              <a:t>la orientación sexual y por vivir un estilo de vida que no es compatible con las </a:t>
            </a:r>
          </a:p>
          <a:p>
            <a:r>
              <a:rPr lang="es-PR" dirty="0">
                <a:latin typeface="Roboto Slab"/>
              </a:rPr>
              <a:t>enseñanzas bíblicas y las enseñanzas de la Iglesia. O sea: son hijos de Dios que no </a:t>
            </a:r>
          </a:p>
          <a:p>
            <a:r>
              <a:rPr lang="es-PR" dirty="0">
                <a:latin typeface="Roboto Slab"/>
              </a:rPr>
              <a:t>viven de acuerdo a sus enseñanzas ni de acuerdo a la identidad que Dios Amor nos da como hijos Suyos. </a:t>
            </a:r>
          </a:p>
          <a:p>
            <a:endParaRPr lang="es-PR" dirty="0">
              <a:latin typeface="Roboto Slab"/>
            </a:endParaRPr>
          </a:p>
          <a:p>
            <a:r>
              <a:rPr lang="es-PR" dirty="0">
                <a:latin typeface="Roboto Slab"/>
              </a:rPr>
              <a:t>Piensa en un padre que tiene un hijo y el hijo elige no acatar la autoridad del padre. El hijo no deja de ser hijo del 			padre, pero el hijo ni se identifica con la identidad del padre ni responde a su 				autoridad. El padre, por supuesto, siempre intentará buscar la reconciliación. Así lo 			hace Dios: nunca deja de amar a ningún hijo, buscando siempre la conversión de 			quienes eligen no vivir según todas su enseñanzas.</a:t>
            </a:r>
            <a:endParaRPr lang="en-US" dirty="0"/>
          </a:p>
          <a:p>
            <a:pPr lvl="2"/>
            <a:r>
              <a:rPr lang="en-US" dirty="0"/>
              <a:t>		</a:t>
            </a:r>
          </a:p>
        </p:txBody>
      </p:sp>
    </p:spTree>
    <p:extLst>
      <p:ext uri="{BB962C8B-B14F-4D97-AF65-F5344CB8AC3E}">
        <p14:creationId xmlns:p14="http://schemas.microsoft.com/office/powerpoint/2010/main" val="16451381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477328"/>
          </a:xfrm>
          <a:prstGeom prst="rect">
            <a:avLst/>
          </a:prstGeom>
          <a:noFill/>
        </p:spPr>
        <p:txBody>
          <a:bodyPr wrap="square" rtlCol="0">
            <a:spAutoFit/>
          </a:bodyPr>
          <a:lstStyle/>
          <a:p>
            <a:r>
              <a:rPr lang="es-PR" sz="3000" b="1" dirty="0"/>
              <a:t>Pregunta: Si la Iglesia no está en contra de los</a:t>
            </a:r>
          </a:p>
          <a:p>
            <a:r>
              <a:rPr lang="es-PR" sz="3000" b="1" dirty="0"/>
              <a:t>homosexuales, ¿por qué no deja que se</a:t>
            </a:r>
          </a:p>
          <a:p>
            <a:r>
              <a:rPr lang="es-PR" sz="3000" b="1" dirty="0"/>
              <a:t>casen por la Iglesia?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78" y="1690688"/>
            <a:ext cx="11805920" cy="5924699"/>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b="0" i="0" dirty="0">
                <a:effectLst/>
                <a:latin typeface="Roboto Slab"/>
              </a:rPr>
              <a:t>Respuesta: La Iglesia no puede hacer nada que contradiga la </a:t>
            </a:r>
          </a:p>
          <a:p>
            <a:r>
              <a:rPr lang="es-PR" b="0" i="0" dirty="0">
                <a:effectLst/>
                <a:latin typeface="Roboto Slab"/>
              </a:rPr>
              <a:t>Revelación. Las Sagradas Escrituras son muy claras respecto a que el acto </a:t>
            </a:r>
          </a:p>
          <a:p>
            <a:r>
              <a:rPr lang="es-PR" b="0" i="0" dirty="0">
                <a:effectLst/>
                <a:latin typeface="Roboto Slab"/>
              </a:rPr>
              <a:t>homosexual es pecado, y tambi</a:t>
            </a:r>
            <a:r>
              <a:rPr lang="es-PR" dirty="0">
                <a:latin typeface="Roboto Slab"/>
              </a:rPr>
              <a:t>én respecto a la naturaleza del matrimonio </a:t>
            </a:r>
          </a:p>
          <a:p>
            <a:r>
              <a:rPr lang="es-PR" dirty="0">
                <a:latin typeface="Roboto Slab"/>
              </a:rPr>
              <a:t>(complementariedad hombre y mujer, abierto a la vida, hacer vida la entrega </a:t>
            </a:r>
          </a:p>
          <a:p>
            <a:r>
              <a:rPr lang="es-PR" dirty="0">
                <a:latin typeface="Roboto Slab"/>
              </a:rPr>
              <a:t>de Jesús a la Iglesia…). Por eso no puede haber “matrimonio homosexual”.</a:t>
            </a:r>
          </a:p>
          <a:p>
            <a:endParaRPr lang="es-PR" dirty="0">
              <a:latin typeface="Roboto Slab"/>
            </a:endParaRPr>
          </a:p>
          <a:p>
            <a:r>
              <a:rPr lang="es-PR" dirty="0">
                <a:latin typeface="Roboto Slab"/>
              </a:rPr>
              <a:t>Sin embargo, el tú elegir vivir tu fe con todas sus consecuencias no significa </a:t>
            </a:r>
          </a:p>
          <a:p>
            <a:r>
              <a:rPr lang="es-PR" dirty="0">
                <a:latin typeface="Roboto Slab"/>
              </a:rPr>
              <a:t>que estás en contra de algo o de alguien, lo que estás eligiendo es vivir tu fe</a:t>
            </a:r>
          </a:p>
          <a:p>
            <a:r>
              <a:rPr lang="es-PR" dirty="0">
                <a:latin typeface="Roboto Slab"/>
              </a:rPr>
              <a:t>con todas las consecuencias, incluyendo en la enseñanza bíblica acerca del </a:t>
            </a:r>
          </a:p>
          <a:p>
            <a:r>
              <a:rPr lang="es-PR" dirty="0">
                <a:latin typeface="Roboto Slab"/>
              </a:rPr>
              <a:t>matrimonio. Elegir vivir la fe bíblicamente y eclesialmente es un derecho humano. De hecho: es la ideología de género la que está en contra de las enseñanzas bíblicas y la que promueve que se denomine como “homofobia” el elegir vivir la fe. Eso podría llamarse “cristianofobia”, pero eso no vende y no es popular en los medios de comunicación.</a:t>
            </a:r>
          </a:p>
          <a:p>
            <a:endParaRPr lang="es-PR" dirty="0">
              <a:latin typeface="Roboto Slab"/>
            </a:endParaRPr>
          </a:p>
          <a:p>
            <a:r>
              <a:rPr lang="es-PR" dirty="0">
                <a:latin typeface="Roboto Slab"/>
              </a:rPr>
              <a:t>			La Iglesia no está en contra de nadie: sencillamente vive sus enseñanzas, todas, de 			acuerdo a la Palabra y al Magisterio.</a:t>
            </a:r>
          </a:p>
          <a:p>
            <a:endParaRPr lang="es-PR" b="0" i="0" dirty="0">
              <a:effectLst/>
              <a:latin typeface="Roboto Slab"/>
            </a:endParaRPr>
          </a:p>
          <a:p>
            <a:r>
              <a:rPr lang="es-PR" sz="2000" b="0" i="0" dirty="0">
                <a:effectLst/>
                <a:latin typeface="Roboto Slab"/>
              </a:rPr>
              <a:t> </a:t>
            </a:r>
            <a:endParaRPr lang="en-US" sz="2000" dirty="0"/>
          </a:p>
          <a:p>
            <a:endParaRPr lang="en-US" sz="3500" dirty="0"/>
          </a:p>
        </p:txBody>
      </p:sp>
    </p:spTree>
    <p:extLst>
      <p:ext uri="{BB962C8B-B14F-4D97-AF65-F5344CB8AC3E}">
        <p14:creationId xmlns:p14="http://schemas.microsoft.com/office/powerpoint/2010/main" val="39344419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¿Cómo se trata a los “abusadores” </a:t>
            </a:r>
          </a:p>
          <a:p>
            <a:r>
              <a:rPr lang="es-PR" sz="3000" b="1" dirty="0"/>
              <a:t>(no sé como ponerlo en mejores palabras)?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745911"/>
            <a:ext cx="11053445" cy="429348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no tiene tolerancia ante ningún tipo de abuso</a:t>
            </a:r>
          </a:p>
          <a:p>
            <a:r>
              <a:rPr lang="es-PR" sz="2000" dirty="0">
                <a:latin typeface="Roboto Slab"/>
              </a:rPr>
              <a:t>(abuso de poder, abuso sexual, abuso de conciencia, abuso</a:t>
            </a:r>
          </a:p>
          <a:p>
            <a:r>
              <a:rPr lang="es-PR" sz="2000" dirty="0">
                <a:latin typeface="Roboto Slab"/>
              </a:rPr>
              <a:t>psicológico, incluso abuso económico…). Si el abusador es un </a:t>
            </a:r>
          </a:p>
          <a:p>
            <a:r>
              <a:rPr lang="es-PR" sz="2000" dirty="0">
                <a:latin typeface="Roboto Slab"/>
              </a:rPr>
              <a:t>ministro ordenado (sacerdote, diácono), o sucede en una institución</a:t>
            </a:r>
          </a:p>
          <a:p>
            <a:r>
              <a:rPr lang="es-PR" sz="2000" dirty="0">
                <a:latin typeface="Roboto Slab"/>
              </a:rPr>
              <a:t>católica, se han de investigar lo hechos, y de ser verídicos se le </a:t>
            </a:r>
          </a:p>
          <a:p>
            <a:r>
              <a:rPr lang="es-PR" sz="2000" dirty="0">
                <a:latin typeface="Roboto Slab"/>
              </a:rPr>
              <a:t>retira del ministerio público y se toman las medidas pertinentes.</a:t>
            </a:r>
          </a:p>
          <a:p>
            <a:endParaRPr lang="es-PR" sz="2000" dirty="0">
              <a:latin typeface="Roboto Slab"/>
            </a:endParaRPr>
          </a:p>
          <a:p>
            <a:r>
              <a:rPr lang="es-PR" sz="2000" dirty="0">
                <a:latin typeface="Roboto Slab"/>
              </a:rPr>
              <a:t>En caso de abuso, la Iglesia siempre promueve que se le dé todo el </a:t>
            </a:r>
          </a:p>
          <a:p>
            <a:r>
              <a:rPr lang="es-PR" sz="2000" dirty="0">
                <a:latin typeface="Roboto Slab"/>
              </a:rPr>
              <a:t>apoyo posible a la víctima del abuso y que se tomen todas la medidas necesarias para evitar que el abuso pueda ocurrir nuevamente. Esto aplica con especial gravedad a casos de abuso de menores o adultos vulnerables. </a:t>
            </a:r>
            <a:endParaRPr lang="en-US" sz="2000" dirty="0"/>
          </a:p>
          <a:p>
            <a:endParaRPr lang="en-US" sz="3500" dirty="0"/>
          </a:p>
        </p:txBody>
      </p:sp>
    </p:spTree>
    <p:extLst>
      <p:ext uri="{BB962C8B-B14F-4D97-AF65-F5344CB8AC3E}">
        <p14:creationId xmlns:p14="http://schemas.microsoft.com/office/powerpoint/2010/main" val="7923220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289242"/>
            <a:ext cx="9072880" cy="1477328"/>
          </a:xfrm>
          <a:prstGeom prst="rect">
            <a:avLst/>
          </a:prstGeom>
          <a:noFill/>
        </p:spPr>
        <p:txBody>
          <a:bodyPr wrap="square" rtlCol="0">
            <a:spAutoFit/>
          </a:bodyPr>
          <a:lstStyle/>
          <a:p>
            <a:r>
              <a:rPr lang="es-PR" sz="3000" b="1" dirty="0"/>
              <a:t>Pregunta: ¿Si cometes pecados como la</a:t>
            </a:r>
          </a:p>
          <a:p>
            <a:r>
              <a:rPr lang="es-PR" sz="3000" b="1" dirty="0"/>
              <a:t>homosexualidad, son aceptados, pero según los </a:t>
            </a:r>
          </a:p>
          <a:p>
            <a:r>
              <a:rPr lang="es-PR" sz="3000" b="1" dirty="0"/>
              <a:t>ojos de Dios son católicos?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786532"/>
            <a:ext cx="11053445" cy="672491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b="0" i="0" dirty="0">
                <a:effectLst/>
                <a:latin typeface="Roboto Slab"/>
              </a:rPr>
              <a:t>Respuesta: En primer lugar aclaro: el tener la atracción homosexual no es </a:t>
            </a:r>
          </a:p>
          <a:p>
            <a:r>
              <a:rPr lang="es-PR" b="0" i="0" dirty="0">
                <a:effectLst/>
                <a:latin typeface="Roboto Slab"/>
              </a:rPr>
              <a:t>pecado. Lo que es pecado es el acto homosexual. O sea: </a:t>
            </a:r>
            <a:r>
              <a:rPr lang="es-PR" dirty="0">
                <a:latin typeface="Roboto Slab"/>
              </a:rPr>
              <a:t>la homosexualidad</a:t>
            </a:r>
          </a:p>
          <a:p>
            <a:r>
              <a:rPr lang="es-PR" dirty="0">
                <a:latin typeface="Roboto Slab"/>
              </a:rPr>
              <a:t>en sí misma no es pecado.</a:t>
            </a:r>
          </a:p>
          <a:p>
            <a:endParaRPr lang="es-PR" b="0" i="0" dirty="0">
              <a:effectLst/>
              <a:latin typeface="Roboto Slab"/>
            </a:endParaRPr>
          </a:p>
          <a:p>
            <a:r>
              <a:rPr lang="es-PR" dirty="0">
                <a:latin typeface="Roboto Slab"/>
              </a:rPr>
              <a:t>Suponiendo que te refieres al acto homosexual, contesto la pregunta.</a:t>
            </a:r>
          </a:p>
          <a:p>
            <a:endParaRPr lang="es-PR" b="0" i="0" dirty="0">
              <a:effectLst/>
              <a:latin typeface="Roboto Slab"/>
            </a:endParaRPr>
          </a:p>
          <a:p>
            <a:r>
              <a:rPr lang="es-PR" b="0" i="0" dirty="0">
                <a:effectLst/>
                <a:latin typeface="Roboto Slab"/>
              </a:rPr>
              <a:t>Nadie deja de ser católico meramente por cometer un pecado, sea el pecado </a:t>
            </a:r>
          </a:p>
          <a:p>
            <a:r>
              <a:rPr lang="es-PR" b="0" i="0" dirty="0">
                <a:effectLst/>
                <a:latin typeface="Roboto Slab"/>
              </a:rPr>
              <a:t>que sea. Dejas de ser católico cuando renuncias a la autoridad de la Iglesia y</a:t>
            </a:r>
          </a:p>
          <a:p>
            <a:r>
              <a:rPr lang="es-PR" dirty="0">
                <a:latin typeface="Roboto Slab"/>
              </a:rPr>
              <a:t>cuando renuncias a vivir la fe. Solamente es posible ser católico </a:t>
            </a:r>
            <a:r>
              <a:rPr lang="es-ES" b="0" i="0" dirty="0">
                <a:effectLst/>
                <a:latin typeface="Roboto Slab"/>
              </a:rPr>
              <a:t>aceptando plenamente </a:t>
            </a:r>
          </a:p>
          <a:p>
            <a:r>
              <a:rPr lang="es-ES" b="0" i="0" dirty="0">
                <a:effectLst/>
                <a:latin typeface="Roboto Slab"/>
              </a:rPr>
              <a:t>la Revelación de Dios, tal y como la acoge, protege y enseña la Iglesia (el Papa y los obispos que están unidos al Papa y entre sí). </a:t>
            </a:r>
            <a:r>
              <a:rPr lang="es-ES" dirty="0">
                <a:latin typeface="Roboto Slab"/>
              </a:rPr>
              <a:t>Si no vives las enseñanzas de la Iglesia realmente no eres católico, incluso cuando te llames a ti mismo “católico abierto” o “católico moderno” o “católico progresista”… </a:t>
            </a:r>
          </a:p>
          <a:p>
            <a:endParaRPr lang="es-ES" dirty="0">
              <a:latin typeface="Roboto Slab"/>
            </a:endParaRPr>
          </a:p>
          <a:p>
            <a:r>
              <a:rPr lang="es-ES" dirty="0">
                <a:latin typeface="Roboto Slab"/>
              </a:rPr>
              <a:t>			Ante los ojos de Dios serás católico si vives las enseñanzas de la Iglesia y vives 			la fe conforme a Su designio (él le da las llaves a Pedro y le dice “sobre ti 			edificaré mi Iglesia, afirmando la autoridad de la Iglesia y del Papa). Eso Él lo 			sabrá mejor que nadie porque Él ve el corazón.</a:t>
            </a:r>
            <a:endParaRPr lang="es-PR" dirty="0">
              <a:latin typeface="Roboto Slab"/>
            </a:endParaRPr>
          </a:p>
          <a:p>
            <a:endParaRPr lang="es-PR" dirty="0">
              <a:latin typeface="Roboto Slab"/>
            </a:endParaRPr>
          </a:p>
          <a:p>
            <a:endParaRPr lang="es-PR" dirty="0">
              <a:latin typeface="Roboto Slab"/>
            </a:endParaRPr>
          </a:p>
          <a:p>
            <a:endParaRPr lang="es-PR" dirty="0">
              <a:latin typeface="Roboto Slab"/>
            </a:endParaRPr>
          </a:p>
          <a:p>
            <a:endParaRPr lang="en-US" dirty="0"/>
          </a:p>
          <a:p>
            <a:endParaRPr lang="en-US" sz="3500" dirty="0"/>
          </a:p>
        </p:txBody>
      </p:sp>
    </p:spTree>
    <p:extLst>
      <p:ext uri="{BB962C8B-B14F-4D97-AF65-F5344CB8AC3E}">
        <p14:creationId xmlns:p14="http://schemas.microsoft.com/office/powerpoint/2010/main" val="26323871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¿Qué es un pecado más grave,</a:t>
            </a:r>
          </a:p>
          <a:p>
            <a:r>
              <a:rPr lang="es-PR" sz="3000" b="1" dirty="0"/>
              <a:t>la homosexualidad o, por decir, el robo?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617663"/>
            <a:ext cx="11053445" cy="5770811"/>
          </a:xfrm>
          <a:prstGeom prst="rect">
            <a:avLst/>
          </a:prstGeom>
          <a:noFill/>
        </p:spPr>
        <p:txBody>
          <a:bodyPr wrap="square" rtlCol="0">
            <a:spAutoFit/>
          </a:bodyPr>
          <a:lstStyle/>
          <a:p>
            <a:r>
              <a:rPr lang="es-PR" sz="1500" b="0" i="0" dirty="0">
                <a:effectLst/>
                <a:latin typeface="Roboto Slab"/>
              </a:rPr>
              <a:t>Respuesta: Recuerda, solo los actos homosexuales son pecado. La atracción al mismo sexo en sí </a:t>
            </a:r>
          </a:p>
          <a:p>
            <a:r>
              <a:rPr lang="es-PR" sz="1500" b="0" i="0" dirty="0">
                <a:effectLst/>
                <a:latin typeface="Roboto Slab"/>
              </a:rPr>
              <a:t>misma no es pecado.</a:t>
            </a:r>
          </a:p>
          <a:p>
            <a:endParaRPr lang="es-PR" sz="1500" dirty="0">
              <a:latin typeface="Roboto Slab"/>
            </a:endParaRPr>
          </a:p>
          <a:p>
            <a:r>
              <a:rPr lang="es-PR" sz="1500" dirty="0">
                <a:latin typeface="Roboto Slab"/>
              </a:rPr>
              <a:t>Para responder esta pregunta tendríamos que preguntarnos primero qué es “pecado grave”.</a:t>
            </a:r>
          </a:p>
          <a:p>
            <a:endParaRPr lang="es-PR" sz="1500" b="0" i="0" dirty="0">
              <a:effectLst/>
              <a:latin typeface="Roboto Slab"/>
            </a:endParaRPr>
          </a:p>
          <a:p>
            <a:r>
              <a:rPr lang="es-ES" sz="1500" b="1" i="0" dirty="0">
                <a:solidFill>
                  <a:srgbClr val="36383D"/>
                </a:solidFill>
                <a:effectLst/>
                <a:latin typeface="Roboto" panose="02000000000000000000" pitchFamily="2" charset="0"/>
              </a:rPr>
              <a:t>El pecado es grave cuando se dan juntamente 3 cosas:</a:t>
            </a:r>
            <a:br>
              <a:rPr lang="es-ES" sz="1500" dirty="0"/>
            </a:br>
            <a:br>
              <a:rPr lang="es-ES" sz="1500" dirty="0"/>
            </a:br>
            <a:r>
              <a:rPr lang="es-ES" sz="1500" dirty="0">
                <a:solidFill>
                  <a:srgbClr val="36383D"/>
                </a:solidFill>
                <a:latin typeface="Roboto" panose="02000000000000000000" pitchFamily="2" charset="0"/>
              </a:rPr>
              <a:t>-</a:t>
            </a:r>
            <a:r>
              <a:rPr lang="es-ES" sz="1500" b="0" i="0" dirty="0">
                <a:solidFill>
                  <a:srgbClr val="36383D"/>
                </a:solidFill>
                <a:effectLst/>
                <a:latin typeface="Roboto" panose="02000000000000000000" pitchFamily="2" charset="0"/>
              </a:rPr>
              <a:t>Que la materia sea gravemente mala (en sí o en sus circunstancias); o que yo crea que es </a:t>
            </a:r>
          </a:p>
          <a:p>
            <a:r>
              <a:rPr lang="es-ES" sz="1500" b="0" i="0" dirty="0">
                <a:solidFill>
                  <a:srgbClr val="36383D"/>
                </a:solidFill>
                <a:effectLst/>
                <a:latin typeface="Roboto" panose="02000000000000000000" pitchFamily="2" charset="0"/>
              </a:rPr>
              <a:t>grave aunque </a:t>
            </a:r>
            <a:r>
              <a:rPr lang="es-ES" sz="1500" b="1" i="0" dirty="0">
                <a:solidFill>
                  <a:srgbClr val="36383D"/>
                </a:solidFill>
                <a:effectLst/>
                <a:latin typeface="Roboto" panose="02000000000000000000" pitchFamily="2" charset="0"/>
              </a:rPr>
              <a:t>de suyo</a:t>
            </a:r>
            <a:r>
              <a:rPr lang="es-ES" sz="1500" b="0" i="0" dirty="0">
                <a:solidFill>
                  <a:srgbClr val="36383D"/>
                </a:solidFill>
                <a:effectLst/>
                <a:latin typeface="Roboto" panose="02000000000000000000" pitchFamily="2" charset="0"/>
              </a:rPr>
              <a:t> no lo sea.</a:t>
            </a:r>
            <a:br>
              <a:rPr lang="es-ES" sz="1500" dirty="0"/>
            </a:br>
            <a:br>
              <a:rPr lang="es-ES" sz="1500" dirty="0"/>
            </a:br>
            <a:r>
              <a:rPr lang="es-ES" sz="1500" dirty="0">
                <a:solidFill>
                  <a:srgbClr val="36383D"/>
                </a:solidFill>
                <a:latin typeface="Roboto" panose="02000000000000000000" pitchFamily="2" charset="0"/>
              </a:rPr>
              <a:t>-</a:t>
            </a:r>
            <a:r>
              <a:rPr lang="es-ES" sz="1500" b="0" i="0" dirty="0">
                <a:solidFill>
                  <a:srgbClr val="36383D"/>
                </a:solidFill>
                <a:effectLst/>
                <a:latin typeface="Roboto" panose="02000000000000000000" pitchFamily="2" charset="0"/>
              </a:rPr>
              <a:t>Que al hacerlo yo sepa que es grave.</a:t>
            </a:r>
            <a:br>
              <a:rPr lang="es-ES" sz="1500" dirty="0"/>
            </a:br>
            <a:br>
              <a:rPr lang="es-ES" sz="1500" dirty="0"/>
            </a:br>
            <a:r>
              <a:rPr lang="es-ES" sz="1500" dirty="0">
                <a:solidFill>
                  <a:srgbClr val="36383D"/>
                </a:solidFill>
                <a:latin typeface="Roboto" panose="02000000000000000000" pitchFamily="2" charset="0"/>
              </a:rPr>
              <a:t>-Q</a:t>
            </a:r>
            <a:r>
              <a:rPr lang="es-ES" sz="1500" b="0" i="0" dirty="0">
                <a:solidFill>
                  <a:srgbClr val="36383D"/>
                </a:solidFill>
                <a:effectLst/>
                <a:latin typeface="Roboto" panose="02000000000000000000" pitchFamily="2" charset="0"/>
              </a:rPr>
              <a:t>ue yo quiera hacer aquello que sé que es grave</a:t>
            </a:r>
            <a:r>
              <a:rPr lang="es-PR" sz="1500" dirty="0">
                <a:solidFill>
                  <a:srgbClr val="36383D"/>
                </a:solidFill>
                <a:latin typeface="Roboto Slab"/>
              </a:rPr>
              <a:t>.</a:t>
            </a:r>
          </a:p>
          <a:p>
            <a:endParaRPr lang="es-PR" sz="1500" dirty="0">
              <a:solidFill>
                <a:srgbClr val="36383D"/>
              </a:solidFill>
              <a:latin typeface="Roboto Slab"/>
            </a:endParaRPr>
          </a:p>
          <a:p>
            <a:r>
              <a:rPr lang="es-PR" sz="1500" dirty="0">
                <a:solidFill>
                  <a:srgbClr val="36383D"/>
                </a:solidFill>
                <a:latin typeface="Roboto Slab"/>
              </a:rPr>
              <a:t>Tanto un robo como un acto homosexual serán pecado grave si se cumplen estas circunstancias.</a:t>
            </a:r>
          </a:p>
          <a:p>
            <a:endParaRPr lang="es-PR" sz="1500" dirty="0">
              <a:solidFill>
                <a:srgbClr val="36383D"/>
              </a:solidFill>
              <a:latin typeface="Roboto Slab"/>
            </a:endParaRPr>
          </a:p>
          <a:p>
            <a:r>
              <a:rPr lang="es-PR" sz="1500" dirty="0">
                <a:solidFill>
                  <a:srgbClr val="36383D"/>
                </a:solidFill>
                <a:latin typeface="Roboto Slab"/>
              </a:rPr>
              <a:t>Ahora bien, ¿cuál es el pecado más grave de los dos, asumiendo que los dos son pecados graves? El Catecismo de la Iglesia 			Católica nos dice que “</a:t>
            </a:r>
            <a:r>
              <a:rPr lang="es-ES" sz="1600" b="0" i="0" dirty="0">
                <a:solidFill>
                  <a:srgbClr val="000000"/>
                </a:solidFill>
                <a:effectLst/>
                <a:latin typeface="Times New Roman" panose="02020603050405020304" pitchFamily="18" charset="0"/>
              </a:rPr>
              <a:t>El pecado más grave es el que se comete por malicia, por elección 			deliberada del mal” (Cat 1860). O sea: el pecado más grave, entre dos pecados que ya son graves, 			será el que se cometa con más intención deliberada de hacer el mal. </a:t>
            </a:r>
          </a:p>
          <a:p>
            <a:endParaRPr lang="es-ES" sz="1600" dirty="0">
              <a:solidFill>
                <a:srgbClr val="000000"/>
              </a:solidFill>
              <a:latin typeface="Times New Roman" panose="02020603050405020304" pitchFamily="18" charset="0"/>
            </a:endParaRPr>
          </a:p>
          <a:p>
            <a:r>
              <a:rPr lang="es-ES" sz="1600" dirty="0">
                <a:solidFill>
                  <a:srgbClr val="000000"/>
                </a:solidFill>
                <a:latin typeface="Times New Roman" panose="02020603050405020304" pitchFamily="18" charset="0"/>
              </a:rPr>
              <a:t>			Puedes leer más información de pecados graves aquí: </a:t>
            </a:r>
            <a:r>
              <a:rPr lang="es-ES" sz="1600" dirty="0">
                <a:hlinkClick r:id="rId3"/>
              </a:rPr>
              <a:t>Catholic.net - El pecado es grave</a:t>
            </a:r>
            <a:endParaRPr lang="en-US" sz="1500" dirty="0"/>
          </a:p>
          <a:p>
            <a:endParaRPr lang="en-US" sz="3500" dirty="0"/>
          </a:p>
        </p:txBody>
      </p:sp>
    </p:spTree>
    <p:extLst>
      <p:ext uri="{BB962C8B-B14F-4D97-AF65-F5344CB8AC3E}">
        <p14:creationId xmlns:p14="http://schemas.microsoft.com/office/powerpoint/2010/main" val="24037991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¿Qué pasa si una persona es trans en </a:t>
            </a:r>
          </a:p>
          <a:p>
            <a:r>
              <a:rPr lang="es-PR" sz="3000" b="1" dirty="0"/>
              <a:t>el matrimonio?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998" y="1690688"/>
            <a:ext cx="11053445" cy="337015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Si una persona que se identifica como trans </a:t>
            </a:r>
            <a:r>
              <a:rPr lang="es-PR" sz="2000" b="0" i="0" dirty="0" err="1">
                <a:effectLst/>
                <a:latin typeface="Roboto Slab"/>
              </a:rPr>
              <a:t>contrayera</a:t>
            </a:r>
            <a:r>
              <a:rPr lang="es-PR" sz="2000" b="0" i="0" dirty="0">
                <a:effectLst/>
                <a:latin typeface="Roboto Slab"/>
              </a:rPr>
              <a:t> </a:t>
            </a:r>
          </a:p>
          <a:p>
            <a:r>
              <a:rPr lang="es-PR" sz="2000" dirty="0">
                <a:latin typeface="Roboto Slab"/>
              </a:rPr>
              <a:t>m</a:t>
            </a:r>
            <a:r>
              <a:rPr lang="es-PR" sz="2000" b="0" i="0" dirty="0">
                <a:effectLst/>
                <a:latin typeface="Roboto Slab"/>
              </a:rPr>
              <a:t>atrimonio sacramental porque el sacerdote no se diera cuenta de esa</a:t>
            </a:r>
          </a:p>
          <a:p>
            <a:r>
              <a:rPr lang="es-PR" sz="2000" dirty="0">
                <a:latin typeface="Roboto Slab"/>
              </a:rPr>
              <a:t>circunstancia (cosa que sería extremadamente rarísima que pase,</a:t>
            </a:r>
          </a:p>
          <a:p>
            <a:r>
              <a:rPr lang="es-PR" sz="2000" dirty="0">
                <a:latin typeface="Roboto Slab"/>
              </a:rPr>
              <a:t>p</a:t>
            </a:r>
            <a:r>
              <a:rPr lang="es-PR" sz="2000" b="0" i="0" dirty="0">
                <a:effectLst/>
                <a:latin typeface="Roboto Slab"/>
              </a:rPr>
              <a:t>ero supongamos que pasara), el matrimonio quedaría anulado</a:t>
            </a:r>
          </a:p>
          <a:p>
            <a:r>
              <a:rPr lang="es-PR" sz="2000" dirty="0">
                <a:latin typeface="Roboto Slab"/>
              </a:rPr>
              <a:t>en cuanto se tenga constancia de ese hecho. </a:t>
            </a:r>
          </a:p>
          <a:p>
            <a:endParaRPr lang="es-PR" sz="2000" dirty="0">
              <a:latin typeface="Roboto Slab"/>
            </a:endParaRPr>
          </a:p>
          <a:p>
            <a:r>
              <a:rPr lang="es-PR" sz="2000" dirty="0">
                <a:latin typeface="Roboto Slab"/>
              </a:rPr>
              <a:t>Uno de los requisitos para que un matrimonio católico pueda darse</a:t>
            </a:r>
          </a:p>
          <a:p>
            <a:r>
              <a:rPr lang="es-PR" sz="2000" dirty="0">
                <a:latin typeface="Roboto Slab"/>
              </a:rPr>
              <a:t>es que sea entre hombre y mujer. </a:t>
            </a:r>
            <a:endParaRPr lang="en-US" sz="2000" dirty="0"/>
          </a:p>
          <a:p>
            <a:endParaRPr lang="en-US" sz="3500" dirty="0"/>
          </a:p>
        </p:txBody>
      </p:sp>
    </p:spTree>
    <p:extLst>
      <p:ext uri="{BB962C8B-B14F-4D97-AF65-F5344CB8AC3E}">
        <p14:creationId xmlns:p14="http://schemas.microsoft.com/office/powerpoint/2010/main" val="32077520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¿Qué pasa si una persona es</a:t>
            </a:r>
          </a:p>
          <a:p>
            <a:r>
              <a:rPr lang="es-PR" sz="3000" b="1" dirty="0"/>
              <a:t>homosexual en el matrimonio? </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38021"/>
            <a:ext cx="11053445" cy="490903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se supone que una persona que se identifica como</a:t>
            </a:r>
          </a:p>
          <a:p>
            <a:r>
              <a:rPr lang="es-PR" sz="2000" dirty="0">
                <a:latin typeface="Roboto Slab"/>
              </a:rPr>
              <a:t>homosexual contraiga matrimonio sacramental con una persona</a:t>
            </a:r>
          </a:p>
          <a:p>
            <a:r>
              <a:rPr lang="es-PR" sz="2000" dirty="0">
                <a:latin typeface="Roboto Slab"/>
              </a:rPr>
              <a:t>d</a:t>
            </a:r>
            <a:r>
              <a:rPr lang="es-PR" sz="2000" b="0" i="0" dirty="0">
                <a:effectLst/>
                <a:latin typeface="Roboto Slab"/>
              </a:rPr>
              <a:t>el sexo opuesto, consciente de que no es heterosexual.</a:t>
            </a:r>
          </a:p>
          <a:p>
            <a:endParaRPr lang="es-PR" sz="2000" dirty="0">
              <a:latin typeface="Roboto Slab"/>
            </a:endParaRPr>
          </a:p>
          <a:p>
            <a:r>
              <a:rPr lang="es-PR" sz="2000" dirty="0">
                <a:latin typeface="Roboto Slab"/>
              </a:rPr>
              <a:t>Si la persona homosexual ocultó deliberadamente ese hecho a </a:t>
            </a:r>
          </a:p>
          <a:p>
            <a:r>
              <a:rPr lang="es-PR" sz="2000" dirty="0">
                <a:latin typeface="Roboto Slab"/>
              </a:rPr>
              <a:t>la pareja ese hecho antes del matrimonio, el matrimonio quedaría </a:t>
            </a:r>
          </a:p>
          <a:p>
            <a:r>
              <a:rPr lang="es-PR" sz="2000" dirty="0">
                <a:latin typeface="Roboto Slab"/>
              </a:rPr>
              <a:t>anulado. </a:t>
            </a:r>
          </a:p>
          <a:p>
            <a:endParaRPr lang="es-PR" sz="2000" dirty="0">
              <a:latin typeface="Roboto Slab"/>
            </a:endParaRPr>
          </a:p>
          <a:p>
            <a:r>
              <a:rPr lang="es-PR" sz="2000" dirty="0">
                <a:latin typeface="Roboto Slab"/>
              </a:rPr>
              <a:t>Incluso casándose siendo la pareja consciente de que el cónyuge es realmente</a:t>
            </a:r>
          </a:p>
          <a:p>
            <a:r>
              <a:rPr lang="es-PR" sz="2000" dirty="0">
                <a:latin typeface="Roboto Slab"/>
              </a:rPr>
              <a:t>homosexual, ese matrimonio también sería nulo.</a:t>
            </a:r>
          </a:p>
          <a:p>
            <a:endParaRPr lang="es-PR" sz="2000" dirty="0">
              <a:latin typeface="Roboto Slab"/>
            </a:endParaRPr>
          </a:p>
          <a:p>
            <a:r>
              <a:rPr lang="es-PR" sz="2000" dirty="0">
                <a:latin typeface="Roboto Slab"/>
              </a:rPr>
              <a:t>Puedes leer acerca de las razones de nulidad matrimonial aquí:</a:t>
            </a:r>
          </a:p>
          <a:p>
            <a:r>
              <a:rPr lang="es-PR" sz="2000" dirty="0">
                <a:latin typeface="Roboto Slab"/>
              </a:rPr>
              <a:t>				 </a:t>
            </a:r>
            <a:r>
              <a:rPr lang="en-US" sz="2000" dirty="0">
                <a:hlinkClick r:id="rId3"/>
              </a:rPr>
              <a:t>Grounds of Nullity — Diocese of New Ulm (dnu.org)</a:t>
            </a:r>
            <a:endParaRPr lang="en-US" sz="2000" dirty="0"/>
          </a:p>
          <a:p>
            <a:endParaRPr lang="en-US" sz="3500" dirty="0"/>
          </a:p>
        </p:txBody>
      </p:sp>
    </p:spTree>
    <p:extLst>
      <p:ext uri="{BB962C8B-B14F-4D97-AF65-F5344CB8AC3E}">
        <p14:creationId xmlns:p14="http://schemas.microsoft.com/office/powerpoint/2010/main" val="22375113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¿Si amo a alguien no puede ser</a:t>
            </a:r>
          </a:p>
          <a:p>
            <a:r>
              <a:rPr lang="es-PR" sz="3000" b="1" dirty="0"/>
              <a:t>homosexual en la Iglesia?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429348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Jesús nos llama a amar a todos, tambié</a:t>
            </a:r>
            <a:r>
              <a:rPr lang="es-PR" sz="2000" dirty="0">
                <a:latin typeface="Roboto Slab"/>
              </a:rPr>
              <a:t>n a los hermanos</a:t>
            </a:r>
          </a:p>
          <a:p>
            <a:r>
              <a:rPr lang="es-PR" sz="2000" dirty="0">
                <a:latin typeface="Roboto Slab"/>
              </a:rPr>
              <a:t>q</a:t>
            </a:r>
            <a:r>
              <a:rPr lang="es-PR" sz="2000" b="0" i="0" dirty="0">
                <a:effectLst/>
                <a:latin typeface="Roboto Slab"/>
              </a:rPr>
              <a:t>ue se identifican como homosexuales.  </a:t>
            </a:r>
          </a:p>
          <a:p>
            <a:endParaRPr lang="es-PR" sz="2000" dirty="0">
              <a:latin typeface="Roboto Slab"/>
            </a:endParaRPr>
          </a:p>
          <a:p>
            <a:r>
              <a:rPr lang="es-PR" sz="2000" dirty="0">
                <a:latin typeface="Roboto Slab"/>
              </a:rPr>
              <a:t>Se puede tener una tendencia homosexual y ser un</a:t>
            </a:r>
          </a:p>
          <a:p>
            <a:r>
              <a:rPr lang="es-PR" sz="2000" dirty="0">
                <a:latin typeface="Roboto Slab"/>
              </a:rPr>
              <a:t>homosexual casto en la Iglesia. Lo que no se puede</a:t>
            </a:r>
          </a:p>
          <a:p>
            <a:r>
              <a:rPr lang="es-PR" sz="2000" dirty="0">
                <a:latin typeface="Roboto Slab"/>
              </a:rPr>
              <a:t>es ser católico y promover el estilo de vida homosexual o consentir</a:t>
            </a:r>
          </a:p>
          <a:p>
            <a:r>
              <a:rPr lang="es-PR" sz="2000" dirty="0">
                <a:latin typeface="Roboto Slab"/>
              </a:rPr>
              <a:t>cualquier pecado adrede, incluyendo el acto homosexual, que es pecado.</a:t>
            </a:r>
          </a:p>
          <a:p>
            <a:endParaRPr lang="es-PR" sz="2000" dirty="0">
              <a:latin typeface="Roboto Slab"/>
            </a:endParaRPr>
          </a:p>
          <a:p>
            <a:r>
              <a:rPr lang="es-PR" sz="2000" dirty="0">
                <a:latin typeface="Roboto Slab"/>
              </a:rPr>
              <a:t>Recuerda: amar no siempre es sinónimo de tener relaciones sexuales. </a:t>
            </a:r>
          </a:p>
          <a:p>
            <a:r>
              <a:rPr lang="es-PR" sz="2000" dirty="0">
                <a:latin typeface="Roboto Slab"/>
              </a:rPr>
              <a:t>Para amar a alguien no siempre se ha de tener relaciones sexuales, las relaciones sexuales</a:t>
            </a:r>
          </a:p>
          <a:p>
            <a:r>
              <a:rPr lang="es-PR" sz="2000" dirty="0">
                <a:latin typeface="Roboto Slab"/>
              </a:rPr>
              <a:t>tienen un orden querido por Dios que ha de honrarse si eliges vivir la fe. </a:t>
            </a:r>
            <a:endParaRPr lang="en-US" sz="2000" dirty="0"/>
          </a:p>
          <a:p>
            <a:endParaRPr lang="en-US" sz="3500" dirty="0"/>
          </a:p>
        </p:txBody>
      </p:sp>
    </p:spTree>
    <p:extLst>
      <p:ext uri="{BB962C8B-B14F-4D97-AF65-F5344CB8AC3E}">
        <p14:creationId xmlns:p14="http://schemas.microsoft.com/office/powerpoint/2010/main" val="6101424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¿Una persona homosexual puede</a:t>
            </a:r>
          </a:p>
          <a:p>
            <a:r>
              <a:rPr lang="es-PR" sz="3000" b="1" dirty="0"/>
              <a:t>ser religioso o religiosa, o sacerdote?</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38020"/>
            <a:ext cx="11053445" cy="5616922"/>
          </a:xfrm>
          <a:prstGeom prst="rect">
            <a:avLst/>
          </a:prstGeom>
          <a:noFill/>
        </p:spPr>
        <p:txBody>
          <a:bodyPr wrap="square" rtlCol="0">
            <a:spAutoFit/>
          </a:bodyPr>
          <a:lstStyle/>
          <a:p>
            <a:r>
              <a:rPr lang="es-PR" b="0" i="0" dirty="0">
                <a:effectLst/>
                <a:latin typeface="Roboto Slab"/>
              </a:rPr>
              <a:t>Respuesta: El Papa Francisco dijo que no, una persona con </a:t>
            </a:r>
            <a:r>
              <a:rPr lang="es-PR" dirty="0">
                <a:latin typeface="Roboto Slab"/>
              </a:rPr>
              <a:t>tendencias </a:t>
            </a:r>
          </a:p>
          <a:p>
            <a:r>
              <a:rPr lang="es-PR" dirty="0">
                <a:latin typeface="Roboto Slab"/>
              </a:rPr>
              <a:t>homosexuales arraigadas no puede ser admitido e</a:t>
            </a:r>
            <a:r>
              <a:rPr lang="es-PR" b="0" i="0" dirty="0">
                <a:effectLst/>
                <a:latin typeface="Roboto Slab"/>
              </a:rPr>
              <a:t>n el seminario, ni debe ser </a:t>
            </a:r>
          </a:p>
          <a:p>
            <a:r>
              <a:rPr lang="es-PR" b="0" i="0" dirty="0">
                <a:effectLst/>
                <a:latin typeface="Roboto Slab"/>
              </a:rPr>
              <a:t>admitido en la vida religiosa.  </a:t>
            </a:r>
          </a:p>
          <a:p>
            <a:endParaRPr lang="es-PR" dirty="0">
              <a:latin typeface="Roboto Slab"/>
            </a:endParaRPr>
          </a:p>
          <a:p>
            <a:r>
              <a:rPr lang="es-PR" dirty="0">
                <a:latin typeface="Roboto Slab"/>
              </a:rPr>
              <a:t>En este video de </a:t>
            </a:r>
            <a:r>
              <a:rPr lang="es-PR" dirty="0" err="1">
                <a:latin typeface="Roboto Slab"/>
              </a:rPr>
              <a:t>Courage</a:t>
            </a:r>
            <a:r>
              <a:rPr lang="es-PR" dirty="0">
                <a:latin typeface="Roboto Slab"/>
              </a:rPr>
              <a:t> se explica el porqué: </a:t>
            </a:r>
            <a:r>
              <a:rPr lang="en-US" dirty="0">
                <a:hlinkClick r:id="rId3"/>
              </a:rPr>
              <a:t>Living with Courage - Ep. 4: </a:t>
            </a:r>
          </a:p>
          <a:p>
            <a:r>
              <a:rPr lang="en-US" dirty="0">
                <a:hlinkClick r:id="rId3"/>
              </a:rPr>
              <a:t>Vocational discernment amid same-sex attractions – YouTube</a:t>
            </a:r>
            <a:endParaRPr lang="en-US" dirty="0"/>
          </a:p>
          <a:p>
            <a:endParaRPr lang="es-PR" dirty="0">
              <a:latin typeface="Roboto Slab"/>
            </a:endParaRPr>
          </a:p>
          <a:p>
            <a:r>
              <a:rPr lang="es-PR" dirty="0">
                <a:latin typeface="Roboto Slab"/>
              </a:rPr>
              <a:t>Yo también di mi opinión muy personal al respecto en uno de los grupos</a:t>
            </a:r>
          </a:p>
          <a:p>
            <a:r>
              <a:rPr lang="es-PR" dirty="0">
                <a:latin typeface="Roboto Slab"/>
              </a:rPr>
              <a:t>en lo que se me preguntó esta pregunta: si sabes que una persona tiene</a:t>
            </a:r>
          </a:p>
          <a:p>
            <a:r>
              <a:rPr lang="es-PR" dirty="0">
                <a:latin typeface="Roboto Slab"/>
              </a:rPr>
              <a:t>una inclinación a abusar del poder o a abusar psicológicamente (quiero decir:</a:t>
            </a:r>
          </a:p>
          <a:p>
            <a:r>
              <a:rPr lang="es-PR" dirty="0">
                <a:latin typeface="Roboto Slab"/>
              </a:rPr>
              <a:t>Inclinación a cometer cualquier tipo de abuso), no debes ponerla en puestos de </a:t>
            </a:r>
          </a:p>
          <a:p>
            <a:r>
              <a:rPr lang="es-PR" dirty="0">
                <a:latin typeface="Roboto Slab"/>
              </a:rPr>
              <a:t>responsabilidad donde estarán extremadamente tentados a pecar conforme a su inclinación.</a:t>
            </a:r>
          </a:p>
          <a:p>
            <a:endParaRPr lang="es-PR" dirty="0">
              <a:latin typeface="Roboto Slab"/>
            </a:endParaRPr>
          </a:p>
          <a:p>
            <a:r>
              <a:rPr lang="es-PR" dirty="0">
                <a:latin typeface="Roboto Slab"/>
              </a:rPr>
              <a:t>De la misma forma, si sabes que una persona tiene una inclinación a la 	atracción al mismo sexo no 			deberías ponerla a vivir en comunidades donde cohabitan personas del mismo 			sexo, como lo son los conventos y seminarios. La estás poniendo en una 			posición de extrema tentación a pecar, y eso no fomentará una vida de piedad</a:t>
            </a:r>
          </a:p>
          <a:p>
            <a:r>
              <a:rPr lang="es-PR" dirty="0">
                <a:latin typeface="Roboto Slab"/>
              </a:rPr>
              <a:t>			en el estado consagrado/sacerdotal.</a:t>
            </a:r>
            <a:endParaRPr lang="en-US" dirty="0"/>
          </a:p>
          <a:p>
            <a:endParaRPr lang="en-US" sz="3500" dirty="0"/>
          </a:p>
        </p:txBody>
      </p:sp>
    </p:spTree>
    <p:extLst>
      <p:ext uri="{BB962C8B-B14F-4D97-AF65-F5344CB8AC3E}">
        <p14:creationId xmlns:p14="http://schemas.microsoft.com/office/powerpoint/2010/main" val="30304002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¿Una pareja que no pueda tener</a:t>
            </a:r>
          </a:p>
          <a:p>
            <a:r>
              <a:rPr lang="es-PR" sz="3000" b="1" dirty="0"/>
              <a:t>hijos se puede casar por la Iglesia?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344709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a:t>
            </a:r>
            <a:r>
              <a:rPr lang="es-PR" sz="2000" dirty="0">
                <a:latin typeface="Roboto Slab"/>
              </a:rPr>
              <a:t> Si se trata de una pareja que no pueda tener hijos</a:t>
            </a:r>
          </a:p>
          <a:p>
            <a:r>
              <a:rPr lang="es-PR" sz="2000" dirty="0">
                <a:latin typeface="Roboto Slab"/>
              </a:rPr>
              <a:t>por causas fuera de su control, pero son hombre y mujer que</a:t>
            </a:r>
          </a:p>
          <a:p>
            <a:r>
              <a:rPr lang="es-PR" sz="2000" dirty="0">
                <a:latin typeface="Roboto Slab"/>
              </a:rPr>
              <a:t>si pudieran tener hijos estarían dispuestos a tenerlos, sí que se </a:t>
            </a:r>
          </a:p>
          <a:p>
            <a:r>
              <a:rPr lang="es-PR" sz="2000" dirty="0">
                <a:latin typeface="Roboto Slab"/>
              </a:rPr>
              <a:t>pueden casar por la Iglesia, y se les exhorta a consumar la apertura </a:t>
            </a:r>
          </a:p>
          <a:p>
            <a:r>
              <a:rPr lang="es-PR" sz="2000" dirty="0">
                <a:latin typeface="Roboto Slab"/>
              </a:rPr>
              <a:t>a la vida </a:t>
            </a:r>
            <a:r>
              <a:rPr lang="es-PR" sz="2000" dirty="0" err="1">
                <a:latin typeface="Roboto Slab"/>
              </a:rPr>
              <a:t>via</a:t>
            </a:r>
            <a:r>
              <a:rPr lang="es-PR" sz="2000" dirty="0">
                <a:latin typeface="Roboto Slab"/>
              </a:rPr>
              <a:t> adopción o </a:t>
            </a:r>
            <a:r>
              <a:rPr lang="es-PR" sz="2000" dirty="0" err="1">
                <a:latin typeface="Roboto Slab"/>
              </a:rPr>
              <a:t>via</a:t>
            </a:r>
            <a:r>
              <a:rPr lang="es-PR" sz="2000" dirty="0">
                <a:latin typeface="Roboto Slab"/>
              </a:rPr>
              <a:t> maternidad y paternidad espiritual </a:t>
            </a:r>
          </a:p>
          <a:p>
            <a:r>
              <a:rPr lang="es-PR" sz="2000" dirty="0">
                <a:latin typeface="Roboto Slab"/>
              </a:rPr>
              <a:t>(dedicarse especialmente a sacar adelante algún ministerio de la </a:t>
            </a:r>
          </a:p>
          <a:p>
            <a:r>
              <a:rPr lang="es-PR" sz="2000" dirty="0">
                <a:latin typeface="Roboto Slab"/>
              </a:rPr>
              <a:t>Iglesia).</a:t>
            </a:r>
          </a:p>
          <a:p>
            <a:endParaRPr lang="es-PR" sz="2000" dirty="0">
              <a:latin typeface="Roboto Slab"/>
            </a:endParaRPr>
          </a:p>
          <a:p>
            <a:r>
              <a:rPr lang="es-PR" sz="2000" dirty="0">
                <a:latin typeface="Roboto Slab"/>
              </a:rPr>
              <a:t>Si se trata de una pareja que no quiera tener hijos conscientemente</a:t>
            </a:r>
          </a:p>
          <a:p>
            <a:r>
              <a:rPr lang="es-PR" sz="2000" dirty="0">
                <a:latin typeface="Roboto Slab"/>
              </a:rPr>
              <a:t>y adrede, no pueden casarse por la Iglesia. </a:t>
            </a:r>
            <a:endParaRPr lang="en-US" sz="3500" dirty="0"/>
          </a:p>
        </p:txBody>
      </p:sp>
    </p:spTree>
    <p:extLst>
      <p:ext uri="{BB962C8B-B14F-4D97-AF65-F5344CB8AC3E}">
        <p14:creationId xmlns:p14="http://schemas.microsoft.com/office/powerpoint/2010/main" val="24022738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la Iglesia quiere tener</a:t>
            </a:r>
          </a:p>
          <a:p>
            <a:r>
              <a:rPr lang="es-PR" sz="3000" b="1" dirty="0"/>
              <a:t>opinión de otras personas?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590931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la Iglesia no busca ni pretende ni quiere</a:t>
            </a:r>
          </a:p>
          <a:p>
            <a:r>
              <a:rPr lang="es-PR" sz="2000" b="0" i="0" dirty="0">
                <a:effectLst/>
                <a:latin typeface="Roboto Slab"/>
              </a:rPr>
              <a:t>tener </a:t>
            </a:r>
            <a:r>
              <a:rPr lang="es-PR" sz="2000" dirty="0">
                <a:latin typeface="Roboto Slab"/>
              </a:rPr>
              <a:t>“opinión de otras personas”. La Iglesia desea la salvación de </a:t>
            </a:r>
          </a:p>
          <a:p>
            <a:r>
              <a:rPr lang="es-PR" sz="2000" dirty="0">
                <a:latin typeface="Roboto Slab"/>
              </a:rPr>
              <a:t>todos, y no dejará de buscarla amando a todos y denunciando </a:t>
            </a:r>
          </a:p>
          <a:p>
            <a:r>
              <a:rPr lang="es-PR" sz="2000" dirty="0">
                <a:latin typeface="Roboto Slab"/>
              </a:rPr>
              <a:t>absolutamente todo lo que sea pecado o induzca al pecado</a:t>
            </a:r>
          </a:p>
          <a:p>
            <a:r>
              <a:rPr lang="es-PR" sz="2000" dirty="0">
                <a:latin typeface="Roboto Slab"/>
              </a:rPr>
              <a:t>y a desafiar el designio de Dios para el ser humano, incluyendo el </a:t>
            </a:r>
          </a:p>
          <a:p>
            <a:r>
              <a:rPr lang="es-PR" sz="2000" dirty="0">
                <a:latin typeface="Roboto Slab"/>
              </a:rPr>
              <a:t>pecado homosexual y la ideología de género, que no es el único </a:t>
            </a:r>
          </a:p>
          <a:p>
            <a:r>
              <a:rPr lang="es-PR" sz="2000" dirty="0">
                <a:latin typeface="Roboto Slab"/>
              </a:rPr>
              <a:t>pecado e ideología que la Iglesia denuncia, ni siquiera es el más que </a:t>
            </a:r>
          </a:p>
          <a:p>
            <a:r>
              <a:rPr lang="es-PR" sz="2000" dirty="0">
                <a:latin typeface="Roboto Slab"/>
              </a:rPr>
              <a:t>denuncia.</a:t>
            </a:r>
          </a:p>
          <a:p>
            <a:endParaRPr lang="es-PR" sz="2000" dirty="0">
              <a:latin typeface="Roboto Slab"/>
            </a:endParaRPr>
          </a:p>
          <a:p>
            <a:r>
              <a:rPr lang="es-PR" sz="2000" dirty="0">
                <a:latin typeface="Roboto Slab"/>
              </a:rPr>
              <a:t>El pecado que la Iglesia más denuncia es el abuso contra los pobres</a:t>
            </a:r>
          </a:p>
          <a:p>
            <a:r>
              <a:rPr lang="es-PR" sz="2000" dirty="0">
                <a:latin typeface="Roboto Slab"/>
              </a:rPr>
              <a:t>y desvalidos, sea como sea que se dé.</a:t>
            </a:r>
          </a:p>
          <a:p>
            <a:endParaRPr lang="es-PR" sz="2000" dirty="0">
              <a:latin typeface="Roboto Slab"/>
            </a:endParaRPr>
          </a:p>
          <a:p>
            <a:r>
              <a:rPr lang="es-PR" sz="2000" dirty="0">
                <a:latin typeface="Roboto Slab"/>
              </a:rPr>
              <a:t>			Últimamente el Papa Francisco también está hablando mucho del 			pecado ecológico...</a:t>
            </a:r>
          </a:p>
          <a:p>
            <a:r>
              <a:rPr lang="es-PR" sz="2000" dirty="0">
                <a:latin typeface="Roboto Slab"/>
              </a:rPr>
              <a:t>		</a:t>
            </a:r>
          </a:p>
          <a:p>
            <a:r>
              <a:rPr lang="es-PR" sz="2000" dirty="0">
                <a:latin typeface="Roboto Slab"/>
              </a:rPr>
              <a:t>		 	Eso no son “opiniones”: es vivir el Evangelio. </a:t>
            </a:r>
          </a:p>
          <a:p>
            <a:endParaRPr lang="es-PR" sz="2000" dirty="0">
              <a:latin typeface="Roboto Slab"/>
            </a:endParaRPr>
          </a:p>
          <a:p>
            <a:endParaRPr lang="es-PR" sz="2000" dirty="0">
              <a:latin typeface="Roboto Slab"/>
            </a:endParaRPr>
          </a:p>
        </p:txBody>
      </p:sp>
    </p:spTree>
    <p:extLst>
      <p:ext uri="{BB962C8B-B14F-4D97-AF65-F5344CB8AC3E}">
        <p14:creationId xmlns:p14="http://schemas.microsoft.com/office/powerpoint/2010/main" val="34584942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discriminan por algo que no</a:t>
            </a:r>
          </a:p>
          <a:p>
            <a:r>
              <a:rPr lang="es-PR" sz="3000" b="1" dirty="0"/>
              <a:t>es su inconveniencia?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no discrimina a nadie, incluyendo a los hermanos</a:t>
            </a:r>
          </a:p>
          <a:p>
            <a:r>
              <a:rPr lang="es-PR" sz="2000" b="0" i="0" dirty="0">
                <a:effectLst/>
                <a:latin typeface="Roboto Slab"/>
              </a:rPr>
              <a:t>que se identifican como homosexuales. La Iglesia sencillamente</a:t>
            </a:r>
          </a:p>
          <a:p>
            <a:r>
              <a:rPr lang="es-PR" sz="2000" b="0" i="0" dirty="0">
                <a:effectLst/>
                <a:latin typeface="Roboto Slab"/>
              </a:rPr>
              <a:t>afirma lo que la Revelación enseña, con todas sus consecuencias.</a:t>
            </a:r>
          </a:p>
          <a:p>
            <a:endParaRPr lang="es-PR" sz="2000" dirty="0">
              <a:latin typeface="Roboto Slab"/>
            </a:endParaRPr>
          </a:p>
          <a:p>
            <a:r>
              <a:rPr lang="es-PR" sz="2000" b="0" i="0" dirty="0">
                <a:effectLst/>
                <a:latin typeface="Roboto Slab"/>
              </a:rPr>
              <a:t>Puedes escuchar más acerca de la posición de la Iglesia</a:t>
            </a:r>
          </a:p>
          <a:p>
            <a:r>
              <a:rPr lang="es-PR" sz="2000" b="0" i="0" dirty="0">
                <a:effectLst/>
                <a:latin typeface="Roboto Slab"/>
              </a:rPr>
              <a:t>en cuanto a hermanos que se i</a:t>
            </a:r>
            <a:r>
              <a:rPr lang="es-PR" sz="2000" dirty="0">
                <a:latin typeface="Roboto Slab"/>
              </a:rPr>
              <a:t>dentifican como homosexuales, </a:t>
            </a:r>
          </a:p>
          <a:p>
            <a:r>
              <a:rPr lang="es-PR" sz="2000" dirty="0">
                <a:latin typeface="Roboto Slab"/>
              </a:rPr>
              <a:t>incluyendo porqué la Iglesia Católica no les odia ni les discrimina, </a:t>
            </a:r>
          </a:p>
          <a:p>
            <a:r>
              <a:rPr lang="es-PR" sz="2000" dirty="0">
                <a:latin typeface="Roboto Slab"/>
              </a:rPr>
              <a:t>en el siguiente video: </a:t>
            </a:r>
          </a:p>
          <a:p>
            <a:endParaRPr lang="es-PR" sz="2000" dirty="0">
              <a:latin typeface="Roboto Slab"/>
            </a:endParaRPr>
          </a:p>
          <a:p>
            <a:r>
              <a:rPr lang="en-US" sz="2000" dirty="0">
                <a:hlinkClick r:id="rId3"/>
              </a:rPr>
              <a:t>Beyond No: What the Catholic Church Has to Say About Same-Sex Attraction | Fr. Mike Schmitz | SLS20 - YouTube</a:t>
            </a:r>
            <a:endParaRPr lang="es-PR" sz="2000" b="0" i="0" dirty="0">
              <a:effectLst/>
              <a:latin typeface="Roboto Slab"/>
            </a:endParaRPr>
          </a:p>
        </p:txBody>
      </p:sp>
    </p:spTree>
    <p:extLst>
      <p:ext uri="{BB962C8B-B14F-4D97-AF65-F5344CB8AC3E}">
        <p14:creationId xmlns:p14="http://schemas.microsoft.com/office/powerpoint/2010/main" val="23585798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las personas definen a los</a:t>
            </a:r>
          </a:p>
          <a:p>
            <a:r>
              <a:rPr lang="es-PR" sz="3000" b="1" dirty="0"/>
              <a:t>homosexuales solo por lo que les gusta?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560153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no identifica a nadie “por lo que le gusta”.</a:t>
            </a:r>
          </a:p>
          <a:p>
            <a:r>
              <a:rPr lang="es-PR" sz="2000" dirty="0">
                <a:latin typeface="Roboto Slab"/>
              </a:rPr>
              <a:t>La Iglesia identifica y llama a identificar a todos primordialmente</a:t>
            </a:r>
          </a:p>
          <a:p>
            <a:r>
              <a:rPr lang="es-PR" sz="2000" dirty="0">
                <a:latin typeface="Roboto Slab"/>
              </a:rPr>
              <a:t>como hijos de Dios.</a:t>
            </a:r>
          </a:p>
          <a:p>
            <a:endParaRPr lang="es-PR" sz="2000" b="0" i="0" dirty="0">
              <a:effectLst/>
              <a:latin typeface="Roboto Slab"/>
            </a:endParaRPr>
          </a:p>
          <a:p>
            <a:r>
              <a:rPr lang="es-PR" sz="2000" dirty="0">
                <a:latin typeface="Roboto Slab"/>
              </a:rPr>
              <a:t>Eso que llamas “definir a los homosexuales solo por lo que les gusta”</a:t>
            </a:r>
          </a:p>
          <a:p>
            <a:r>
              <a:rPr lang="es-PR" sz="2000" dirty="0">
                <a:latin typeface="Roboto Slab"/>
              </a:rPr>
              <a:t>realmente es fruto de la ideología de género, que es la que promueve</a:t>
            </a:r>
          </a:p>
          <a:p>
            <a:r>
              <a:rPr lang="es-PR" sz="2000" dirty="0">
                <a:latin typeface="Roboto Slab"/>
              </a:rPr>
              <a:t>identificar a las personas primordialmente por su sexualidad.</a:t>
            </a:r>
          </a:p>
          <a:p>
            <a:endParaRPr lang="es-PR" sz="2000" b="0" i="0" dirty="0">
              <a:effectLst/>
              <a:latin typeface="Roboto Slab"/>
            </a:endParaRPr>
          </a:p>
          <a:p>
            <a:r>
              <a:rPr lang="es-PR" sz="2000" dirty="0">
                <a:latin typeface="Roboto Slab"/>
              </a:rPr>
              <a:t>Creo que respondí a tu pregunta… pero hago un comentario más. La sexualidad </a:t>
            </a:r>
          </a:p>
          <a:p>
            <a:r>
              <a:rPr lang="es-PR" sz="2000" dirty="0">
                <a:latin typeface="Roboto Slab"/>
              </a:rPr>
              <a:t>tal cual la enseña la Iglesia es mucho más que “lo que me gusta”. El chocolate nos puede gustar también, por ejemplo.</a:t>
            </a:r>
          </a:p>
          <a:p>
            <a:endParaRPr lang="es-PR" sz="2000" b="0" i="0" dirty="0">
              <a:effectLst/>
              <a:latin typeface="Roboto Slab"/>
            </a:endParaRPr>
          </a:p>
          <a:p>
            <a:r>
              <a:rPr lang="es-PR" sz="2000" dirty="0">
                <a:latin typeface="Roboto Slab"/>
              </a:rPr>
              <a:t>			La sexualidad, vista desde el plan de Dios, va mucho más allá de “lo 			que me gusta”: es una entrega total que consuma la entrega de Cristo a 			Su Iglesia, que consuma una vocación concreta. Es una respuesta a un 			llamado a donarnos conforme a la voluntad de Dios. </a:t>
            </a:r>
            <a:endParaRPr lang="es-PR" sz="2000" b="0" i="0" dirty="0">
              <a:effectLst/>
              <a:latin typeface="Roboto Slab"/>
            </a:endParaRPr>
          </a:p>
          <a:p>
            <a:endParaRPr lang="es-PR" sz="2000" b="0" i="0" dirty="0">
              <a:effectLst/>
              <a:latin typeface="Roboto Slab"/>
            </a:endParaRPr>
          </a:p>
        </p:txBody>
      </p:sp>
    </p:spTree>
    <p:extLst>
      <p:ext uri="{BB962C8B-B14F-4D97-AF65-F5344CB8AC3E}">
        <p14:creationId xmlns:p14="http://schemas.microsoft.com/office/powerpoint/2010/main" val="3612116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la Iglesia quiere tener</a:t>
            </a:r>
          </a:p>
          <a:p>
            <a:r>
              <a:rPr lang="es-PR" sz="3000" b="1" dirty="0"/>
              <a:t>la decisión de otras personas?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498598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no puede tener la decisión de ninguna persona.</a:t>
            </a:r>
          </a:p>
          <a:p>
            <a:r>
              <a:rPr lang="es-PR" sz="2000" dirty="0">
                <a:latin typeface="Roboto Slab"/>
              </a:rPr>
              <a:t>Ni siquiera Dios mismo puede hacer eso.</a:t>
            </a:r>
          </a:p>
          <a:p>
            <a:endParaRPr lang="es-PR" sz="2000" dirty="0">
              <a:latin typeface="Roboto Slab"/>
            </a:endParaRPr>
          </a:p>
          <a:p>
            <a:r>
              <a:rPr lang="es-PR" sz="2000" dirty="0">
                <a:latin typeface="Roboto Slab"/>
              </a:rPr>
              <a:t>La Iglesia sencillamente orienta a todos en el camino del Amor de</a:t>
            </a:r>
          </a:p>
          <a:p>
            <a:r>
              <a:rPr lang="es-PR" sz="2000" dirty="0">
                <a:latin typeface="Roboto Slab"/>
              </a:rPr>
              <a:t>Dios y de la salvación, dando la información y el testimonio</a:t>
            </a:r>
          </a:p>
          <a:p>
            <a:r>
              <a:rPr lang="es-PR" sz="2000" dirty="0">
                <a:latin typeface="Roboto Slab"/>
              </a:rPr>
              <a:t>necesario para aprender a tomar decisiones cónsones con la Palabra</a:t>
            </a:r>
          </a:p>
          <a:p>
            <a:r>
              <a:rPr lang="es-PR" sz="2000" dirty="0">
                <a:latin typeface="Roboto Slab"/>
              </a:rPr>
              <a:t>y la Revelación.</a:t>
            </a:r>
          </a:p>
          <a:p>
            <a:endParaRPr lang="es-PR" sz="2000" dirty="0">
              <a:latin typeface="Roboto Slab"/>
            </a:endParaRPr>
          </a:p>
          <a:p>
            <a:r>
              <a:rPr lang="es-PR" sz="2000" dirty="0">
                <a:latin typeface="Roboto Slab"/>
              </a:rPr>
              <a:t>Siempre será tu decisión seguir el camino que Jesús propone, o no hacerlo.</a:t>
            </a:r>
          </a:p>
          <a:p>
            <a:r>
              <a:rPr lang="es-PR" sz="2000" dirty="0">
                <a:latin typeface="Roboto Slab"/>
              </a:rPr>
              <a:t>La Iglesia no puede tomar por ti la decisión de seguir a Jesús. Dios no puede tomar por ti la decisión de cumplir Su voluntad. </a:t>
            </a:r>
          </a:p>
          <a:p>
            <a:endParaRPr lang="es-PR" sz="2000" dirty="0">
              <a:latin typeface="Roboto Slab"/>
            </a:endParaRPr>
          </a:p>
          <a:p>
            <a:r>
              <a:rPr lang="es-PR" sz="2000" dirty="0">
                <a:latin typeface="Roboto Slab"/>
              </a:rPr>
              <a:t>			Solo tú puedes hacer eso, y es muy bueno que seas consciente de ello.</a:t>
            </a:r>
          </a:p>
          <a:p>
            <a:endParaRPr lang="es-PR" sz="2000" dirty="0">
              <a:latin typeface="Roboto Slab"/>
            </a:endParaRPr>
          </a:p>
          <a:p>
            <a:endParaRPr lang="es-PR" sz="2000" dirty="0">
              <a:latin typeface="Roboto Slab"/>
            </a:endParaRPr>
          </a:p>
        </p:txBody>
      </p:sp>
    </p:spTree>
    <p:extLst>
      <p:ext uri="{BB962C8B-B14F-4D97-AF65-F5344CB8AC3E}">
        <p14:creationId xmlns:p14="http://schemas.microsoft.com/office/powerpoint/2010/main" val="26099714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consideran pecado querer</a:t>
            </a:r>
          </a:p>
          <a:p>
            <a:r>
              <a:rPr lang="es-PR" sz="3000" b="1" dirty="0"/>
              <a:t>amar a la persona que te guste?</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6740307"/>
          </a:xfrm>
          <a:prstGeom prst="rect">
            <a:avLst/>
          </a:prstGeom>
          <a:noFill/>
        </p:spPr>
        <p:txBody>
          <a:bodyPr wrap="square" rtlCol="0">
            <a:spAutoFit/>
          </a:bodyPr>
          <a:lstStyle/>
          <a:p>
            <a:pPr marL="285750" indent="-285750">
              <a:buFont typeface="Wingdings" panose="05000000000000000000" pitchFamily="2" charset="2"/>
              <a:buChar char="Ø"/>
            </a:pPr>
            <a:endParaRPr lang="es-PR" sz="1600" dirty="0"/>
          </a:p>
          <a:p>
            <a:r>
              <a:rPr lang="es-PR" sz="1600" b="0" i="0" dirty="0">
                <a:effectLst/>
                <a:latin typeface="Roboto Slab"/>
              </a:rPr>
              <a:t>Respuesta: El pecado es no corresponde al designio de Dios y a sus </a:t>
            </a:r>
            <a:r>
              <a:rPr lang="es-PR" sz="1600" dirty="0">
                <a:latin typeface="Roboto Slab"/>
              </a:rPr>
              <a:t>mandamientos... </a:t>
            </a:r>
          </a:p>
          <a:p>
            <a:r>
              <a:rPr lang="es-PR" sz="1600" dirty="0">
                <a:latin typeface="Roboto Slab"/>
              </a:rPr>
              <a:t>y eso puede pasar en cualquier relación sexual que sea pecado, no solo con las </a:t>
            </a:r>
          </a:p>
          <a:p>
            <a:r>
              <a:rPr lang="es-PR" sz="1600" dirty="0">
                <a:latin typeface="Roboto Slab"/>
              </a:rPr>
              <a:t>relaciones sexuales homosexuales, incluso si te “gusta” la persona.</a:t>
            </a:r>
          </a:p>
          <a:p>
            <a:endParaRPr lang="es-PR" sz="1600" dirty="0">
              <a:latin typeface="Roboto Slab"/>
            </a:endParaRPr>
          </a:p>
          <a:p>
            <a:r>
              <a:rPr lang="es-PR" sz="1600" dirty="0">
                <a:latin typeface="Roboto Slab"/>
              </a:rPr>
              <a:t>En la Iglesia el vivir la sexualidad no se trata meramente de que te guste una persona y </a:t>
            </a:r>
          </a:p>
          <a:p>
            <a:r>
              <a:rPr lang="es-PR" sz="1600" dirty="0">
                <a:latin typeface="Roboto Slab"/>
              </a:rPr>
              <a:t>sigas tus impulsos. Esto aplica a todos.</a:t>
            </a:r>
          </a:p>
          <a:p>
            <a:endParaRPr lang="es-PR" sz="1600" dirty="0">
              <a:latin typeface="Roboto Slab"/>
            </a:endParaRPr>
          </a:p>
          <a:p>
            <a:r>
              <a:rPr lang="es-PR" sz="1600" dirty="0">
                <a:latin typeface="Roboto Slab"/>
              </a:rPr>
              <a:t>La Palabra nos propone vivir una sexualidad que es una auténtica entrega y don según </a:t>
            </a:r>
          </a:p>
          <a:p>
            <a:r>
              <a:rPr lang="es-PR" sz="1600" dirty="0">
                <a:latin typeface="Roboto Slab"/>
              </a:rPr>
              <a:t>Jesús se entrega a la Iglesia. </a:t>
            </a:r>
          </a:p>
          <a:p>
            <a:endParaRPr lang="es-PR" sz="1600" dirty="0">
              <a:latin typeface="Roboto Slab"/>
            </a:endParaRPr>
          </a:p>
          <a:p>
            <a:r>
              <a:rPr lang="es-PR" sz="1600" dirty="0">
                <a:latin typeface="Roboto Slab"/>
              </a:rPr>
              <a:t>Por supuesto que te tiene que “gustar” la persona, pero una sexualidad que se vive </a:t>
            </a:r>
          </a:p>
          <a:p>
            <a:r>
              <a:rPr lang="es-PR" sz="1600" dirty="0">
                <a:latin typeface="Roboto Slab"/>
              </a:rPr>
              <a:t>primordialmente por “gusto” no es cónsone con las enseñanzas de la Iglesia. Has de entregarte a la persona dando todo cuanto eres, dentro del contexto de una alianza matrimonial, haciendo vida la imagen del Amor de Dios, que es fecundo y donativo. Los gustos pueden cambiar, pero un compromiso es para toda la vida. La sexualidad según las enseñanzas de la Iglesia no se reduce a mero “gusto”: va unido a un compromiso para toda la vida, comprometiéndonos a hacer vida 			el Amor de Dios con ese cónyuge.</a:t>
            </a:r>
          </a:p>
          <a:p>
            <a:endParaRPr lang="es-PR" sz="1600" dirty="0">
              <a:latin typeface="Roboto Slab"/>
            </a:endParaRPr>
          </a:p>
          <a:p>
            <a:r>
              <a:rPr lang="es-PR" sz="1600" dirty="0">
                <a:latin typeface="Roboto Slab"/>
              </a:rPr>
              <a:t>			Si quieres leer un poco más acerca de porqué según las enseñanzas de la Iglesia dejarse 			llevar meramente por el gusto sexual es un uso inadecuado y pecaminoso de la 				de la sexualidad, puedes leer aquí: </a:t>
            </a:r>
            <a:r>
              <a:rPr lang="es-ES" sz="1600" dirty="0">
                <a:hlinkClick r:id="rId3"/>
              </a:rPr>
              <a:t>Catholic.net - Amor y sexo, ¿es necesario aprender?</a:t>
            </a:r>
            <a:endParaRPr lang="es-PR" sz="1600" dirty="0">
              <a:latin typeface="Roboto Slab"/>
            </a:endParaRPr>
          </a:p>
          <a:p>
            <a:endParaRPr lang="es-PR" sz="2000" dirty="0">
              <a:latin typeface="Roboto Slab"/>
            </a:endParaRPr>
          </a:p>
          <a:p>
            <a:endParaRPr lang="es-PR" sz="2000" dirty="0">
              <a:latin typeface="Roboto Slab"/>
            </a:endParaRPr>
          </a:p>
          <a:p>
            <a:endParaRPr lang="es-PR" sz="2000" dirty="0">
              <a:latin typeface="Roboto Slab"/>
            </a:endParaRPr>
          </a:p>
          <a:p>
            <a:endParaRPr lang="es-PR" sz="2000" dirty="0">
              <a:latin typeface="Roboto Slab"/>
            </a:endParaRPr>
          </a:p>
        </p:txBody>
      </p:sp>
    </p:spTree>
    <p:extLst>
      <p:ext uri="{BB962C8B-B14F-4D97-AF65-F5344CB8AC3E}">
        <p14:creationId xmlns:p14="http://schemas.microsoft.com/office/powerpoint/2010/main" val="15773814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938992"/>
          </a:xfrm>
          <a:prstGeom prst="rect">
            <a:avLst/>
          </a:prstGeom>
          <a:noFill/>
        </p:spPr>
        <p:txBody>
          <a:bodyPr wrap="square" rtlCol="0">
            <a:spAutoFit/>
          </a:bodyPr>
          <a:lstStyle/>
          <a:p>
            <a:r>
              <a:rPr lang="es-PR" sz="3000" b="1" dirty="0"/>
              <a:t>Pregunta: ¿Qué es la inclinación homosexual?</a:t>
            </a:r>
          </a:p>
          <a:p>
            <a:r>
              <a:rPr lang="es-PR" sz="3000" b="1" dirty="0"/>
              <a:t>¿Qué es el acto homosexual? ¿La persona </a:t>
            </a:r>
          </a:p>
          <a:p>
            <a:r>
              <a:rPr lang="es-PR" sz="3000" b="1" dirty="0"/>
              <a:t>homosexual y el acto homosexual son todos pecado, </a:t>
            </a:r>
          </a:p>
          <a:p>
            <a:r>
              <a:rPr lang="es-PR" sz="3000" b="1" dirty="0"/>
              <a:t>o solo la inclinación y el acto: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2055813"/>
            <a:ext cx="11053445" cy="4770537"/>
          </a:xfrm>
          <a:prstGeom prst="rect">
            <a:avLst/>
          </a:prstGeom>
          <a:noFill/>
        </p:spPr>
        <p:txBody>
          <a:bodyPr wrap="square" rtlCol="0">
            <a:spAutoFit/>
          </a:bodyPr>
          <a:lstStyle/>
          <a:p>
            <a:pPr marL="285750" indent="-285750">
              <a:buFont typeface="Wingdings" panose="05000000000000000000" pitchFamily="2" charset="2"/>
              <a:buChar char="Ø"/>
            </a:pPr>
            <a:endParaRPr lang="es-PR" sz="1600" dirty="0"/>
          </a:p>
          <a:p>
            <a:r>
              <a:rPr lang="es-PR" sz="1600" b="0" i="0" dirty="0">
                <a:effectLst/>
                <a:latin typeface="Roboto Slab"/>
              </a:rPr>
              <a:t>Respuesta: La persona homosexual es la persona que tiene atracción </a:t>
            </a:r>
            <a:r>
              <a:rPr lang="es-PR" sz="1600" dirty="0">
                <a:latin typeface="Roboto Slab"/>
              </a:rPr>
              <a:t>al mismo sexo.</a:t>
            </a:r>
          </a:p>
          <a:p>
            <a:endParaRPr lang="es-PR" sz="1600" dirty="0">
              <a:latin typeface="Roboto Slab"/>
            </a:endParaRPr>
          </a:p>
          <a:p>
            <a:r>
              <a:rPr lang="es-PR" sz="1600" dirty="0">
                <a:latin typeface="Roboto Slab"/>
              </a:rPr>
              <a:t>La inclinación homosexual es la atracción al mismo sexo.</a:t>
            </a:r>
          </a:p>
          <a:p>
            <a:endParaRPr lang="es-PR" sz="1600" dirty="0">
              <a:latin typeface="Roboto Slab"/>
            </a:endParaRPr>
          </a:p>
          <a:p>
            <a:r>
              <a:rPr lang="es-PR" sz="1600" dirty="0">
                <a:latin typeface="Roboto Slab"/>
              </a:rPr>
              <a:t>El acto homosexual son las relaciones sexuales homosexuales.</a:t>
            </a:r>
          </a:p>
          <a:p>
            <a:endParaRPr lang="es-PR" sz="1600" dirty="0">
              <a:latin typeface="Roboto Slab"/>
            </a:endParaRPr>
          </a:p>
          <a:p>
            <a:r>
              <a:rPr lang="es-PR" sz="1600" dirty="0">
                <a:latin typeface="Roboto Slab"/>
              </a:rPr>
              <a:t>Ser una persona homosexual no es pecado, aunque recuerda: Dios nos llama a identificarnos</a:t>
            </a:r>
          </a:p>
          <a:p>
            <a:r>
              <a:rPr lang="es-PR" sz="1600" dirty="0">
                <a:latin typeface="Roboto Slab"/>
              </a:rPr>
              <a:t>primordialmente como hijos de Dios, no por nuestra orientación sexual. </a:t>
            </a:r>
          </a:p>
          <a:p>
            <a:endParaRPr lang="es-PR" sz="1600" dirty="0">
              <a:latin typeface="Roboto Slab"/>
            </a:endParaRPr>
          </a:p>
          <a:p>
            <a:r>
              <a:rPr lang="es-PR" sz="1600" dirty="0">
                <a:latin typeface="Roboto Slab"/>
              </a:rPr>
              <a:t>La inclinación homosexual no es pecado en sí misma, pero sí es un campo de lucha: ninguna inclinación a pecar debe ser consentida. </a:t>
            </a:r>
          </a:p>
          <a:p>
            <a:endParaRPr lang="es-PR" sz="1600" dirty="0">
              <a:latin typeface="Roboto Slab"/>
            </a:endParaRPr>
          </a:p>
          <a:p>
            <a:r>
              <a:rPr lang="es-PR" sz="1600" dirty="0">
                <a:latin typeface="Roboto Slab"/>
              </a:rPr>
              <a:t>El acto homosexual sí que es pecado. Todo pecado contra la castidad es pecado mortal.</a:t>
            </a:r>
          </a:p>
          <a:p>
            <a:endParaRPr lang="es-PR" sz="1600" dirty="0">
              <a:latin typeface="Roboto Slab"/>
            </a:endParaRPr>
          </a:p>
          <a:p>
            <a:r>
              <a:rPr lang="es-PR" sz="1600" dirty="0">
                <a:latin typeface="Roboto Slab"/>
              </a:rPr>
              <a:t>			Todos somos llamados a la santidad en la Iglesia, incluyendo los hermanos que se 			identifican como homosexuales. Puedes leer más acerca del ministerio de la Iglesia a 			hermanos homosexuales en Estados Unidos (no encontré información de Puerto Rico) 			aquí: </a:t>
            </a:r>
            <a:r>
              <a:rPr lang="es-ES" sz="1600" dirty="0">
                <a:hlinkClick r:id="rId3"/>
              </a:rPr>
              <a:t>Ministerio-a-las-personas-con-inclinacion-homosexual_0.pdf (usccb.org)</a:t>
            </a:r>
            <a:endParaRPr lang="es-PR" sz="2000" dirty="0">
              <a:latin typeface="Roboto Slab"/>
            </a:endParaRPr>
          </a:p>
        </p:txBody>
      </p:sp>
    </p:spTree>
    <p:extLst>
      <p:ext uri="{BB962C8B-B14F-4D97-AF65-F5344CB8AC3E}">
        <p14:creationId xmlns:p14="http://schemas.microsoft.com/office/powerpoint/2010/main" val="227954750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Si la Biblia dice que no juzguemos,</a:t>
            </a:r>
          </a:p>
          <a:p>
            <a:r>
              <a:rPr lang="es-PR" sz="3000" b="1" dirty="0"/>
              <a:t>¿por qué se juzga a los homosexuales?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4370427"/>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Tienes razón, nadie puede juzgar a nadie. La Iglesia</a:t>
            </a:r>
          </a:p>
          <a:p>
            <a:r>
              <a:rPr lang="es-PR" sz="2000" dirty="0">
                <a:latin typeface="Roboto Slab"/>
              </a:rPr>
              <a:t>es un hospital de pecadores.</a:t>
            </a:r>
          </a:p>
          <a:p>
            <a:endParaRPr lang="es-PR" sz="2000" dirty="0">
              <a:latin typeface="Roboto Slab"/>
            </a:endParaRPr>
          </a:p>
          <a:p>
            <a:r>
              <a:rPr lang="es-PR" sz="2000" dirty="0">
                <a:latin typeface="Roboto Slab"/>
              </a:rPr>
              <a:t>Lo que sí hace la Iglesia es afirmar claramente la enseñanza de la </a:t>
            </a:r>
          </a:p>
          <a:p>
            <a:r>
              <a:rPr lang="es-PR" sz="2000" dirty="0">
                <a:latin typeface="Roboto Slab"/>
              </a:rPr>
              <a:t>Biblia acerca de los actos homosexuales y la homosexualidad.</a:t>
            </a:r>
          </a:p>
          <a:p>
            <a:r>
              <a:rPr lang="es-PR" sz="2000" dirty="0">
                <a:latin typeface="Roboto Slab"/>
              </a:rPr>
              <a:t>Eso no es juzgar: es afirmar la verdad, toda la verdad (no solo en</a:t>
            </a:r>
          </a:p>
          <a:p>
            <a:r>
              <a:rPr lang="es-PR" sz="2000" dirty="0">
                <a:latin typeface="Roboto Slab"/>
              </a:rPr>
              <a:t>materia de sexualidad, sino en todos los aspectos de la vida), que </a:t>
            </a:r>
          </a:p>
          <a:p>
            <a:r>
              <a:rPr lang="es-PR" sz="2000" dirty="0">
                <a:latin typeface="Roboto Slab"/>
              </a:rPr>
              <a:t>la Revelación nos revela.</a:t>
            </a:r>
          </a:p>
          <a:p>
            <a:endParaRPr lang="es-PR" sz="2000" dirty="0">
              <a:latin typeface="Roboto Slab"/>
            </a:endParaRPr>
          </a:p>
          <a:p>
            <a:r>
              <a:rPr lang="es-PR" sz="2000" dirty="0">
                <a:latin typeface="Roboto Slab"/>
              </a:rPr>
              <a:t>También hemos de recordar que la Biblia nos enseña que Jesús perdona a la mujer pecadora, pero también le dice: “ve, no peques más”. O sea, Jesús no desea juzgarnos, pero cuando nos perdona también nos pide que tengamos el propósito de no pecar más. No podemos ser</a:t>
            </a:r>
          </a:p>
          <a:p>
            <a:r>
              <a:rPr lang="es-PR" sz="2000" dirty="0">
                <a:latin typeface="Roboto Slab"/>
              </a:rPr>
              <a:t>			cristianos y hacer del pecado un estilo de vida.</a:t>
            </a:r>
          </a:p>
        </p:txBody>
      </p:sp>
    </p:spTree>
    <p:extLst>
      <p:ext uri="{BB962C8B-B14F-4D97-AF65-F5344CB8AC3E}">
        <p14:creationId xmlns:p14="http://schemas.microsoft.com/office/powerpoint/2010/main" val="34484406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00355" y="345474"/>
            <a:ext cx="9072880" cy="1938992"/>
          </a:xfrm>
          <a:prstGeom prst="rect">
            <a:avLst/>
          </a:prstGeom>
          <a:noFill/>
        </p:spPr>
        <p:txBody>
          <a:bodyPr wrap="square" rtlCol="0">
            <a:spAutoFit/>
          </a:bodyPr>
          <a:lstStyle/>
          <a:p>
            <a:r>
              <a:rPr lang="es-PR" sz="3000" b="1" dirty="0"/>
              <a:t>Pregunta: ¿Qué tiene de malo la homosexualidad</a:t>
            </a:r>
          </a:p>
          <a:p>
            <a:r>
              <a:rPr lang="es-PR" sz="3000" b="1" dirty="0"/>
              <a:t>si Dio nos crea libres para amar a quien queramos,</a:t>
            </a:r>
          </a:p>
          <a:p>
            <a:r>
              <a:rPr lang="es-PR" sz="3000" b="1" dirty="0"/>
              <a:t>si Dios nos da el libre albedrío para amar a quien </a:t>
            </a:r>
          </a:p>
          <a:p>
            <a:r>
              <a:rPr lang="es-PR" sz="3000" b="1" dirty="0"/>
              <a:t>queramos? </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00355" y="2055813"/>
            <a:ext cx="11053445" cy="357020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1600" b="0" i="0" dirty="0">
                <a:effectLst/>
                <a:latin typeface="Roboto Slab"/>
              </a:rPr>
              <a:t>Respuesta: Recordatorio: la homosexualidad (la atracción sexual homosexual) no </a:t>
            </a:r>
            <a:r>
              <a:rPr lang="es-PR" sz="1600" dirty="0">
                <a:latin typeface="Roboto Slab"/>
              </a:rPr>
              <a:t>es mala</a:t>
            </a:r>
          </a:p>
          <a:p>
            <a:r>
              <a:rPr lang="es-PR" sz="1600" dirty="0">
                <a:latin typeface="Roboto Slab"/>
              </a:rPr>
              <a:t>en sí misma. El acto homosexual sí es pecado porque no responde al propósito de Dios </a:t>
            </a:r>
          </a:p>
          <a:p>
            <a:r>
              <a:rPr lang="es-PR" sz="1600" dirty="0">
                <a:latin typeface="Roboto Slab"/>
              </a:rPr>
              <a:t>para la sexualidad. </a:t>
            </a:r>
          </a:p>
          <a:p>
            <a:endParaRPr lang="es-PR" sz="1600" dirty="0">
              <a:latin typeface="Roboto Slab"/>
            </a:endParaRPr>
          </a:p>
          <a:p>
            <a:r>
              <a:rPr lang="es-PR" sz="1600" dirty="0">
                <a:latin typeface="Roboto Slab"/>
              </a:rPr>
              <a:t>Ahora respondo a la pregunta…</a:t>
            </a:r>
          </a:p>
          <a:p>
            <a:endParaRPr lang="es-PR" sz="1600" dirty="0">
              <a:latin typeface="Roboto Slab"/>
            </a:endParaRPr>
          </a:p>
          <a:p>
            <a:r>
              <a:rPr lang="es-PR" sz="1600" dirty="0">
                <a:latin typeface="Roboto Slab"/>
              </a:rPr>
              <a:t>Dios nos da libre albedrío, pero junto al libre albedrío nos llama a hacer el bien. Podemos</a:t>
            </a:r>
          </a:p>
          <a:p>
            <a:r>
              <a:rPr lang="es-PR" sz="1600" dirty="0">
                <a:latin typeface="Roboto Slab"/>
              </a:rPr>
              <a:t>elegir pecar, pero Dios no nos dio la libertad para esa. Dios nos llama a ser libres amando</a:t>
            </a:r>
          </a:p>
          <a:p>
            <a:r>
              <a:rPr lang="es-PR" sz="1600" dirty="0">
                <a:latin typeface="Roboto Slab"/>
              </a:rPr>
              <a:t>conforme a Su voluntad, no meramente “amando a quien queramos” o “amando a quien nos guste”.</a:t>
            </a:r>
          </a:p>
          <a:p>
            <a:endParaRPr lang="es-PR" sz="1600" dirty="0">
              <a:latin typeface="Roboto Slab"/>
            </a:endParaRPr>
          </a:p>
          <a:p>
            <a:r>
              <a:rPr lang="es-PR" sz="1600" dirty="0">
                <a:latin typeface="Roboto Slab"/>
              </a:rPr>
              <a:t>Puedes leer más acerca del libre albedrío y la libertad aquí: </a:t>
            </a:r>
            <a:r>
              <a:rPr lang="es-ES" sz="1600" dirty="0">
                <a:hlinkClick r:id="rId3"/>
              </a:rPr>
              <a:t>Catholic.net - La libertad del hombre</a:t>
            </a:r>
            <a:endParaRPr lang="es-PR" sz="1600" dirty="0">
              <a:latin typeface="Roboto Slab"/>
            </a:endParaRPr>
          </a:p>
          <a:p>
            <a:endParaRPr lang="es-PR" sz="1600" dirty="0">
              <a:latin typeface="Roboto Slab"/>
            </a:endParaRPr>
          </a:p>
          <a:p>
            <a:endParaRPr lang="es-PR" sz="1600" dirty="0">
              <a:latin typeface="Roboto Slab"/>
            </a:endParaRPr>
          </a:p>
        </p:txBody>
      </p:sp>
    </p:spTree>
    <p:extLst>
      <p:ext uri="{BB962C8B-B14F-4D97-AF65-F5344CB8AC3E}">
        <p14:creationId xmlns:p14="http://schemas.microsoft.com/office/powerpoint/2010/main" val="275646645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las parejas homosexuales</a:t>
            </a:r>
          </a:p>
          <a:p>
            <a:r>
              <a:rPr lang="es-PR" sz="3000" b="1" dirty="0"/>
              <a:t>no pueden amarse, si amor es amor?</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6247864"/>
          </a:xfrm>
          <a:prstGeom prst="rect">
            <a:avLst/>
          </a:prstGeom>
          <a:noFill/>
        </p:spPr>
        <p:txBody>
          <a:bodyPr wrap="square" rtlCol="0">
            <a:spAutoFit/>
          </a:bodyPr>
          <a:lstStyle/>
          <a:p>
            <a:pPr marL="285750" indent="-285750">
              <a:buFont typeface="Wingdings" panose="05000000000000000000" pitchFamily="2" charset="2"/>
              <a:buChar char="Ø"/>
            </a:pPr>
            <a:endParaRPr lang="es-PR" sz="1700" dirty="0"/>
          </a:p>
          <a:p>
            <a:r>
              <a:rPr lang="es-PR" sz="1700" b="0" i="0" dirty="0">
                <a:effectLst/>
                <a:latin typeface="Roboto Slab"/>
              </a:rPr>
              <a:t>Respuesta: Para un cristiano, no se trata de que “amor es amor”, sino </a:t>
            </a:r>
            <a:r>
              <a:rPr lang="es-PR" sz="1700" dirty="0">
                <a:latin typeface="Roboto Slab"/>
              </a:rPr>
              <a:t>de que “Dios </a:t>
            </a:r>
          </a:p>
          <a:p>
            <a:r>
              <a:rPr lang="es-PR" sz="1700" dirty="0">
                <a:latin typeface="Roboto Slab"/>
              </a:rPr>
              <a:t>es Amor”. Todo cuanto no signifique amar como Dios nos ama (dando la vida, </a:t>
            </a:r>
          </a:p>
          <a:p>
            <a:r>
              <a:rPr lang="es-PR" sz="1700" dirty="0">
                <a:latin typeface="Roboto Slab"/>
              </a:rPr>
              <a:t>haciendo vida la entrega de Jesús a la Iglesia, haciendo vida un amor fecundo, </a:t>
            </a:r>
          </a:p>
          <a:p>
            <a:r>
              <a:rPr lang="es-PR" sz="1700" dirty="0">
                <a:latin typeface="Roboto Slab"/>
              </a:rPr>
              <a:t>haciendo vida Su designio…) no es amor. El modelo del amor cristiano es Dios </a:t>
            </a:r>
          </a:p>
          <a:p>
            <a:r>
              <a:rPr lang="es-PR" sz="1700" dirty="0">
                <a:latin typeface="Roboto Slab"/>
              </a:rPr>
              <a:t>Amor, no el amor que predica la ideología de género.</a:t>
            </a:r>
          </a:p>
          <a:p>
            <a:endParaRPr lang="es-PR" sz="1700" dirty="0">
              <a:latin typeface="Roboto Slab"/>
            </a:endParaRPr>
          </a:p>
          <a:p>
            <a:r>
              <a:rPr lang="es-PR" sz="1700" dirty="0">
                <a:latin typeface="Roboto Slab"/>
              </a:rPr>
              <a:t>Esto no significa que una persona homosexual “no puede amar”. Lo que significa </a:t>
            </a:r>
          </a:p>
          <a:p>
            <a:r>
              <a:rPr lang="es-PR" sz="1700" dirty="0">
                <a:latin typeface="Roboto Slab"/>
              </a:rPr>
              <a:t>es que ha de buscar una vocación en la cual pueda consumar su llamada al amor </a:t>
            </a:r>
          </a:p>
          <a:p>
            <a:r>
              <a:rPr lang="es-PR" sz="1700" dirty="0">
                <a:latin typeface="Roboto Slab"/>
              </a:rPr>
              <a:t>(todos la tenemos) correspondiendo a la voluntad de Dios Amor. En el caso de los </a:t>
            </a:r>
          </a:p>
          <a:p>
            <a:r>
              <a:rPr lang="es-PR" sz="1700" dirty="0">
                <a:latin typeface="Roboto Slab"/>
              </a:rPr>
              <a:t>hermanos homosexuales, esto necesariamente conlleva castidad abstinente. </a:t>
            </a:r>
          </a:p>
          <a:p>
            <a:endParaRPr lang="es-PR" sz="1700" dirty="0">
              <a:latin typeface="Roboto Slab"/>
            </a:endParaRPr>
          </a:p>
          <a:p>
            <a:r>
              <a:rPr lang="es-PR" sz="1700" dirty="0">
                <a:latin typeface="Roboto Slab"/>
              </a:rPr>
              <a:t>Esto es muy opinión personal: debería de haber una vocación de “castidad consagrada” en la que hermanos homosexuales ---y también matrimonios--- puedan comprometerse a vivir la castidad con especial profundidad y entrega a un magisterio eclesial concreto. En estos momentos existen los laicos consagrados, pero no existe un 			compromiso de castidad consagrada. No creo que este planteamiento sea 				incompatible con el Magisterio, sencillamente aún no existe, pero puede plantearse.</a:t>
            </a:r>
          </a:p>
          <a:p>
            <a:endParaRPr lang="es-PR" sz="1700" dirty="0">
              <a:latin typeface="Roboto Slab"/>
            </a:endParaRPr>
          </a:p>
          <a:p>
            <a:r>
              <a:rPr lang="es-PR" sz="1700" dirty="0">
                <a:latin typeface="Roboto Slab"/>
              </a:rPr>
              <a:t>			Se los cuento como ejemplo de como es posible proponer profundizar el Magisterio 			sin atentar contra las enseñanzas de la Iglesia.</a:t>
            </a:r>
          </a:p>
          <a:p>
            <a:endParaRPr lang="es-PR" sz="2000" dirty="0">
              <a:latin typeface="Roboto Slab"/>
            </a:endParaRPr>
          </a:p>
          <a:p>
            <a:r>
              <a:rPr lang="es-PR" sz="2000" dirty="0">
                <a:latin typeface="Roboto Slab"/>
              </a:rPr>
              <a:t>			</a:t>
            </a:r>
          </a:p>
          <a:p>
            <a:endParaRPr lang="es-PR" sz="2000" dirty="0">
              <a:latin typeface="Roboto Slab"/>
            </a:endParaRPr>
          </a:p>
        </p:txBody>
      </p:sp>
    </p:spTree>
    <p:extLst>
      <p:ext uri="{BB962C8B-B14F-4D97-AF65-F5344CB8AC3E}">
        <p14:creationId xmlns:p14="http://schemas.microsoft.com/office/powerpoint/2010/main" val="42765821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¿La ideología de género promueve</a:t>
            </a:r>
          </a:p>
          <a:p>
            <a:r>
              <a:rPr lang="es-PR" sz="3000" b="1" dirty="0"/>
              <a:t>el estilo de vida gay?</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590931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Sí. La ideolog</a:t>
            </a:r>
            <a:r>
              <a:rPr lang="es-PR" sz="2000" dirty="0">
                <a:latin typeface="Roboto Slab"/>
              </a:rPr>
              <a:t>ía de género promueve todo estilo de </a:t>
            </a:r>
          </a:p>
          <a:p>
            <a:r>
              <a:rPr lang="es-PR" sz="2000" dirty="0">
                <a:latin typeface="Roboto Slab"/>
              </a:rPr>
              <a:t>vida que sea compatible con su ideología. El espectro es variado:</a:t>
            </a:r>
          </a:p>
          <a:p>
            <a:r>
              <a:rPr lang="es-PR" sz="2000" dirty="0">
                <a:latin typeface="Roboto Slab"/>
              </a:rPr>
              <a:t>la ideología de género no solo promueve el estilo de vida gay, </a:t>
            </a:r>
          </a:p>
          <a:p>
            <a:r>
              <a:rPr lang="es-PR" sz="2000" dirty="0">
                <a:latin typeface="Roboto Slab"/>
              </a:rPr>
              <a:t>también promueve el </a:t>
            </a:r>
            <a:r>
              <a:rPr lang="es-PR" sz="2000" dirty="0" err="1">
                <a:latin typeface="Roboto Slab"/>
              </a:rPr>
              <a:t>transgenderismo</a:t>
            </a:r>
            <a:r>
              <a:rPr lang="es-PR" sz="2000" dirty="0">
                <a:latin typeface="Roboto Slab"/>
              </a:rPr>
              <a:t>, </a:t>
            </a:r>
            <a:r>
              <a:rPr lang="es-ES" sz="2000" b="0" i="0" dirty="0">
                <a:solidFill>
                  <a:srgbClr val="36383D"/>
                </a:solidFill>
                <a:effectLst/>
                <a:latin typeface="Roboto" panose="02000000000000000000" pitchFamily="2" charset="0"/>
              </a:rPr>
              <a:t>propulsado su agenda </a:t>
            </a:r>
          </a:p>
          <a:p>
            <a:r>
              <a:rPr lang="es-ES" sz="2000" b="0" i="0" dirty="0">
                <a:solidFill>
                  <a:srgbClr val="36383D"/>
                </a:solidFill>
                <a:effectLst/>
                <a:latin typeface="Roboto" panose="02000000000000000000" pitchFamily="2" charset="0"/>
              </a:rPr>
              <a:t>ideológica y no intereses que sirvan al bien común (solo</a:t>
            </a:r>
          </a:p>
          <a:p>
            <a:r>
              <a:rPr lang="es-ES" sz="2000" dirty="0">
                <a:solidFill>
                  <a:srgbClr val="36383D"/>
                </a:solidFill>
                <a:latin typeface="Roboto" panose="02000000000000000000" pitchFamily="2" charset="0"/>
              </a:rPr>
              <a:t>sirven a algunos, de acuerdo a los intereses ideológicos).</a:t>
            </a:r>
          </a:p>
          <a:p>
            <a:endParaRPr lang="es-ES" sz="2000" dirty="0">
              <a:solidFill>
                <a:srgbClr val="36383D"/>
              </a:solidFill>
              <a:latin typeface="Roboto" panose="02000000000000000000" pitchFamily="2" charset="0"/>
            </a:endParaRPr>
          </a:p>
          <a:p>
            <a:r>
              <a:rPr lang="es-ES" sz="2000" dirty="0">
                <a:solidFill>
                  <a:srgbClr val="36383D"/>
                </a:solidFill>
                <a:latin typeface="Roboto" panose="02000000000000000000" pitchFamily="2" charset="0"/>
              </a:rPr>
              <a:t>La Iglesia nos enseña que estamos llamados a servir al bien común de </a:t>
            </a:r>
          </a:p>
          <a:p>
            <a:r>
              <a:rPr lang="es-ES" sz="2000" dirty="0">
                <a:solidFill>
                  <a:srgbClr val="36383D"/>
                </a:solidFill>
                <a:latin typeface="Roboto" panose="02000000000000000000" pitchFamily="2" charset="0"/>
              </a:rPr>
              <a:t>todos y a defender la dignidad de absolutamente todos. Es decir: de la misma </a:t>
            </a:r>
          </a:p>
          <a:p>
            <a:r>
              <a:rPr lang="es-ES" sz="2000" dirty="0">
                <a:solidFill>
                  <a:srgbClr val="36383D"/>
                </a:solidFill>
                <a:latin typeface="Roboto" panose="02000000000000000000" pitchFamily="2" charset="0"/>
              </a:rPr>
              <a:t>forma que defendemos la dignidad de los hermanos homosexuales hemos de defender la dignidad de los niños no-nacidos, del pobre, del excluido, del refugiado, de los homeless…</a:t>
            </a:r>
          </a:p>
          <a:p>
            <a:endParaRPr lang="es-ES" sz="2000" dirty="0">
              <a:solidFill>
                <a:srgbClr val="36383D"/>
              </a:solidFill>
              <a:latin typeface="Roboto" panose="02000000000000000000" pitchFamily="2" charset="0"/>
            </a:endParaRPr>
          </a:p>
          <a:p>
            <a:r>
              <a:rPr lang="es-ES" sz="2000" dirty="0">
                <a:solidFill>
                  <a:srgbClr val="36383D"/>
                </a:solidFill>
                <a:latin typeface="Roboto" panose="02000000000000000000" pitchFamily="2" charset="0"/>
              </a:rPr>
              <a:t>			La ideología de género deconstruye la defensa de la dignidad (y la 			naturaleza humana misma) de tal forma que todo  ---también la defensa 			de la dignidad---  depende de la agenda ideológica, e incluso aplicando 			los derechos humanos de la forma que más convenga a la ideología.</a:t>
            </a:r>
          </a:p>
          <a:p>
            <a:endParaRPr lang="es-ES" sz="2000" dirty="0">
              <a:solidFill>
                <a:srgbClr val="36383D"/>
              </a:solidFill>
              <a:latin typeface="Roboto" panose="02000000000000000000" pitchFamily="2" charset="0"/>
            </a:endParaRPr>
          </a:p>
          <a:p>
            <a:endParaRPr lang="es-PR" sz="2000" dirty="0">
              <a:latin typeface="Roboto Slab"/>
            </a:endParaRPr>
          </a:p>
        </p:txBody>
      </p:sp>
    </p:spTree>
    <p:extLst>
      <p:ext uri="{BB962C8B-B14F-4D97-AF65-F5344CB8AC3E}">
        <p14:creationId xmlns:p14="http://schemas.microsoft.com/office/powerpoint/2010/main" val="380976308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46074"/>
            <a:ext cx="9072880" cy="1015663"/>
          </a:xfrm>
          <a:prstGeom prst="rect">
            <a:avLst/>
          </a:prstGeom>
          <a:noFill/>
        </p:spPr>
        <p:txBody>
          <a:bodyPr wrap="square" rtlCol="0">
            <a:spAutoFit/>
          </a:bodyPr>
          <a:lstStyle/>
          <a:p>
            <a:r>
              <a:rPr lang="es-PR" sz="3000" b="1" dirty="0"/>
              <a:t>Pregunta: ¿La Iglesia promueve que la familia</a:t>
            </a:r>
          </a:p>
          <a:p>
            <a:r>
              <a:rPr lang="es-PR" sz="3000" b="1" dirty="0"/>
              <a:t>rechace a un miembro por ser homosexual?</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190821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a:t>
            </a:r>
            <a:r>
              <a:rPr lang="es-PR" sz="2000" dirty="0">
                <a:latin typeface="Roboto Slab"/>
              </a:rPr>
              <a:t>La Iglesia enseña que ninguna persona homosexual</a:t>
            </a:r>
          </a:p>
          <a:p>
            <a:r>
              <a:rPr lang="es-PR" sz="2000" dirty="0">
                <a:latin typeface="Roboto Slab"/>
              </a:rPr>
              <a:t>debe ser rechazada por sus familiares. Se les debe amar</a:t>
            </a:r>
          </a:p>
          <a:p>
            <a:r>
              <a:rPr lang="es-PR" sz="2000" dirty="0">
                <a:latin typeface="Roboto Slab"/>
              </a:rPr>
              <a:t>incondicionalmente. La Iglesia no promueve violencia alguna en contra </a:t>
            </a:r>
          </a:p>
          <a:p>
            <a:r>
              <a:rPr lang="es-PR" sz="2000" dirty="0">
                <a:latin typeface="Roboto Slab"/>
              </a:rPr>
              <a:t>de ninguna persona, incluyendo contra personas que se identifican </a:t>
            </a:r>
          </a:p>
          <a:p>
            <a:r>
              <a:rPr lang="es-PR" sz="2000" dirty="0">
                <a:latin typeface="Roboto Slab"/>
              </a:rPr>
              <a:t>como homosexuales.</a:t>
            </a:r>
          </a:p>
        </p:txBody>
      </p:sp>
    </p:spTree>
    <p:extLst>
      <p:ext uri="{BB962C8B-B14F-4D97-AF65-F5344CB8AC3E}">
        <p14:creationId xmlns:p14="http://schemas.microsoft.com/office/powerpoint/2010/main" val="28135450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¿La Iglesia enseña que las personas</a:t>
            </a:r>
          </a:p>
          <a:p>
            <a:r>
              <a:rPr lang="es-PR" sz="3000" b="1" dirty="0"/>
              <a:t>homosexuales son menos seres humanos? </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98488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La Iglesia enseña que todos somos seres humanos</a:t>
            </a:r>
          </a:p>
          <a:p>
            <a:r>
              <a:rPr lang="es-PR" sz="2000" dirty="0">
                <a:latin typeface="Roboto Slab"/>
              </a:rPr>
              <a:t>iguales y dignos, con igual capacidad para conocer a Dios.</a:t>
            </a:r>
          </a:p>
        </p:txBody>
      </p:sp>
    </p:spTree>
    <p:extLst>
      <p:ext uri="{BB962C8B-B14F-4D97-AF65-F5344CB8AC3E}">
        <p14:creationId xmlns:p14="http://schemas.microsoft.com/office/powerpoint/2010/main" val="21910728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477328"/>
          </a:xfrm>
          <a:prstGeom prst="rect">
            <a:avLst/>
          </a:prstGeom>
          <a:noFill/>
        </p:spPr>
        <p:txBody>
          <a:bodyPr wrap="square" rtlCol="0">
            <a:spAutoFit/>
          </a:bodyPr>
          <a:lstStyle/>
          <a:p>
            <a:r>
              <a:rPr lang="es-PR" sz="3000" b="1" dirty="0"/>
              <a:t>Pregunta: ¿La Iglesia promueve que se trate</a:t>
            </a:r>
          </a:p>
          <a:p>
            <a:r>
              <a:rPr lang="es-PR" sz="3000" b="1" dirty="0"/>
              <a:t>a las personas que se identifican como homosexuales</a:t>
            </a:r>
          </a:p>
          <a:p>
            <a:r>
              <a:rPr lang="es-PR" sz="3000" b="1" dirty="0"/>
              <a:t>como experimentos?</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252376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Me hubiera gustado saber el </a:t>
            </a:r>
            <a:r>
              <a:rPr lang="es-PR" sz="2000" b="0" i="0" dirty="0" err="1">
                <a:effectLst/>
                <a:latin typeface="Roboto Slab"/>
              </a:rPr>
              <a:t>transfondo</a:t>
            </a:r>
            <a:r>
              <a:rPr lang="es-PR" sz="2000" b="0" i="0" dirty="0">
                <a:effectLst/>
                <a:latin typeface="Roboto Slab"/>
              </a:rPr>
              <a:t> de esta pregunta,</a:t>
            </a:r>
          </a:p>
          <a:p>
            <a:r>
              <a:rPr lang="es-PR" sz="2000" dirty="0">
                <a:latin typeface="Roboto Slab"/>
              </a:rPr>
              <a:t>de donde salió la idea de que la Iglesia podría ser capaz de promover</a:t>
            </a:r>
          </a:p>
          <a:p>
            <a:r>
              <a:rPr lang="es-PR" sz="2000" dirty="0">
                <a:latin typeface="Roboto Slab"/>
              </a:rPr>
              <a:t>algo así.</a:t>
            </a:r>
          </a:p>
          <a:p>
            <a:endParaRPr lang="es-PR" sz="2000" dirty="0">
              <a:latin typeface="Roboto Slab"/>
            </a:endParaRPr>
          </a:p>
          <a:p>
            <a:r>
              <a:rPr lang="es-PR" sz="2000" dirty="0">
                <a:latin typeface="Roboto Slab"/>
              </a:rPr>
              <a:t>La respuesta es NO. La Iglesia no promueve que se trate a </a:t>
            </a:r>
          </a:p>
          <a:p>
            <a:r>
              <a:rPr lang="es-PR" sz="2000" dirty="0">
                <a:latin typeface="Roboto Slab"/>
              </a:rPr>
              <a:t>Absolutamente nadie como experimento, incluyendo a hermanos</a:t>
            </a:r>
          </a:p>
          <a:p>
            <a:r>
              <a:rPr lang="es-PR" sz="2000" dirty="0">
                <a:latin typeface="Roboto Slab"/>
              </a:rPr>
              <a:t>que se identifican como homosexuales.</a:t>
            </a:r>
          </a:p>
        </p:txBody>
      </p:sp>
    </p:spTree>
    <p:extLst>
      <p:ext uri="{BB962C8B-B14F-4D97-AF65-F5344CB8AC3E}">
        <p14:creationId xmlns:p14="http://schemas.microsoft.com/office/powerpoint/2010/main" val="9294122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¿No puede decirse que la fe</a:t>
            </a:r>
          </a:p>
          <a:p>
            <a:r>
              <a:rPr lang="es-PR" sz="3000" b="1" dirty="0"/>
              <a:t>es ideológica también?</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380787"/>
            <a:ext cx="11053445" cy="406265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Si eres un creyente, no. Esto podría decirlo alguien que</a:t>
            </a:r>
          </a:p>
          <a:p>
            <a:r>
              <a:rPr lang="es-PR" sz="2000" dirty="0">
                <a:latin typeface="Roboto Slab"/>
              </a:rPr>
              <a:t>conoce la fe como una mera idea, una persona que no tiene fe viva…</a:t>
            </a:r>
          </a:p>
          <a:p>
            <a:endParaRPr lang="es-PR" sz="2000" dirty="0">
              <a:latin typeface="Roboto Slab"/>
            </a:endParaRPr>
          </a:p>
          <a:p>
            <a:r>
              <a:rPr lang="es-PR" sz="2000" dirty="0">
                <a:latin typeface="Roboto Slab"/>
              </a:rPr>
              <a:t>Para un católico, la fe no puede ser ideológica. En esta homilía</a:t>
            </a:r>
          </a:p>
          <a:p>
            <a:r>
              <a:rPr lang="es-PR" sz="2000" dirty="0">
                <a:latin typeface="Roboto Slab"/>
              </a:rPr>
              <a:t>puedes leer como el Papa nos exhorta a no elegir la ideología</a:t>
            </a:r>
          </a:p>
          <a:p>
            <a:r>
              <a:rPr lang="es-PR" sz="2000" dirty="0">
                <a:latin typeface="Roboto Slab"/>
              </a:rPr>
              <a:t>por encima de la fe:</a:t>
            </a:r>
          </a:p>
          <a:p>
            <a:r>
              <a:rPr lang="es-ES" sz="2000" dirty="0">
                <a:hlinkClick r:id="rId3"/>
              </a:rPr>
              <a:t>El Papa: Atención a no elegir la ideología por encima de la fe - </a:t>
            </a:r>
            <a:r>
              <a:rPr lang="es-ES" sz="2000" dirty="0" err="1">
                <a:hlinkClick r:id="rId3"/>
              </a:rPr>
              <a:t>Vatican</a:t>
            </a:r>
            <a:r>
              <a:rPr lang="es-ES" sz="2000" dirty="0">
                <a:hlinkClick r:id="rId3"/>
              </a:rPr>
              <a:t> News</a:t>
            </a:r>
            <a:endParaRPr lang="es-PR" sz="2000" dirty="0">
              <a:latin typeface="Roboto Slab"/>
            </a:endParaRPr>
          </a:p>
          <a:p>
            <a:endParaRPr lang="es-PR" sz="2000" dirty="0">
              <a:latin typeface="Roboto Slab"/>
            </a:endParaRPr>
          </a:p>
          <a:p>
            <a:r>
              <a:rPr lang="es-PR" sz="2000" dirty="0">
                <a:latin typeface="Roboto Slab"/>
              </a:rPr>
              <a:t>Para un católico la fe es un encuentro cotidiano con una Persona viva y </a:t>
            </a:r>
          </a:p>
          <a:p>
            <a:r>
              <a:rPr lang="es-PR" sz="2000" dirty="0">
                <a:latin typeface="Roboto Slab"/>
              </a:rPr>
              <a:t>encarnada: Jesús de Nazareth. No hay forma de ser un católico de verdad y concebir la fe</a:t>
            </a:r>
          </a:p>
          <a:p>
            <a:r>
              <a:rPr lang="es-PR" sz="2000" dirty="0">
                <a:latin typeface="Roboto Slab"/>
              </a:rPr>
              <a:t>como una ideología, o concebirla solo ideológicamente. Eso no es compatible ni con la Revelación ni con el Magisterio. </a:t>
            </a:r>
          </a:p>
        </p:txBody>
      </p:sp>
    </p:spTree>
    <p:extLst>
      <p:ext uri="{BB962C8B-B14F-4D97-AF65-F5344CB8AC3E}">
        <p14:creationId xmlns:p14="http://schemas.microsoft.com/office/powerpoint/2010/main" val="27567598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¿Para la Iglesia la homosexualidad</a:t>
            </a:r>
          </a:p>
          <a:p>
            <a:r>
              <a:rPr lang="es-PR" sz="3000" b="1" dirty="0"/>
              <a:t>es de nacimiento o elegida?</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221599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A la Iglesia no le corresponde expresarse a ese respecto.</a:t>
            </a:r>
          </a:p>
          <a:p>
            <a:r>
              <a:rPr lang="es-PR" sz="2000" dirty="0">
                <a:latin typeface="Roboto Slab"/>
              </a:rPr>
              <a:t>Le corresponde a la ciencia y a la psicología. </a:t>
            </a:r>
          </a:p>
          <a:p>
            <a:endParaRPr lang="es-PR" sz="2000" dirty="0">
              <a:latin typeface="Roboto Slab"/>
            </a:endParaRPr>
          </a:p>
          <a:p>
            <a:r>
              <a:rPr lang="es-PR" sz="2000" dirty="0">
                <a:latin typeface="Roboto Slab"/>
              </a:rPr>
              <a:t>Hasta este momento se sabe que en ciertas ocasiones</a:t>
            </a:r>
          </a:p>
          <a:p>
            <a:r>
              <a:rPr lang="es-PR" sz="2000" dirty="0">
                <a:latin typeface="Roboto Slab"/>
              </a:rPr>
              <a:t>la atracción homosexual es de nacimiento, y en otras es provocada</a:t>
            </a:r>
          </a:p>
          <a:p>
            <a:r>
              <a:rPr lang="es-PR" sz="2000" dirty="0">
                <a:latin typeface="Roboto Slab"/>
              </a:rPr>
              <a:t>por un trauma. O sea: puede haberla de ambas circunstancia. </a:t>
            </a:r>
          </a:p>
        </p:txBody>
      </p:sp>
    </p:spTree>
    <p:extLst>
      <p:ext uri="{BB962C8B-B14F-4D97-AF65-F5344CB8AC3E}">
        <p14:creationId xmlns:p14="http://schemas.microsoft.com/office/powerpoint/2010/main" val="33939175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9" name="Content Placeholder 8" descr="Graphical user interface, application&#10;&#10;Description automatically generated">
            <a:extLst>
              <a:ext uri="{FF2B5EF4-FFF2-40B4-BE49-F238E27FC236}">
                <a16:creationId xmlns:a16="http://schemas.microsoft.com/office/drawing/2014/main" id="{56FBD1F3-D25D-46AA-B79B-45303BBC4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4" name="TextBox 3">
            <a:extLst>
              <a:ext uri="{FF2B5EF4-FFF2-40B4-BE49-F238E27FC236}">
                <a16:creationId xmlns:a16="http://schemas.microsoft.com/office/drawing/2014/main" id="{61BE88D2-5843-498E-8274-53BC8BDD6784}"/>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el tema de la homosexualidad</a:t>
            </a:r>
          </a:p>
          <a:p>
            <a:r>
              <a:rPr lang="es-PR" sz="3000" b="1" dirty="0"/>
              <a:t>Importa tanto?</a:t>
            </a:r>
            <a:endParaRPr lang="en-US" sz="3000" b="1" dirty="0"/>
          </a:p>
        </p:txBody>
      </p:sp>
      <p:sp>
        <p:nvSpPr>
          <p:cNvPr id="5" name="TextBox 4">
            <a:extLst>
              <a:ext uri="{FF2B5EF4-FFF2-40B4-BE49-F238E27FC236}">
                <a16:creationId xmlns:a16="http://schemas.microsoft.com/office/drawing/2014/main" id="{30C39D00-729F-49C3-93C9-D8A9DE5AFC75}"/>
              </a:ext>
            </a:extLst>
          </p:cNvPr>
          <p:cNvSpPr txBox="1"/>
          <p:nvPr/>
        </p:nvSpPr>
        <p:spPr>
          <a:xfrm>
            <a:off x="386080" y="1549037"/>
            <a:ext cx="11053445" cy="344709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Creo que por razones culturales: la misma ideología de </a:t>
            </a:r>
          </a:p>
          <a:p>
            <a:r>
              <a:rPr lang="es-PR" sz="2000" dirty="0">
                <a:latin typeface="Roboto Slab"/>
              </a:rPr>
              <a:t>g</a:t>
            </a:r>
            <a:r>
              <a:rPr lang="es-PR" sz="2000" b="0" i="0" dirty="0">
                <a:effectLst/>
                <a:latin typeface="Roboto Slab"/>
              </a:rPr>
              <a:t>énero </a:t>
            </a:r>
            <a:r>
              <a:rPr lang="es-PR" sz="2000" dirty="0">
                <a:latin typeface="Roboto Slab"/>
              </a:rPr>
              <a:t>se encarga de promoverlo socioculturalmente como agenda. </a:t>
            </a:r>
          </a:p>
          <a:p>
            <a:r>
              <a:rPr lang="es-PR" sz="2000" dirty="0">
                <a:latin typeface="Roboto Slab"/>
              </a:rPr>
              <a:t>Incluso a nivel económico, todo lo que es </a:t>
            </a:r>
            <a:r>
              <a:rPr lang="es-PR" sz="2000" dirty="0" err="1">
                <a:latin typeface="Roboto Slab"/>
              </a:rPr>
              <a:t>pro-homosexualidad</a:t>
            </a:r>
            <a:endParaRPr lang="es-PR" sz="2000" dirty="0">
              <a:latin typeface="Roboto Slab"/>
            </a:endParaRPr>
          </a:p>
          <a:p>
            <a:r>
              <a:rPr lang="es-PR" sz="2000" dirty="0">
                <a:latin typeface="Roboto Slab"/>
              </a:rPr>
              <a:t>vende. Ojea todos los productos con arcoíris de LGTB que hay en </a:t>
            </a:r>
          </a:p>
          <a:p>
            <a:r>
              <a:rPr lang="es-PR" sz="2000" dirty="0">
                <a:latin typeface="Roboto Slab"/>
              </a:rPr>
              <a:t>Amazon y entenderás lo que digo.</a:t>
            </a:r>
          </a:p>
          <a:p>
            <a:endParaRPr lang="es-PR" sz="2000" dirty="0">
              <a:latin typeface="Roboto Slab"/>
            </a:endParaRPr>
          </a:p>
          <a:p>
            <a:r>
              <a:rPr lang="es-PR" sz="2000" dirty="0">
                <a:latin typeface="Roboto Slab"/>
              </a:rPr>
              <a:t>Sin embargo, que quede claro: en la Iglesia no se debe dar más </a:t>
            </a:r>
          </a:p>
          <a:p>
            <a:r>
              <a:rPr lang="es-PR" sz="2000" dirty="0">
                <a:latin typeface="Roboto Slab"/>
              </a:rPr>
              <a:t>Importancia al pecado del acto homosexual que otro tipo de pecados como el robo,</a:t>
            </a:r>
          </a:p>
          <a:p>
            <a:r>
              <a:rPr lang="es-PR" sz="2000" dirty="0">
                <a:latin typeface="Roboto Slab"/>
              </a:rPr>
              <a:t>o el adulterio. La Iglesia condena todo pecado, no solo el pecado</a:t>
            </a:r>
          </a:p>
          <a:p>
            <a:r>
              <a:rPr lang="es-PR" sz="2000" dirty="0">
                <a:latin typeface="Roboto Slab"/>
              </a:rPr>
              <a:t>del acto homosexual. </a:t>
            </a:r>
          </a:p>
        </p:txBody>
      </p:sp>
    </p:spTree>
    <p:extLst>
      <p:ext uri="{BB962C8B-B14F-4D97-AF65-F5344CB8AC3E}">
        <p14:creationId xmlns:p14="http://schemas.microsoft.com/office/powerpoint/2010/main" val="272531273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17" name="Content Placeholder 16" descr="Graphical user interface, text, application&#10;&#10;Description automatically generated">
            <a:extLst>
              <a:ext uri="{FF2B5EF4-FFF2-40B4-BE49-F238E27FC236}">
                <a16:creationId xmlns:a16="http://schemas.microsoft.com/office/drawing/2014/main" id="{63DEF5F5-106C-4B44-BD53-66428F7B47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30"/>
            <a:ext cx="11928122" cy="6709570"/>
          </a:xfrm>
        </p:spPr>
      </p:pic>
      <p:sp>
        <p:nvSpPr>
          <p:cNvPr id="18" name="TextBox 17">
            <a:extLst>
              <a:ext uri="{FF2B5EF4-FFF2-40B4-BE49-F238E27FC236}">
                <a16:creationId xmlns:a16="http://schemas.microsoft.com/office/drawing/2014/main" id="{043ED912-342A-423D-AC6F-7A5B7497F72A}"/>
              </a:ext>
            </a:extLst>
          </p:cNvPr>
          <p:cNvSpPr txBox="1"/>
          <p:nvPr/>
        </p:nvSpPr>
        <p:spPr>
          <a:xfrm>
            <a:off x="263878" y="925652"/>
            <a:ext cx="11703755" cy="4401205"/>
          </a:xfrm>
          <a:prstGeom prst="rect">
            <a:avLst/>
          </a:prstGeom>
          <a:noFill/>
        </p:spPr>
        <p:txBody>
          <a:bodyPr wrap="square" rtlCol="0">
            <a:spAutoFit/>
          </a:bodyPr>
          <a:lstStyle/>
          <a:p>
            <a:r>
              <a:rPr lang="es-PR" sz="4000" b="1" dirty="0"/>
              <a:t>				En la Iglesia Católica nadie, 						absolutamente nadie, sea 					   homosexual o no, está llamado a identificarse meramente por su identidad sexual. </a:t>
            </a:r>
          </a:p>
          <a:p>
            <a:endParaRPr lang="es-PR" sz="4000" b="1" dirty="0"/>
          </a:p>
          <a:p>
            <a:r>
              <a:rPr lang="es-PR" sz="4000" b="1" dirty="0"/>
              <a:t>Nuestra  identidad primordial siempre será la de </a:t>
            </a:r>
            <a:r>
              <a:rPr lang="es-PR" sz="4000" b="1" u="sng" dirty="0"/>
              <a:t>hijos e hijas de Dios, </a:t>
            </a:r>
            <a:r>
              <a:rPr lang="es-PR" sz="4000" b="1" dirty="0"/>
              <a:t>incondicionalmente amados por Él.</a:t>
            </a:r>
            <a:endParaRPr lang="en-US" sz="4000" b="1" dirty="0"/>
          </a:p>
        </p:txBody>
      </p:sp>
    </p:spTree>
    <p:extLst>
      <p:ext uri="{BB962C8B-B14F-4D97-AF65-F5344CB8AC3E}">
        <p14:creationId xmlns:p14="http://schemas.microsoft.com/office/powerpoint/2010/main" val="213232416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68E34-45CA-4BB3-8A2C-895076E11A1B}"/>
              </a:ext>
            </a:extLst>
          </p:cNvPr>
          <p:cNvSpPr>
            <a:spLocks noGrp="1"/>
          </p:cNvSpPr>
          <p:nvPr>
            <p:ph type="title"/>
          </p:nvPr>
        </p:nvSpPr>
        <p:spPr/>
        <p:txBody>
          <a:bodyPr/>
          <a:lstStyle/>
          <a:p>
            <a:endParaRPr lang="en-US"/>
          </a:p>
        </p:txBody>
      </p:sp>
      <p:pic>
        <p:nvPicPr>
          <p:cNvPr id="5" name="Content Placeholder 4" descr="Diagram&#10;&#10;Description automatically generated with medium confidence">
            <a:extLst>
              <a:ext uri="{FF2B5EF4-FFF2-40B4-BE49-F238E27FC236}">
                <a16:creationId xmlns:a16="http://schemas.microsoft.com/office/drawing/2014/main" id="{4F1F13CF-894C-4559-8874-076E2DFE5C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46201872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872095" cy="4678204"/>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500" dirty="0"/>
              <a:t>Antes que yo te formara en el seno materno, te conocí, y antes que nacieras, te consagré, te puse por profeta a las naciones.</a:t>
            </a:r>
          </a:p>
          <a:p>
            <a:r>
              <a:rPr lang="es-ES" sz="3500" dirty="0"/>
              <a:t>	</a:t>
            </a:r>
          </a:p>
          <a:p>
            <a:r>
              <a:rPr lang="es-ES" sz="3500" dirty="0"/>
              <a:t>					Jeremías 1:5</a:t>
            </a:r>
          </a:p>
          <a:p>
            <a:endParaRPr lang="es-ES" sz="3500" dirty="0"/>
          </a:p>
          <a:p>
            <a:endParaRPr lang="en-US" sz="3500" dirty="0"/>
          </a:p>
        </p:txBody>
      </p:sp>
    </p:spTree>
    <p:extLst>
      <p:ext uri="{BB962C8B-B14F-4D97-AF65-F5344CB8AC3E}">
        <p14:creationId xmlns:p14="http://schemas.microsoft.com/office/powerpoint/2010/main" val="2761672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475514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2500" dirty="0"/>
              <a:t>Porque tú formaste mis entrañas; me hiciste en el seno de mi madre. Te alabaré, porque asombrosa (y) maravillosamente he sido hecho; maravillosas son tus obras, y mi alma lo sabe muy bien. No estaba oculto de ti mi cuerpo, cuando en secreto fui formado, (y) entretejido en las profundidades de la tierra. Tus ojos vieron mi embrión, y en tu libro se escribieron todos los días que {me} fueron dados, cuando (no existía) ni uno solo de ellos.</a:t>
            </a:r>
          </a:p>
          <a:p>
            <a:endParaRPr lang="es-ES" sz="2500" dirty="0"/>
          </a:p>
          <a:p>
            <a:r>
              <a:rPr lang="es-ES" sz="2500" dirty="0"/>
              <a:t>						Salmo 139, 13-16</a:t>
            </a:r>
          </a:p>
          <a:p>
            <a:endParaRPr lang="en-US" sz="3500" dirty="0"/>
          </a:p>
        </p:txBody>
      </p:sp>
    </p:spTree>
    <p:extLst>
      <p:ext uri="{BB962C8B-B14F-4D97-AF65-F5344CB8AC3E}">
        <p14:creationId xmlns:p14="http://schemas.microsoft.com/office/powerpoint/2010/main" val="277098841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2708434"/>
          </a:xfrm>
          <a:prstGeom prst="rect">
            <a:avLst/>
          </a:prstGeom>
          <a:noFill/>
        </p:spPr>
        <p:txBody>
          <a:bodyPr wrap="square" rtlCol="0">
            <a:spAutoFit/>
          </a:bodyPr>
          <a:lstStyle/>
          <a:p>
            <a:endParaRPr lang="es-ES" sz="2500" dirty="0"/>
          </a:p>
          <a:p>
            <a:r>
              <a:rPr lang="es-ES" sz="6000" dirty="0"/>
              <a:t>No matarás.</a:t>
            </a:r>
          </a:p>
          <a:p>
            <a:endParaRPr lang="es-ES" sz="6000" dirty="0"/>
          </a:p>
          <a:p>
            <a:r>
              <a:rPr lang="es-ES" sz="2500" dirty="0"/>
              <a:t>					Éxodo 20, 13</a:t>
            </a:r>
          </a:p>
        </p:txBody>
      </p:sp>
    </p:spTree>
    <p:extLst>
      <p:ext uri="{BB962C8B-B14F-4D97-AF65-F5344CB8AC3E}">
        <p14:creationId xmlns:p14="http://schemas.microsoft.com/office/powerpoint/2010/main" val="123494432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438581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4000" dirty="0"/>
              <a:t>Escuchadme, islas, y atended, pueblos lejanos. El SEÑOR me llamó desde el seno materno, desde las entrañas de mi madre mencionó mi nombre. </a:t>
            </a:r>
          </a:p>
          <a:p>
            <a:endParaRPr lang="es-ES" sz="2500" dirty="0"/>
          </a:p>
          <a:p>
            <a:pPr algn="r"/>
            <a:r>
              <a:rPr lang="es-ES" sz="3600" dirty="0"/>
              <a:t>Isaías 49:1</a:t>
            </a:r>
            <a:endParaRPr lang="en-US" sz="3500" dirty="0"/>
          </a:p>
        </p:txBody>
      </p:sp>
    </p:spTree>
    <p:extLst>
      <p:ext uri="{BB962C8B-B14F-4D97-AF65-F5344CB8AC3E}">
        <p14:creationId xmlns:p14="http://schemas.microsoft.com/office/powerpoint/2010/main" val="129604396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4401205"/>
          </a:xfrm>
          <a:prstGeom prst="rect">
            <a:avLst/>
          </a:prstGeom>
          <a:noFill/>
        </p:spPr>
        <p:txBody>
          <a:bodyPr wrap="square" rtlCol="0">
            <a:spAutoFit/>
          </a:bodyPr>
          <a:lstStyle/>
          <a:p>
            <a:r>
              <a:rPr lang="es-ES" sz="4000" dirty="0"/>
              <a:t>¿Por qué me ha acontecido esto a mí, que la madre de mi Señor venga a mí? Porque he aquí, apenas la voz de tu saludo llegó a mis oídos, la criatura saltó de gozo en mi vientre.</a:t>
            </a:r>
          </a:p>
          <a:p>
            <a:endParaRPr lang="es-ES" sz="4000" dirty="0"/>
          </a:p>
          <a:p>
            <a:r>
              <a:rPr lang="es-ES" sz="4000" dirty="0"/>
              <a:t>				             </a:t>
            </a:r>
            <a:r>
              <a:rPr lang="es-ES" sz="3600" dirty="0"/>
              <a:t> Lucas 1:43-44</a:t>
            </a:r>
            <a:endParaRPr lang="en-US" sz="3500" dirty="0"/>
          </a:p>
        </p:txBody>
      </p:sp>
    </p:spTree>
    <p:extLst>
      <p:ext uri="{BB962C8B-B14F-4D97-AF65-F5344CB8AC3E}">
        <p14:creationId xmlns:p14="http://schemas.microsoft.com/office/powerpoint/2010/main" val="6974228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3785652"/>
          </a:xfrm>
          <a:prstGeom prst="rect">
            <a:avLst/>
          </a:prstGeom>
          <a:noFill/>
        </p:spPr>
        <p:txBody>
          <a:bodyPr wrap="square" rtlCol="0">
            <a:spAutoFit/>
          </a:bodyPr>
          <a:lstStyle/>
          <a:p>
            <a:r>
              <a:rPr lang="es-ES" sz="4000" dirty="0"/>
              <a:t>Tus ojos vieron mi embrión, y en tu libro se escribieron todos los días que (me) fueron dados, cuando (no existía) ni uno solo de ellos.</a:t>
            </a:r>
          </a:p>
          <a:p>
            <a:endParaRPr lang="es-ES" sz="4000" dirty="0"/>
          </a:p>
          <a:p>
            <a:r>
              <a:rPr lang="es-ES" sz="4000" dirty="0"/>
              <a:t>					Salmo 139,16</a:t>
            </a:r>
          </a:p>
        </p:txBody>
      </p:sp>
    </p:spTree>
    <p:extLst>
      <p:ext uri="{BB962C8B-B14F-4D97-AF65-F5344CB8AC3E}">
        <p14:creationId xmlns:p14="http://schemas.microsoft.com/office/powerpoint/2010/main" val="277522060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865262"/>
            <a:ext cx="7995920" cy="3785652"/>
          </a:xfrm>
          <a:prstGeom prst="rect">
            <a:avLst/>
          </a:prstGeom>
          <a:noFill/>
        </p:spPr>
        <p:txBody>
          <a:bodyPr wrap="square" rtlCol="0">
            <a:spAutoFit/>
          </a:bodyPr>
          <a:lstStyle/>
          <a:p>
            <a:r>
              <a:rPr lang="es-ES" sz="4000" dirty="0"/>
              <a:t>¿Acaso Aquél que me hizo a mí en el seno materno, no lo hizo (también) a él? ¿No fue uno mismo el que nos formó en la matriz?</a:t>
            </a:r>
          </a:p>
          <a:p>
            <a:endParaRPr lang="es-ES" sz="4000" dirty="0"/>
          </a:p>
          <a:p>
            <a:r>
              <a:rPr lang="es-ES" sz="4000" dirty="0"/>
              <a:t>						 Job 31,15 </a:t>
            </a:r>
          </a:p>
        </p:txBody>
      </p:sp>
    </p:spTree>
    <p:extLst>
      <p:ext uri="{BB962C8B-B14F-4D97-AF65-F5344CB8AC3E}">
        <p14:creationId xmlns:p14="http://schemas.microsoft.com/office/powerpoint/2010/main" val="168758278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688563"/>
            <a:ext cx="7995920" cy="5016758"/>
          </a:xfrm>
          <a:prstGeom prst="rect">
            <a:avLst/>
          </a:prstGeom>
          <a:noFill/>
        </p:spPr>
        <p:txBody>
          <a:bodyPr wrap="square" rtlCol="0">
            <a:spAutoFit/>
          </a:bodyPr>
          <a:lstStyle/>
          <a:p>
            <a:r>
              <a:rPr lang="es-ES" sz="4000" dirty="0"/>
              <a:t>Por que tú me sacaste del seno (materno;) me hiciste confiar desde los pechos de mi madre. A ti fui entregado desde mi nacimiento; desde el vientre de mi madre tú eres mi Dios.</a:t>
            </a:r>
          </a:p>
          <a:p>
            <a:endParaRPr lang="es-ES" sz="4000" dirty="0"/>
          </a:p>
          <a:p>
            <a:r>
              <a:rPr lang="es-ES" sz="4000" dirty="0"/>
              <a:t>			 		Salmos 22,9-10 </a:t>
            </a:r>
          </a:p>
        </p:txBody>
      </p:sp>
    </p:spTree>
    <p:extLst>
      <p:ext uri="{BB962C8B-B14F-4D97-AF65-F5344CB8AC3E}">
        <p14:creationId xmlns:p14="http://schemas.microsoft.com/office/powerpoint/2010/main" val="42701401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688563"/>
            <a:ext cx="7995920" cy="4401205"/>
          </a:xfrm>
          <a:prstGeom prst="rect">
            <a:avLst/>
          </a:prstGeom>
          <a:noFill/>
        </p:spPr>
        <p:txBody>
          <a:bodyPr wrap="square" rtlCol="0">
            <a:spAutoFit/>
          </a:bodyPr>
          <a:lstStyle/>
          <a:p>
            <a:r>
              <a:rPr lang="es-ES" sz="4000" dirty="0"/>
              <a:t>Así dice el SEÑOR, tu Redentor, el que te formó desde el seno materno: Yo, el SEÑOR, creador de todo, que extiendo los cielos yo solo y afirmo la tierra sin ayuda.</a:t>
            </a:r>
          </a:p>
          <a:p>
            <a:endParaRPr lang="es-ES" sz="4000" dirty="0"/>
          </a:p>
          <a:p>
            <a:r>
              <a:rPr lang="es-ES" sz="4000" dirty="0"/>
              <a:t>					Isaías 44,24</a:t>
            </a:r>
          </a:p>
        </p:txBody>
      </p:sp>
    </p:spTree>
    <p:extLst>
      <p:ext uri="{BB962C8B-B14F-4D97-AF65-F5344CB8AC3E}">
        <p14:creationId xmlns:p14="http://schemas.microsoft.com/office/powerpoint/2010/main" val="145206223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688563"/>
            <a:ext cx="7995920" cy="3785652"/>
          </a:xfrm>
          <a:prstGeom prst="rect">
            <a:avLst/>
          </a:prstGeom>
          <a:noFill/>
        </p:spPr>
        <p:txBody>
          <a:bodyPr wrap="square" rtlCol="0">
            <a:spAutoFit/>
          </a:bodyPr>
          <a:lstStyle/>
          <a:p>
            <a:r>
              <a:rPr lang="es-ES" sz="4000" dirty="0"/>
              <a:t>Seis cosas hay que odia el SEÑOR, y siete son abominación para El: ojos soberbios, lengua mentirosa, manos que derraman sangre inocente…</a:t>
            </a:r>
          </a:p>
          <a:p>
            <a:endParaRPr lang="es-ES" sz="4000" dirty="0"/>
          </a:p>
          <a:p>
            <a:r>
              <a:rPr lang="es-ES" sz="4000" dirty="0"/>
              <a:t>				Proverbios 6,16-17</a:t>
            </a:r>
          </a:p>
        </p:txBody>
      </p:sp>
    </p:spTree>
    <p:extLst>
      <p:ext uri="{BB962C8B-B14F-4D97-AF65-F5344CB8AC3E}">
        <p14:creationId xmlns:p14="http://schemas.microsoft.com/office/powerpoint/2010/main" val="178133125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enseña la Iglesia en relación </a:t>
            </a:r>
          </a:p>
          <a:p>
            <a:r>
              <a:rPr lang="es-PR" sz="4000" b="1" dirty="0"/>
              <a:t>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4216539"/>
          </a:xfrm>
          <a:prstGeom prst="rect">
            <a:avLst/>
          </a:prstGeom>
          <a:noFill/>
        </p:spPr>
        <p:txBody>
          <a:bodyPr wrap="square" rtlCol="0">
            <a:spAutoFit/>
          </a:bodyPr>
          <a:lstStyle/>
          <a:p>
            <a:endParaRPr lang="es-PR" dirty="0"/>
          </a:p>
          <a:p>
            <a:r>
              <a:rPr lang="es-ES" sz="2500" b="0" i="0" dirty="0">
                <a:solidFill>
                  <a:srgbClr val="000000"/>
                </a:solidFill>
                <a:effectLst/>
                <a:latin typeface="Times New Roman" panose="02020603050405020304" pitchFamily="18" charset="0"/>
              </a:rPr>
              <a:t>“</a:t>
            </a:r>
            <a:r>
              <a:rPr lang="es-ES" sz="2500" b="0" i="1" dirty="0">
                <a:solidFill>
                  <a:srgbClr val="000000"/>
                </a:solidFill>
                <a:effectLst/>
                <a:latin typeface="Times New Roman" panose="02020603050405020304" pitchFamily="18" charset="0"/>
              </a:rPr>
              <a:t>La vida humana ha de ser tenida como sagrada</a:t>
            </a:r>
            <a:r>
              <a:rPr lang="es-ES" sz="2500" b="0" i="0" dirty="0">
                <a:solidFill>
                  <a:srgbClr val="000000"/>
                </a:solidFill>
                <a:effectLst/>
                <a:latin typeface="Times New Roman" panose="02020603050405020304" pitchFamily="18" charset="0"/>
              </a:rPr>
              <a:t>, porque desde su inicio es fruto de la acción creadora de Dios y permanece siempre en una especial relación con el Creador, su único fin. Sólo Dios es Señor de la vida desde su comienzo hasta su término; nadie, en ninguna circunstancia, puede atribuirse el derecho de matar de modo directo a un ser humano inocente” (Congregación para la Doctrina de la Fe, </a:t>
            </a:r>
            <a:r>
              <a:rPr lang="es-ES" sz="2500" b="0" i="0" dirty="0" err="1">
                <a:solidFill>
                  <a:srgbClr val="000000"/>
                </a:solidFill>
                <a:effectLst/>
                <a:latin typeface="Times New Roman" panose="02020603050405020304" pitchFamily="18" charset="0"/>
              </a:rPr>
              <a:t>Instr</a:t>
            </a:r>
            <a:r>
              <a:rPr lang="es-ES" sz="2500" b="0" i="0" dirty="0">
                <a:solidFill>
                  <a:srgbClr val="000000"/>
                </a:solidFill>
                <a:effectLst/>
                <a:latin typeface="Times New Roman" panose="02020603050405020304" pitchFamily="18" charset="0"/>
              </a:rPr>
              <a:t>. </a:t>
            </a:r>
            <a:r>
              <a:rPr lang="es-ES" sz="2500" b="0" i="1" dirty="0" err="1">
                <a:solidFill>
                  <a:srgbClr val="000000"/>
                </a:solidFill>
                <a:effectLst/>
                <a:latin typeface="Times New Roman" panose="02020603050405020304" pitchFamily="18" charset="0"/>
                <a:hlinkClick r:id="rId3"/>
              </a:rPr>
              <a:t>Donum</a:t>
            </a:r>
            <a:r>
              <a:rPr lang="es-ES" sz="2500" b="0" i="1" dirty="0">
                <a:solidFill>
                  <a:srgbClr val="000000"/>
                </a:solidFill>
                <a:effectLst/>
                <a:latin typeface="Times New Roman" panose="02020603050405020304" pitchFamily="18" charset="0"/>
                <a:hlinkClick r:id="rId3"/>
              </a:rPr>
              <a:t> vitae</a:t>
            </a:r>
            <a:r>
              <a:rPr lang="es-ES" sz="2500" b="0" i="0" dirty="0">
                <a:solidFill>
                  <a:srgbClr val="000000"/>
                </a:solidFill>
                <a:effectLst/>
                <a:latin typeface="Times New Roman" panose="02020603050405020304" pitchFamily="18" charset="0"/>
              </a:rPr>
              <a:t>,  intr. 5).</a:t>
            </a:r>
          </a:p>
          <a:p>
            <a:endParaRPr lang="es-ES" sz="2500" dirty="0">
              <a:solidFill>
                <a:srgbClr val="000000"/>
              </a:solidFill>
              <a:latin typeface="Times New Roman" panose="02020603050405020304" pitchFamily="18" charset="0"/>
            </a:endParaRPr>
          </a:p>
          <a:p>
            <a:r>
              <a:rPr lang="es-ES" sz="2500" dirty="0">
                <a:solidFill>
                  <a:srgbClr val="000000"/>
                </a:solidFill>
                <a:latin typeface="Times New Roman" panose="02020603050405020304" pitchFamily="18" charset="0"/>
              </a:rPr>
              <a:t>						Catecismo </a:t>
            </a:r>
            <a:r>
              <a:rPr lang="es-ES" sz="2500" b="1" i="0" dirty="0">
                <a:solidFill>
                  <a:srgbClr val="000000"/>
                </a:solidFill>
                <a:effectLst/>
                <a:latin typeface="Times New Roman" panose="02020603050405020304" pitchFamily="18" charset="0"/>
              </a:rPr>
              <a:t>2258</a:t>
            </a:r>
            <a:endParaRPr lang="en-US" sz="2500" dirty="0"/>
          </a:p>
        </p:txBody>
      </p:sp>
    </p:spTree>
    <p:extLst>
      <p:ext uri="{BB962C8B-B14F-4D97-AF65-F5344CB8AC3E}">
        <p14:creationId xmlns:p14="http://schemas.microsoft.com/office/powerpoint/2010/main" val="35943973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enseña la Iglesia en relación </a:t>
            </a:r>
          </a:p>
          <a:p>
            <a:r>
              <a:rPr lang="es-PR" sz="4000" b="1" dirty="0"/>
              <a:t>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4154984"/>
          </a:xfrm>
          <a:prstGeom prst="rect">
            <a:avLst/>
          </a:prstGeom>
          <a:noFill/>
        </p:spPr>
        <p:txBody>
          <a:bodyPr wrap="square" rtlCol="0">
            <a:spAutoFit/>
          </a:bodyPr>
          <a:lstStyle/>
          <a:p>
            <a:endParaRPr lang="es-PR" dirty="0"/>
          </a:p>
          <a:p>
            <a:r>
              <a:rPr lang="es-ES" sz="2800" b="0" i="0" dirty="0">
                <a:solidFill>
                  <a:srgbClr val="000000"/>
                </a:solidFill>
                <a:effectLst/>
                <a:latin typeface="Times New Roman" panose="02020603050405020304" pitchFamily="18" charset="0"/>
              </a:rPr>
              <a:t>La vida humana debe ser respetada y protegida de manera absoluta desde el momento de la concepción. Desde el primer momento de su existencia, el ser humano debe ver reconocidos sus derechos de persona, entre los cuales está el derecho inviolable de todo ser inocente a la vida (</a:t>
            </a:r>
            <a:r>
              <a:rPr lang="es-ES" sz="2800" b="0" i="0" dirty="0" err="1">
                <a:solidFill>
                  <a:srgbClr val="000000"/>
                </a:solidFill>
                <a:effectLst/>
                <a:latin typeface="Times New Roman" panose="02020603050405020304" pitchFamily="18" charset="0"/>
              </a:rPr>
              <a:t>cf</a:t>
            </a:r>
            <a:r>
              <a:rPr lang="es-ES" sz="2800" b="0" i="0" dirty="0">
                <a:solidFill>
                  <a:srgbClr val="000000"/>
                </a:solidFill>
                <a:effectLst/>
                <a:latin typeface="Times New Roman" panose="02020603050405020304" pitchFamily="18" charset="0"/>
              </a:rPr>
              <a:t> Congregación para la Doctrina de la Fe, </a:t>
            </a:r>
            <a:r>
              <a:rPr lang="es-ES" sz="2800" b="0" i="0" dirty="0" err="1">
                <a:solidFill>
                  <a:srgbClr val="000000"/>
                </a:solidFill>
                <a:effectLst/>
                <a:latin typeface="Times New Roman" panose="02020603050405020304" pitchFamily="18" charset="0"/>
              </a:rPr>
              <a:t>Instr</a:t>
            </a:r>
            <a:r>
              <a:rPr lang="es-ES" sz="2800" b="0" i="0" dirty="0">
                <a:solidFill>
                  <a:srgbClr val="000000"/>
                </a:solidFill>
                <a:effectLst/>
                <a:latin typeface="Times New Roman" panose="02020603050405020304" pitchFamily="18" charset="0"/>
              </a:rPr>
              <a:t>. </a:t>
            </a:r>
            <a:r>
              <a:rPr lang="es-ES" sz="2800" b="0" i="1" dirty="0" err="1">
                <a:solidFill>
                  <a:srgbClr val="000000"/>
                </a:solidFill>
                <a:effectLst/>
                <a:latin typeface="Times New Roman" panose="02020603050405020304" pitchFamily="18" charset="0"/>
                <a:hlinkClick r:id="rId3"/>
              </a:rPr>
              <a:t>Donum</a:t>
            </a:r>
            <a:r>
              <a:rPr lang="es-ES" sz="2800" b="0" i="1" dirty="0">
                <a:solidFill>
                  <a:srgbClr val="000000"/>
                </a:solidFill>
                <a:effectLst/>
                <a:latin typeface="Times New Roman" panose="02020603050405020304" pitchFamily="18" charset="0"/>
                <a:hlinkClick r:id="rId3"/>
              </a:rPr>
              <a:t> vitae</a:t>
            </a:r>
            <a:r>
              <a:rPr lang="es-ES" sz="2800" b="0" i="0" dirty="0">
                <a:solidFill>
                  <a:srgbClr val="000000"/>
                </a:solidFill>
                <a:effectLst/>
                <a:latin typeface="Times New Roman" panose="02020603050405020304" pitchFamily="18" charset="0"/>
              </a:rPr>
              <a:t>, 1, 1).</a:t>
            </a:r>
          </a:p>
          <a:p>
            <a:endParaRPr lang="es-ES" sz="2500" dirty="0">
              <a:solidFill>
                <a:srgbClr val="000000"/>
              </a:solidFill>
              <a:latin typeface="Times New Roman" panose="02020603050405020304" pitchFamily="18" charset="0"/>
            </a:endParaRPr>
          </a:p>
          <a:p>
            <a:r>
              <a:rPr lang="es-ES" sz="2500" dirty="0">
                <a:solidFill>
                  <a:srgbClr val="000000"/>
                </a:solidFill>
                <a:latin typeface="Times New Roman" panose="02020603050405020304" pitchFamily="18" charset="0"/>
              </a:rPr>
              <a:t>						Catecismo </a:t>
            </a:r>
            <a:r>
              <a:rPr lang="es-ES" sz="2400" b="1" i="0" dirty="0">
                <a:solidFill>
                  <a:srgbClr val="000000"/>
                </a:solidFill>
                <a:effectLst/>
                <a:latin typeface="Times New Roman" panose="02020603050405020304" pitchFamily="18" charset="0"/>
              </a:rPr>
              <a:t>2270</a:t>
            </a:r>
            <a:r>
              <a:rPr lang="es-ES" sz="2400" b="0" i="0" dirty="0">
                <a:solidFill>
                  <a:srgbClr val="000000"/>
                </a:solidFill>
                <a:effectLst/>
                <a:latin typeface="Times New Roman" panose="02020603050405020304" pitchFamily="18" charset="0"/>
              </a:rPr>
              <a:t> </a:t>
            </a:r>
            <a:endParaRPr lang="en-US" sz="2500" dirty="0"/>
          </a:p>
        </p:txBody>
      </p:sp>
    </p:spTree>
    <p:extLst>
      <p:ext uri="{BB962C8B-B14F-4D97-AF65-F5344CB8AC3E}">
        <p14:creationId xmlns:p14="http://schemas.microsoft.com/office/powerpoint/2010/main" val="329430584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enseña la Iglesia en relación </a:t>
            </a:r>
          </a:p>
          <a:p>
            <a:r>
              <a:rPr lang="es-PR" sz="4000" b="1" dirty="0"/>
              <a:t>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385542"/>
          </a:xfrm>
          <a:prstGeom prst="rect">
            <a:avLst/>
          </a:prstGeom>
          <a:noFill/>
        </p:spPr>
        <p:txBody>
          <a:bodyPr wrap="square" rtlCol="0">
            <a:spAutoFit/>
          </a:bodyPr>
          <a:lstStyle/>
          <a:p>
            <a:endParaRPr lang="es-PR" dirty="0"/>
          </a:p>
          <a:p>
            <a:r>
              <a:rPr lang="es-ES" sz="2800" b="0" i="0" dirty="0">
                <a:solidFill>
                  <a:srgbClr val="000000"/>
                </a:solidFill>
                <a:effectLst/>
                <a:latin typeface="Times New Roman" panose="02020603050405020304" pitchFamily="18" charset="0"/>
              </a:rPr>
              <a:t>Desde el </a:t>
            </a:r>
            <a:r>
              <a:rPr lang="es-ES" sz="2800" b="0" i="0" u="sng" dirty="0">
                <a:solidFill>
                  <a:srgbClr val="000000"/>
                </a:solidFill>
                <a:effectLst/>
                <a:latin typeface="Times New Roman" panose="02020603050405020304" pitchFamily="18" charset="0"/>
              </a:rPr>
              <a:t>siglo primero</a:t>
            </a:r>
            <a:r>
              <a:rPr lang="es-ES" sz="2800" b="0" i="0" dirty="0">
                <a:solidFill>
                  <a:srgbClr val="000000"/>
                </a:solidFill>
                <a:effectLst/>
                <a:latin typeface="Times New Roman" panose="02020603050405020304" pitchFamily="18" charset="0"/>
              </a:rPr>
              <a:t>, la Iglesia ha afirmado la malicia moral de todo aborto provocado. Esta enseñanza no ha cambiado; permanece invariable. El aborto directo, es decir, querido como un fin o como un medio, es gravemente contrario a la ley moral.</a:t>
            </a:r>
          </a:p>
          <a:p>
            <a:endParaRPr lang="es-ES" sz="2800" dirty="0">
              <a:solidFill>
                <a:srgbClr val="000000"/>
              </a:solidFill>
              <a:latin typeface="Times New Roman" panose="02020603050405020304" pitchFamily="18" charset="0"/>
            </a:endParaRPr>
          </a:p>
          <a:p>
            <a:r>
              <a:rPr lang="es-ES" sz="2800" b="1" i="0" dirty="0">
                <a:solidFill>
                  <a:srgbClr val="000000"/>
                </a:solidFill>
                <a:effectLst/>
                <a:latin typeface="Times New Roman" panose="02020603050405020304" pitchFamily="18" charset="0"/>
              </a:rPr>
              <a:t>					Catecismo </a:t>
            </a:r>
            <a:r>
              <a:rPr lang="en-US" sz="2800" b="1" i="0" dirty="0">
                <a:solidFill>
                  <a:srgbClr val="000000"/>
                </a:solidFill>
                <a:effectLst/>
                <a:latin typeface="Times New Roman" panose="02020603050405020304" pitchFamily="18" charset="0"/>
              </a:rPr>
              <a:t>2271</a:t>
            </a:r>
            <a:endParaRPr lang="en-US" sz="2500" dirty="0"/>
          </a:p>
        </p:txBody>
      </p:sp>
    </p:spTree>
    <p:extLst>
      <p:ext uri="{BB962C8B-B14F-4D97-AF65-F5344CB8AC3E}">
        <p14:creationId xmlns:p14="http://schemas.microsoft.com/office/powerpoint/2010/main" val="3592613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enseña la Iglesia en relación </a:t>
            </a:r>
          </a:p>
          <a:p>
            <a:r>
              <a:rPr lang="es-PR" sz="4000" b="1" dirty="0"/>
              <a:t>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139321"/>
          </a:xfrm>
          <a:prstGeom prst="rect">
            <a:avLst/>
          </a:prstGeom>
          <a:noFill/>
        </p:spPr>
        <p:txBody>
          <a:bodyPr wrap="square" rtlCol="0">
            <a:spAutoFit/>
          </a:bodyPr>
          <a:lstStyle/>
          <a:p>
            <a:endParaRPr lang="es-PR" sz="3000" dirty="0"/>
          </a:p>
          <a:p>
            <a:r>
              <a:rPr lang="es-ES" sz="3000" b="0" i="0" dirty="0">
                <a:solidFill>
                  <a:srgbClr val="000000"/>
                </a:solidFill>
                <a:effectLst/>
                <a:latin typeface="Times New Roman" panose="02020603050405020304" pitchFamily="18" charset="0"/>
              </a:rPr>
              <a:t>«No matarás el embrión mediante el aborto, no darás muerte al recién nacido».</a:t>
            </a:r>
          </a:p>
          <a:p>
            <a:endParaRPr lang="es-ES" dirty="0">
              <a:solidFill>
                <a:srgbClr val="000000"/>
              </a:solidFill>
              <a:latin typeface="Times New Roman" panose="02020603050405020304" pitchFamily="18" charset="0"/>
            </a:endParaRPr>
          </a:p>
          <a:p>
            <a:r>
              <a:rPr lang="es-ES" b="0" i="0" dirty="0">
                <a:solidFill>
                  <a:srgbClr val="000000"/>
                </a:solidFill>
                <a:effectLst/>
                <a:latin typeface="Times New Roman" panose="02020603050405020304" pitchFamily="18" charset="0"/>
              </a:rPr>
              <a:t>(</a:t>
            </a:r>
            <a:r>
              <a:rPr lang="es-ES" b="0" i="0" dirty="0" err="1">
                <a:solidFill>
                  <a:srgbClr val="000000"/>
                </a:solidFill>
                <a:effectLst/>
                <a:latin typeface="Times New Roman" panose="02020603050405020304" pitchFamily="18" charset="0"/>
              </a:rPr>
              <a:t>Didajé</a:t>
            </a:r>
            <a:r>
              <a:rPr lang="es-ES" b="0" i="0" dirty="0">
                <a:solidFill>
                  <a:srgbClr val="000000"/>
                </a:solidFill>
                <a:effectLst/>
                <a:latin typeface="Times New Roman" panose="02020603050405020304" pitchFamily="18" charset="0"/>
              </a:rPr>
              <a:t>, 2, 2; cf. </a:t>
            </a:r>
            <a:r>
              <a:rPr lang="es-ES" b="0" i="1" dirty="0" err="1">
                <a:solidFill>
                  <a:srgbClr val="000000"/>
                </a:solidFill>
                <a:effectLst/>
                <a:latin typeface="Times New Roman" panose="02020603050405020304" pitchFamily="18" charset="0"/>
              </a:rPr>
              <a:t>Epistula</a:t>
            </a:r>
            <a:r>
              <a:rPr lang="es-ES" b="0" i="1" dirty="0">
                <a:solidFill>
                  <a:srgbClr val="000000"/>
                </a:solidFill>
                <a:effectLst/>
                <a:latin typeface="Times New Roman" panose="02020603050405020304" pitchFamily="18" charset="0"/>
              </a:rPr>
              <a:t> Pseudo </a:t>
            </a:r>
            <a:r>
              <a:rPr lang="es-ES" b="0" i="1" dirty="0" err="1">
                <a:solidFill>
                  <a:srgbClr val="000000"/>
                </a:solidFill>
                <a:effectLst/>
                <a:latin typeface="Times New Roman" panose="02020603050405020304" pitchFamily="18" charset="0"/>
              </a:rPr>
              <a:t>Barnabae</a:t>
            </a:r>
            <a:r>
              <a:rPr lang="es-ES" b="0" i="0" dirty="0">
                <a:solidFill>
                  <a:srgbClr val="000000"/>
                </a:solidFill>
                <a:effectLst/>
                <a:latin typeface="Times New Roman" panose="02020603050405020304" pitchFamily="18" charset="0"/>
              </a:rPr>
              <a:t>, 19, 5; </a:t>
            </a:r>
            <a:r>
              <a:rPr lang="es-ES" b="0" i="1" dirty="0" err="1">
                <a:solidFill>
                  <a:srgbClr val="000000"/>
                </a:solidFill>
                <a:effectLst/>
                <a:latin typeface="Times New Roman" panose="02020603050405020304" pitchFamily="18" charset="0"/>
              </a:rPr>
              <a:t>Epistula</a:t>
            </a:r>
            <a:r>
              <a:rPr lang="es-ES" b="0" i="1" dirty="0">
                <a:solidFill>
                  <a:srgbClr val="000000"/>
                </a:solidFill>
                <a:effectLst/>
                <a:latin typeface="Times New Roman" panose="02020603050405020304" pitchFamily="18" charset="0"/>
              </a:rPr>
              <a:t> ad </a:t>
            </a:r>
            <a:r>
              <a:rPr lang="es-ES" b="0" i="1" dirty="0" err="1">
                <a:solidFill>
                  <a:srgbClr val="000000"/>
                </a:solidFill>
                <a:effectLst/>
                <a:latin typeface="Times New Roman" panose="02020603050405020304" pitchFamily="18" charset="0"/>
              </a:rPr>
              <a:t>Diognetum</a:t>
            </a:r>
            <a:r>
              <a:rPr lang="es-ES" b="0" i="0" dirty="0">
                <a:solidFill>
                  <a:srgbClr val="000000"/>
                </a:solidFill>
                <a:effectLst/>
                <a:latin typeface="Times New Roman" panose="02020603050405020304" pitchFamily="18" charset="0"/>
              </a:rPr>
              <a:t> 5, 5; Tertuliano, </a:t>
            </a:r>
            <a:r>
              <a:rPr lang="es-ES" b="0" i="1" dirty="0" err="1">
                <a:solidFill>
                  <a:srgbClr val="000000"/>
                </a:solidFill>
                <a:effectLst/>
                <a:latin typeface="Times New Roman" panose="02020603050405020304" pitchFamily="18" charset="0"/>
              </a:rPr>
              <a:t>Apologeticum</a:t>
            </a:r>
            <a:r>
              <a:rPr lang="es-ES" b="0" i="0" dirty="0">
                <a:solidFill>
                  <a:srgbClr val="000000"/>
                </a:solidFill>
                <a:effectLst/>
                <a:latin typeface="Times New Roman" panose="02020603050405020304" pitchFamily="18" charset="0"/>
              </a:rPr>
              <a:t>, 9, 8).</a:t>
            </a:r>
          </a:p>
          <a:p>
            <a:endParaRPr lang="es-ES" dirty="0">
              <a:solidFill>
                <a:srgbClr val="000000"/>
              </a:solidFill>
              <a:latin typeface="Times New Roman" panose="02020603050405020304" pitchFamily="18" charset="0"/>
            </a:endParaRPr>
          </a:p>
          <a:p>
            <a:r>
              <a:rPr lang="es-ES" b="1" i="1" dirty="0" err="1">
                <a:solidFill>
                  <a:srgbClr val="202122"/>
                </a:solidFill>
                <a:effectLst/>
                <a:latin typeface="Arial" panose="020B0604020202020204" pitchFamily="34" charset="0"/>
              </a:rPr>
              <a:t>Didajé</a:t>
            </a:r>
            <a:r>
              <a:rPr lang="es-ES" b="1" i="1" dirty="0">
                <a:solidFill>
                  <a:srgbClr val="202122"/>
                </a:solidFill>
                <a:effectLst/>
                <a:latin typeface="Arial" panose="020B0604020202020204" pitchFamily="34" charset="0"/>
              </a:rPr>
              <a:t>: </a:t>
            </a:r>
            <a:r>
              <a:rPr lang="es-ES" b="0" i="0" dirty="0">
                <a:solidFill>
                  <a:srgbClr val="202122"/>
                </a:solidFill>
                <a:effectLst/>
                <a:latin typeface="Arial" panose="020B0604020202020204" pitchFamily="34" charset="0"/>
              </a:rPr>
              <a:t>es una obra de la literatura cristiana primitiva que pudo ser compuesta en la segunda mitad del siglo I.</a:t>
            </a:r>
            <a:endParaRPr lang="es-PR" dirty="0"/>
          </a:p>
        </p:txBody>
      </p:sp>
    </p:spTree>
    <p:extLst>
      <p:ext uri="{BB962C8B-B14F-4D97-AF65-F5344CB8AC3E}">
        <p14:creationId xmlns:p14="http://schemas.microsoft.com/office/powerpoint/2010/main" val="323787637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en relación 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4493538"/>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a:p>
            <a:r>
              <a:rPr lang="es-ES" sz="2000" b="0" i="0" dirty="0">
                <a:solidFill>
                  <a:srgbClr val="000000"/>
                </a:solidFill>
                <a:effectLst/>
                <a:latin typeface="Times New Roman" panose="02020603050405020304" pitchFamily="18" charset="0"/>
              </a:rPr>
              <a:t>La cooperación formal a un aborto constituye una falta grave. La Iglesia sanciona con pena canónica de excomunión este delito contra la vida humana. </a:t>
            </a:r>
            <a:r>
              <a:rPr lang="es-ES" sz="3000" b="0" i="0" dirty="0">
                <a:solidFill>
                  <a:srgbClr val="000000"/>
                </a:solidFill>
                <a:effectLst/>
                <a:latin typeface="Times New Roman" panose="02020603050405020304" pitchFamily="18" charset="0"/>
              </a:rPr>
              <a:t>“Quien procura el aborto, si éste se produce, incurre en </a:t>
            </a:r>
            <a:r>
              <a:rPr lang="es-ES" sz="3000" b="1" i="0" u="sng" dirty="0">
                <a:solidFill>
                  <a:srgbClr val="000000"/>
                </a:solidFill>
                <a:effectLst/>
                <a:latin typeface="Times New Roman" panose="02020603050405020304" pitchFamily="18" charset="0"/>
              </a:rPr>
              <a:t>excomunión</a:t>
            </a:r>
            <a:r>
              <a:rPr lang="es-ES" sz="3000" b="0" i="0" dirty="0">
                <a:solidFill>
                  <a:srgbClr val="000000"/>
                </a:solidFill>
                <a:effectLst/>
                <a:latin typeface="Times New Roman" panose="02020603050405020304" pitchFamily="18" charset="0"/>
              </a:rPr>
              <a:t> </a:t>
            </a:r>
            <a:r>
              <a:rPr lang="es-ES" sz="3000" b="0" i="1" dirty="0" err="1">
                <a:solidFill>
                  <a:srgbClr val="000000"/>
                </a:solidFill>
                <a:effectLst/>
                <a:latin typeface="Times New Roman" panose="02020603050405020304" pitchFamily="18" charset="0"/>
              </a:rPr>
              <a:t>latae</a:t>
            </a:r>
            <a:r>
              <a:rPr lang="es-ES" sz="3000" b="0" i="1" dirty="0">
                <a:solidFill>
                  <a:srgbClr val="000000"/>
                </a:solidFill>
                <a:effectLst/>
                <a:latin typeface="Times New Roman" panose="02020603050405020304" pitchFamily="18" charset="0"/>
              </a:rPr>
              <a:t> </a:t>
            </a:r>
            <a:r>
              <a:rPr lang="es-ES" sz="3000" b="0" i="1" dirty="0" err="1">
                <a:solidFill>
                  <a:srgbClr val="000000"/>
                </a:solidFill>
                <a:effectLst/>
                <a:latin typeface="Times New Roman" panose="02020603050405020304" pitchFamily="18" charset="0"/>
              </a:rPr>
              <a:t>sententiae</a:t>
            </a:r>
            <a:r>
              <a:rPr lang="es-ES" sz="3000" b="0" i="0" dirty="0">
                <a:solidFill>
                  <a:srgbClr val="000000"/>
                </a:solidFill>
                <a:effectLst/>
                <a:latin typeface="Times New Roman" panose="02020603050405020304" pitchFamily="18" charset="0"/>
              </a:rPr>
              <a:t>”</a:t>
            </a:r>
            <a:r>
              <a:rPr lang="es-ES" b="0" i="0" dirty="0">
                <a:solidFill>
                  <a:srgbClr val="000000"/>
                </a:solidFill>
                <a:effectLst/>
                <a:latin typeface="Times New Roman" panose="02020603050405020304" pitchFamily="18" charset="0"/>
              </a:rPr>
              <a:t> </a:t>
            </a:r>
            <a:r>
              <a:rPr lang="es-ES" sz="2000" b="0" i="0" dirty="0">
                <a:solidFill>
                  <a:srgbClr val="000000"/>
                </a:solidFill>
                <a:effectLst/>
                <a:latin typeface="Times New Roman" panose="02020603050405020304" pitchFamily="18" charset="0"/>
              </a:rPr>
              <a:t>(CIC can. 1398), es decir, “de modo que incurre </a:t>
            </a:r>
            <a:r>
              <a:rPr lang="es-ES" sz="2000" b="0" i="1" dirty="0">
                <a:solidFill>
                  <a:srgbClr val="000000"/>
                </a:solidFill>
                <a:effectLst/>
                <a:latin typeface="Times New Roman" panose="02020603050405020304" pitchFamily="18" charset="0"/>
              </a:rPr>
              <a:t>ipso facto</a:t>
            </a:r>
            <a:r>
              <a:rPr lang="es-ES" sz="2000" b="0" i="0" dirty="0">
                <a:solidFill>
                  <a:srgbClr val="000000"/>
                </a:solidFill>
                <a:effectLst/>
                <a:latin typeface="Times New Roman" panose="02020603050405020304" pitchFamily="18" charset="0"/>
              </a:rPr>
              <a:t> en ella quien comete el delito” (CIC can. 1314), en las condiciones previstas por el Derecho (</a:t>
            </a:r>
            <a:r>
              <a:rPr lang="es-ES" sz="2000" b="0" i="0" dirty="0" err="1">
                <a:solidFill>
                  <a:srgbClr val="000000"/>
                </a:solidFill>
                <a:effectLst/>
                <a:latin typeface="Times New Roman" panose="02020603050405020304" pitchFamily="18" charset="0"/>
              </a:rPr>
              <a:t>cf</a:t>
            </a:r>
            <a:r>
              <a:rPr lang="es-ES" sz="2000" b="0" i="0" dirty="0">
                <a:solidFill>
                  <a:srgbClr val="000000"/>
                </a:solidFill>
                <a:effectLst/>
                <a:latin typeface="Times New Roman" panose="02020603050405020304" pitchFamily="18" charset="0"/>
              </a:rPr>
              <a:t> CIC can. 1323-1324). Con esto la Iglesia no pretende restringir el ámbito de la misericordia; lo que hace es manifestar la gravedad del crimen cometido, el daño irreparable causado al inocente a quien se da muerte, a sus padres y a toda la sociedad.</a:t>
            </a:r>
          </a:p>
          <a:p>
            <a:endParaRPr lang="es-ES" sz="2000" dirty="0">
              <a:solidFill>
                <a:srgbClr val="000000"/>
              </a:solidFill>
              <a:latin typeface="Times New Roman" panose="02020603050405020304" pitchFamily="18" charset="0"/>
            </a:endParaRPr>
          </a:p>
          <a:p>
            <a:r>
              <a:rPr lang="es-ES" sz="2000" dirty="0">
                <a:solidFill>
                  <a:srgbClr val="000000"/>
                </a:solidFill>
                <a:latin typeface="Times New Roman" panose="02020603050405020304" pitchFamily="18" charset="0"/>
              </a:rPr>
              <a:t>						Catecismo </a:t>
            </a:r>
            <a:r>
              <a:rPr lang="en-US" sz="2000" b="1" i="0" dirty="0">
                <a:solidFill>
                  <a:srgbClr val="000000"/>
                </a:solidFill>
                <a:effectLst/>
                <a:latin typeface="Times New Roman" panose="02020603050405020304" pitchFamily="18" charset="0"/>
              </a:rPr>
              <a:t>2272</a:t>
            </a:r>
            <a:endParaRPr lang="es-PR" sz="2000" dirty="0"/>
          </a:p>
        </p:txBody>
      </p:sp>
    </p:spTree>
    <p:extLst>
      <p:ext uri="{BB962C8B-B14F-4D97-AF65-F5344CB8AC3E}">
        <p14:creationId xmlns:p14="http://schemas.microsoft.com/office/powerpoint/2010/main" val="391066797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en relación al valor del comienzo de la vida?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11282045" cy="4678204"/>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a:p>
            <a:pPr algn="l"/>
            <a:r>
              <a:rPr lang="es-ES" sz="2000" i="0" dirty="0">
                <a:effectLst/>
                <a:latin typeface="Cabin"/>
              </a:rPr>
              <a:t>La </a:t>
            </a:r>
            <a:r>
              <a:rPr lang="es-ES" sz="2000" b="1" i="0" dirty="0">
                <a:effectLst/>
                <a:latin typeface="Cabin"/>
              </a:rPr>
              <a:t>Medicina Fetal </a:t>
            </a:r>
            <a:r>
              <a:rPr lang="es-ES" sz="2000" i="0" dirty="0">
                <a:effectLst/>
                <a:latin typeface="Cabin"/>
              </a:rPr>
              <a:t>trata condiciones médicas de embriones y descarta </a:t>
            </a:r>
          </a:p>
          <a:p>
            <a:pPr algn="l"/>
            <a:r>
              <a:rPr lang="es-ES" sz="2000" i="0" dirty="0">
                <a:effectLst/>
                <a:latin typeface="Cabin"/>
              </a:rPr>
              <a:t>enfermedades antes del nacimiento, permitiendo el sano desarrollo del </a:t>
            </a:r>
          </a:p>
          <a:p>
            <a:pPr algn="l"/>
            <a:r>
              <a:rPr lang="es-ES" sz="2000" i="0" dirty="0">
                <a:effectLst/>
                <a:latin typeface="Cabin"/>
              </a:rPr>
              <a:t>bebé. </a:t>
            </a:r>
            <a:r>
              <a:rPr lang="es-ES" sz="2000" i="0" dirty="0">
                <a:effectLst/>
                <a:latin typeface="Open Sans" panose="020B0606030504020204" pitchFamily="34" charset="0"/>
              </a:rPr>
              <a:t>Es el resultado del avance médico que nos permite </a:t>
            </a:r>
          </a:p>
          <a:p>
            <a:pPr algn="l"/>
            <a:r>
              <a:rPr lang="es-ES" sz="2000" i="0" dirty="0">
                <a:effectLst/>
                <a:latin typeface="Open Sans" panose="020B0606030504020204" pitchFamily="34" charset="0"/>
              </a:rPr>
              <a:t>comenzar con los tratamientos sin tener que esperar </a:t>
            </a:r>
          </a:p>
          <a:p>
            <a:pPr algn="l"/>
            <a:r>
              <a:rPr lang="es-ES" sz="2000" i="0" dirty="0">
                <a:effectLst/>
                <a:latin typeface="Open Sans" panose="020B0606030504020204" pitchFamily="34" charset="0"/>
              </a:rPr>
              <a:t>hasta su nacimiento, como sucedía hasta hace algunos años.</a:t>
            </a:r>
          </a:p>
          <a:p>
            <a:pPr algn="l"/>
            <a:r>
              <a:rPr lang="es-ES" sz="2000" i="0" dirty="0">
                <a:effectLst/>
                <a:latin typeface="Open Sans" panose="020B0606030504020204" pitchFamily="34" charset="0"/>
              </a:rPr>
              <a:t>Esta subespecialidad le permite recibir tratamiento médico </a:t>
            </a:r>
          </a:p>
          <a:p>
            <a:pPr algn="l"/>
            <a:r>
              <a:rPr lang="es-ES" sz="2000" i="0" dirty="0">
                <a:effectLst/>
                <a:latin typeface="Open Sans" panose="020B0606030504020204" pitchFamily="34" charset="0"/>
              </a:rPr>
              <a:t>desde el vientre materno, con la finalidad de prevenir, detectar y </a:t>
            </a:r>
          </a:p>
          <a:p>
            <a:pPr algn="l"/>
            <a:r>
              <a:rPr lang="es-ES" sz="2000" i="0" dirty="0">
                <a:effectLst/>
                <a:latin typeface="Open Sans" panose="020B0606030504020204" pitchFamily="34" charset="0"/>
              </a:rPr>
              <a:t>corregir posibles afecciones.</a:t>
            </a:r>
          </a:p>
          <a:p>
            <a:pPr algn="l"/>
            <a:endParaRPr lang="es-ES" sz="2000" dirty="0">
              <a:solidFill>
                <a:srgbClr val="5A5A5A"/>
              </a:solidFill>
              <a:latin typeface="Open Sans" panose="020B0606030504020204" pitchFamily="34" charset="0"/>
            </a:endParaRPr>
          </a:p>
          <a:p>
            <a:pPr algn="l"/>
            <a:r>
              <a:rPr lang="es-ES" sz="2000" b="1" i="0" dirty="0">
                <a:solidFill>
                  <a:srgbClr val="5A5A5A"/>
                </a:solidFill>
                <a:effectLst/>
                <a:latin typeface="Open Sans" panose="020B0606030504020204" pitchFamily="34" charset="0"/>
              </a:rPr>
              <a:t>				</a:t>
            </a:r>
            <a:r>
              <a:rPr lang="es-ES" sz="2000" i="0" dirty="0">
                <a:effectLst/>
                <a:latin typeface="Open Sans" panose="020B0606030504020204" pitchFamily="34" charset="0"/>
              </a:rPr>
              <a:t>Ejemplo: </a:t>
            </a:r>
            <a:r>
              <a:rPr lang="es-ES" sz="2000" b="0" i="0" dirty="0">
                <a:solidFill>
                  <a:srgbClr val="202124"/>
                </a:solidFill>
                <a:effectLst/>
                <a:latin typeface="arial" panose="020B0604020202020204" pitchFamily="34" charset="0"/>
              </a:rPr>
              <a:t>La </a:t>
            </a:r>
            <a:r>
              <a:rPr lang="es-ES" sz="2000" b="1" i="0" dirty="0">
                <a:solidFill>
                  <a:srgbClr val="202124"/>
                </a:solidFill>
                <a:effectLst/>
                <a:latin typeface="arial" panose="020B0604020202020204" pitchFamily="34" charset="0"/>
              </a:rPr>
              <a:t>cirugía prenatal</a:t>
            </a:r>
            <a:r>
              <a:rPr lang="es-ES" sz="2000" b="0" i="0" dirty="0">
                <a:solidFill>
                  <a:srgbClr val="202124"/>
                </a:solidFill>
                <a:effectLst/>
                <a:latin typeface="arial" panose="020B0604020202020204" pitchFamily="34" charset="0"/>
              </a:rPr>
              <a:t> para la </a:t>
            </a:r>
            <a:r>
              <a:rPr lang="es-ES" sz="2000" b="1" i="0" dirty="0">
                <a:solidFill>
                  <a:srgbClr val="202124"/>
                </a:solidFill>
                <a:effectLst/>
                <a:latin typeface="arial" panose="020B0604020202020204" pitchFamily="34" charset="0"/>
              </a:rPr>
              <a:t>espina 							bífida</a:t>
            </a:r>
            <a:r>
              <a:rPr lang="es-ES" sz="2000" b="0" i="0" dirty="0">
                <a:solidFill>
                  <a:srgbClr val="202124"/>
                </a:solidFill>
                <a:effectLst/>
                <a:latin typeface="arial" panose="020B0604020202020204" pitchFamily="34" charset="0"/>
              </a:rPr>
              <a:t> (</a:t>
            </a:r>
            <a:r>
              <a:rPr lang="es-ES" sz="2000" b="1" i="0" dirty="0">
                <a:solidFill>
                  <a:srgbClr val="202124"/>
                </a:solidFill>
                <a:effectLst/>
                <a:latin typeface="arial" panose="020B0604020202020204" pitchFamily="34" charset="0"/>
              </a:rPr>
              <a:t>cirugía</a:t>
            </a:r>
            <a:r>
              <a:rPr lang="es-ES" sz="2000" b="0" i="0" dirty="0">
                <a:solidFill>
                  <a:srgbClr val="202124"/>
                </a:solidFill>
                <a:effectLst/>
                <a:latin typeface="arial" panose="020B0604020202020204" pitchFamily="34" charset="0"/>
              </a:rPr>
              <a:t> fetal) se realiza antes de la semana 26 del 					embarazo. Los cirujanos exponen quirúrgicamente el útero de la 					madre embarazada, abren el útero y reparan la médula espinal 					del bebé.</a:t>
            </a:r>
            <a:endParaRPr lang="es-ES" sz="2000" b="0" i="0" dirty="0">
              <a:solidFill>
                <a:srgbClr val="5A5A5A"/>
              </a:solidFill>
              <a:effectLst/>
              <a:latin typeface="Open Sans" panose="020B0606030504020204" pitchFamily="34" charset="0"/>
            </a:endParaRPr>
          </a:p>
        </p:txBody>
      </p:sp>
    </p:spTree>
    <p:extLst>
      <p:ext uri="{BB962C8B-B14F-4D97-AF65-F5344CB8AC3E}">
        <p14:creationId xmlns:p14="http://schemas.microsoft.com/office/powerpoint/2010/main" val="184208658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938992"/>
          </a:xfrm>
          <a:prstGeom prst="rect">
            <a:avLst/>
          </a:prstGeom>
          <a:noFill/>
        </p:spPr>
        <p:txBody>
          <a:bodyPr wrap="square" rtlCol="0">
            <a:spAutoFit/>
          </a:bodyPr>
          <a:lstStyle/>
          <a:p>
            <a:r>
              <a:rPr lang="es-PR" sz="4000" b="1" dirty="0"/>
              <a:t>¿Qué dice la Iglesia cuando la vida de la madre está en peligro por proseguir el embarazo?</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471805" y="2136964"/>
            <a:ext cx="9605645" cy="3170099"/>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n-US" sz="2500" dirty="0" err="1"/>
              <a:t>En</a:t>
            </a:r>
            <a:r>
              <a:rPr lang="en-US" sz="2500" dirty="0"/>
              <a:t> </a:t>
            </a:r>
            <a:r>
              <a:rPr lang="en-US" sz="2500" dirty="0" err="1"/>
              <a:t>caso</a:t>
            </a:r>
            <a:r>
              <a:rPr lang="en-US" sz="2500" dirty="0"/>
              <a:t> de </a:t>
            </a:r>
            <a:r>
              <a:rPr lang="en-US" sz="2500" dirty="0" err="1"/>
              <a:t>peligro</a:t>
            </a:r>
            <a:r>
              <a:rPr lang="en-US" sz="2500" dirty="0"/>
              <a:t> </a:t>
            </a:r>
            <a:r>
              <a:rPr lang="en-US" sz="2500" dirty="0" err="1"/>
              <a:t>inminente</a:t>
            </a:r>
            <a:r>
              <a:rPr lang="en-US" sz="2500" dirty="0"/>
              <a:t> de la </a:t>
            </a:r>
            <a:r>
              <a:rPr lang="en-US" sz="2500" dirty="0" err="1"/>
              <a:t>vida</a:t>
            </a:r>
            <a:r>
              <a:rPr lang="en-US" sz="2500" dirty="0"/>
              <a:t> de la </a:t>
            </a:r>
            <a:r>
              <a:rPr lang="en-US" sz="2500" dirty="0" err="1"/>
              <a:t>madre</a:t>
            </a:r>
            <a:r>
              <a:rPr lang="en-US" sz="2500" dirty="0"/>
              <a:t>, </a:t>
            </a:r>
          </a:p>
          <a:p>
            <a:r>
              <a:rPr lang="en-US" sz="2500" dirty="0"/>
              <a:t>la </a:t>
            </a:r>
            <a:r>
              <a:rPr lang="en-US" sz="2500" dirty="0" err="1"/>
              <a:t>Iglesia</a:t>
            </a:r>
            <a:r>
              <a:rPr lang="en-US" sz="2500" dirty="0"/>
              <a:t> </a:t>
            </a:r>
            <a:r>
              <a:rPr lang="en-US" sz="2500" dirty="0" err="1"/>
              <a:t>defiente</a:t>
            </a:r>
            <a:r>
              <a:rPr lang="en-US" sz="2500" dirty="0"/>
              <a:t> que </a:t>
            </a:r>
            <a:r>
              <a:rPr lang="en-US" sz="2500" dirty="0" err="1"/>
              <a:t>en</a:t>
            </a:r>
            <a:r>
              <a:rPr lang="en-US" sz="2500" dirty="0"/>
              <a:t> </a:t>
            </a:r>
            <a:r>
              <a:rPr lang="en-US" sz="2500" dirty="0" err="1"/>
              <a:t>todo</a:t>
            </a:r>
            <a:r>
              <a:rPr lang="en-US" sz="2500" dirty="0"/>
              <a:t> </a:t>
            </a:r>
            <a:r>
              <a:rPr lang="en-US" sz="2500" dirty="0" err="1"/>
              <a:t>momento</a:t>
            </a:r>
            <a:r>
              <a:rPr lang="en-US" sz="2500" dirty="0"/>
              <a:t> se ha de </a:t>
            </a:r>
            <a:r>
              <a:rPr lang="en-US" sz="2500" dirty="0" err="1"/>
              <a:t>intentar</a:t>
            </a:r>
            <a:r>
              <a:rPr lang="en-US" sz="2500" dirty="0"/>
              <a:t> </a:t>
            </a:r>
          </a:p>
          <a:p>
            <a:r>
              <a:rPr lang="en-US" sz="2500" dirty="0" err="1"/>
              <a:t>salvar</a:t>
            </a:r>
            <a:r>
              <a:rPr lang="en-US" sz="2500" dirty="0"/>
              <a:t> tanto a la </a:t>
            </a:r>
            <a:r>
              <a:rPr lang="en-US" sz="2500" dirty="0" err="1"/>
              <a:t>madre</a:t>
            </a:r>
            <a:r>
              <a:rPr lang="en-US" sz="2500" dirty="0"/>
              <a:t> </a:t>
            </a:r>
            <a:r>
              <a:rPr lang="en-US" sz="2500" dirty="0" err="1"/>
              <a:t>como</a:t>
            </a:r>
            <a:r>
              <a:rPr lang="en-US" sz="2500" dirty="0"/>
              <a:t> al </a:t>
            </a:r>
            <a:r>
              <a:rPr lang="en-US" sz="2500" dirty="0" err="1"/>
              <a:t>bebé</a:t>
            </a:r>
            <a:r>
              <a:rPr lang="en-US" sz="2500" dirty="0"/>
              <a:t>. Como </a:t>
            </a:r>
            <a:r>
              <a:rPr lang="en-US" sz="2500" dirty="0" err="1"/>
              <a:t>medida</a:t>
            </a:r>
            <a:r>
              <a:rPr lang="en-US" sz="2500" dirty="0"/>
              <a:t> </a:t>
            </a:r>
            <a:r>
              <a:rPr lang="en-US" sz="2500" dirty="0" err="1"/>
              <a:t>en</a:t>
            </a:r>
            <a:r>
              <a:rPr lang="en-US" sz="2500" dirty="0"/>
              <a:t> </a:t>
            </a:r>
          </a:p>
          <a:p>
            <a:r>
              <a:rPr lang="en-US" sz="2500" dirty="0" err="1"/>
              <a:t>peligro</a:t>
            </a:r>
            <a:r>
              <a:rPr lang="en-US" sz="2500" dirty="0"/>
              <a:t> </a:t>
            </a:r>
            <a:r>
              <a:rPr lang="en-US" sz="2500" dirty="0" err="1"/>
              <a:t>extremo</a:t>
            </a:r>
            <a:r>
              <a:rPr lang="en-US" sz="2500" dirty="0"/>
              <a:t> de la </a:t>
            </a:r>
            <a:r>
              <a:rPr lang="en-US" sz="2500" dirty="0" err="1"/>
              <a:t>salud</a:t>
            </a:r>
            <a:r>
              <a:rPr lang="en-US" sz="2500" dirty="0"/>
              <a:t> de la </a:t>
            </a:r>
            <a:r>
              <a:rPr lang="en-US" sz="2500" dirty="0" err="1"/>
              <a:t>madre</a:t>
            </a:r>
            <a:r>
              <a:rPr lang="en-US" sz="2500" dirty="0"/>
              <a:t>, se </a:t>
            </a:r>
            <a:r>
              <a:rPr lang="en-US" sz="2500" dirty="0" err="1"/>
              <a:t>puede</a:t>
            </a:r>
            <a:r>
              <a:rPr lang="en-US" sz="2500" dirty="0"/>
              <a:t> </a:t>
            </a:r>
            <a:r>
              <a:rPr lang="en-US" sz="2500" dirty="0" err="1"/>
              <a:t>provocar</a:t>
            </a:r>
            <a:r>
              <a:rPr lang="en-US" sz="2500" dirty="0"/>
              <a:t> </a:t>
            </a:r>
          </a:p>
          <a:p>
            <a:r>
              <a:rPr lang="en-US" sz="2500" dirty="0"/>
              <a:t>un </a:t>
            </a:r>
            <a:r>
              <a:rPr lang="en-US" sz="2500" dirty="0" err="1"/>
              <a:t>parto</a:t>
            </a:r>
            <a:r>
              <a:rPr lang="en-US" sz="2500" dirty="0"/>
              <a:t> </a:t>
            </a:r>
            <a:r>
              <a:rPr lang="en-US" sz="2500" dirty="0" err="1"/>
              <a:t>prematuro</a:t>
            </a:r>
            <a:r>
              <a:rPr lang="en-US" sz="2500" dirty="0"/>
              <a:t> para </a:t>
            </a:r>
            <a:r>
              <a:rPr lang="en-US" sz="2500" dirty="0" err="1"/>
              <a:t>salvar</a:t>
            </a:r>
            <a:r>
              <a:rPr lang="en-US" sz="2500" dirty="0"/>
              <a:t> la </a:t>
            </a:r>
            <a:r>
              <a:rPr lang="en-US" sz="2500" dirty="0" err="1"/>
              <a:t>vida</a:t>
            </a:r>
            <a:r>
              <a:rPr lang="en-US" sz="2500" dirty="0"/>
              <a:t> de la </a:t>
            </a:r>
            <a:r>
              <a:rPr lang="en-US" sz="2500" dirty="0" err="1"/>
              <a:t>madre</a:t>
            </a:r>
            <a:r>
              <a:rPr lang="en-US" sz="2500" dirty="0"/>
              <a:t>, </a:t>
            </a:r>
            <a:r>
              <a:rPr lang="en-US" sz="2500" dirty="0" err="1"/>
              <a:t>intentando</a:t>
            </a:r>
            <a:r>
              <a:rPr lang="en-US" sz="2500" dirty="0"/>
              <a:t> </a:t>
            </a:r>
          </a:p>
          <a:p>
            <a:r>
              <a:rPr lang="en-US" sz="2500" dirty="0" err="1"/>
              <a:t>salvar</a:t>
            </a:r>
            <a:r>
              <a:rPr lang="en-US" sz="2500" dirty="0"/>
              <a:t> </a:t>
            </a:r>
            <a:r>
              <a:rPr lang="en-US" sz="2500" dirty="0" err="1"/>
              <a:t>en</a:t>
            </a:r>
            <a:r>
              <a:rPr lang="en-US" sz="2500" dirty="0"/>
              <a:t> </a:t>
            </a:r>
            <a:r>
              <a:rPr lang="en-US" sz="2500" dirty="0" err="1"/>
              <a:t>todo</a:t>
            </a:r>
            <a:r>
              <a:rPr lang="en-US" sz="2500" dirty="0"/>
              <a:t> </a:t>
            </a:r>
            <a:r>
              <a:rPr lang="en-US" sz="2500" dirty="0" err="1"/>
              <a:t>momento</a:t>
            </a:r>
            <a:r>
              <a:rPr lang="en-US" sz="2500" dirty="0"/>
              <a:t> ambas </a:t>
            </a:r>
            <a:r>
              <a:rPr lang="en-US" sz="2500" dirty="0" err="1"/>
              <a:t>vidas</a:t>
            </a:r>
            <a:r>
              <a:rPr lang="en-US" sz="2500" dirty="0"/>
              <a:t>. El </a:t>
            </a:r>
            <a:r>
              <a:rPr lang="en-US" sz="2500" dirty="0" err="1"/>
              <a:t>bebé</a:t>
            </a:r>
            <a:r>
              <a:rPr lang="en-US" sz="2500" dirty="0"/>
              <a:t> </a:t>
            </a:r>
            <a:r>
              <a:rPr lang="en-US" sz="2500" dirty="0" err="1"/>
              <a:t>también</a:t>
            </a:r>
            <a:r>
              <a:rPr lang="en-US" sz="2500" dirty="0"/>
              <a:t> ha </a:t>
            </a:r>
          </a:p>
          <a:p>
            <a:r>
              <a:rPr lang="en-US" sz="2500" dirty="0"/>
              <a:t>de ser </a:t>
            </a:r>
            <a:r>
              <a:rPr lang="en-US" sz="2500" dirty="0" err="1"/>
              <a:t>tratado</a:t>
            </a:r>
            <a:r>
              <a:rPr lang="en-US" sz="2500" dirty="0"/>
              <a:t> </a:t>
            </a:r>
            <a:r>
              <a:rPr lang="en-US" sz="2500" dirty="0" err="1"/>
              <a:t>como</a:t>
            </a:r>
            <a:r>
              <a:rPr lang="en-US" sz="2500" dirty="0"/>
              <a:t> </a:t>
            </a:r>
            <a:r>
              <a:rPr lang="en-US" sz="2500" dirty="0" err="1"/>
              <a:t>paciente</a:t>
            </a:r>
            <a:r>
              <a:rPr lang="en-US" sz="2500" dirty="0"/>
              <a:t>.</a:t>
            </a:r>
          </a:p>
        </p:txBody>
      </p:sp>
    </p:spTree>
    <p:extLst>
      <p:ext uri="{BB962C8B-B14F-4D97-AF65-F5344CB8AC3E}">
        <p14:creationId xmlns:p14="http://schemas.microsoft.com/office/powerpoint/2010/main" val="6702721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938992"/>
          </a:xfrm>
          <a:prstGeom prst="rect">
            <a:avLst/>
          </a:prstGeom>
          <a:noFill/>
        </p:spPr>
        <p:txBody>
          <a:bodyPr wrap="square" rtlCol="0">
            <a:spAutoFit/>
          </a:bodyPr>
          <a:lstStyle/>
          <a:p>
            <a:r>
              <a:rPr lang="es-PR" sz="4000" b="1" dirty="0"/>
              <a:t>¿Qué dice la Iglesia cuando se trata de un caso de embarazo por violación?</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471805" y="2136964"/>
            <a:ext cx="9605645" cy="3554819"/>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285750" indent="-285750">
              <a:buFont typeface="Wingdings" panose="05000000000000000000" pitchFamily="2" charset="2"/>
              <a:buChar char="Ø"/>
            </a:pPr>
            <a:r>
              <a:rPr lang="es-PR" sz="2500" dirty="0"/>
              <a:t>La dignidad de un ser humano no cambia por la </a:t>
            </a:r>
          </a:p>
          <a:p>
            <a:r>
              <a:rPr lang="es-PR" sz="2500" dirty="0"/>
              <a:t>circunstancia de su concepción. La Iglesia enseña que </a:t>
            </a:r>
          </a:p>
          <a:p>
            <a:r>
              <a:rPr lang="es-PR" sz="2500" dirty="0"/>
              <a:t>todo ser humano tiene dignidad incondicional, incluyendo </a:t>
            </a:r>
          </a:p>
          <a:p>
            <a:r>
              <a:rPr lang="es-PR" sz="2500" dirty="0"/>
              <a:t>un niño nacido por violación.</a:t>
            </a:r>
          </a:p>
          <a:p>
            <a:endParaRPr lang="es-PR" sz="2500" dirty="0"/>
          </a:p>
          <a:p>
            <a:r>
              <a:rPr lang="es-PR" sz="2500" dirty="0"/>
              <a:t>Se ha de apoyar a la madre para hacer posible que el niño pueda ser dado en adopción, si así lo desea, o si desea tenerlo y criarlo también se 			le ha de dar apoyo para ello. </a:t>
            </a:r>
          </a:p>
        </p:txBody>
      </p:sp>
    </p:spTree>
    <p:extLst>
      <p:ext uri="{BB962C8B-B14F-4D97-AF65-F5344CB8AC3E}">
        <p14:creationId xmlns:p14="http://schemas.microsoft.com/office/powerpoint/2010/main" val="56402724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1938992"/>
          </a:xfrm>
          <a:prstGeom prst="rect">
            <a:avLst/>
          </a:prstGeom>
          <a:noFill/>
        </p:spPr>
        <p:txBody>
          <a:bodyPr wrap="square" rtlCol="0">
            <a:spAutoFit/>
          </a:bodyPr>
          <a:lstStyle/>
          <a:p>
            <a:r>
              <a:rPr lang="es-PR" sz="4000" b="1" dirty="0"/>
              <a:t>¿Qué dice la Iglesia cuando se trata de un caso de embarazo por violación?</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3" name="Online Media 2" title="Rape Survivor Chooses Life for Son">
            <a:hlinkClick r:id="" action="ppaction://media"/>
            <a:extLst>
              <a:ext uri="{FF2B5EF4-FFF2-40B4-BE49-F238E27FC236}">
                <a16:creationId xmlns:a16="http://schemas.microsoft.com/office/drawing/2014/main" id="{C7907CC8-36AB-44D1-8D93-596A87E1F49E}"/>
              </a:ext>
            </a:extLst>
          </p:cNvPr>
          <p:cNvPicPr>
            <a:picLocks noRot="1" noChangeAspect="1"/>
          </p:cNvPicPr>
          <p:nvPr>
            <a:videoFile r:link="rId1"/>
          </p:nvPr>
        </p:nvPicPr>
        <p:blipFill>
          <a:blip r:embed="rId4"/>
          <a:stretch>
            <a:fillRect/>
          </a:stretch>
        </p:blipFill>
        <p:spPr>
          <a:xfrm>
            <a:off x="2238375" y="2304116"/>
            <a:ext cx="6258096" cy="3535825"/>
          </a:xfrm>
          <a:prstGeom prst="rect">
            <a:avLst/>
          </a:prstGeom>
        </p:spPr>
      </p:pic>
    </p:spTree>
    <p:extLst>
      <p:ext uri="{BB962C8B-B14F-4D97-AF65-F5344CB8AC3E}">
        <p14:creationId xmlns:p14="http://schemas.microsoft.com/office/powerpoint/2010/main" val="63268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526"/>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2554545"/>
          </a:xfrm>
          <a:prstGeom prst="rect">
            <a:avLst/>
          </a:prstGeom>
          <a:noFill/>
        </p:spPr>
        <p:txBody>
          <a:bodyPr wrap="square" rtlCol="0">
            <a:spAutoFit/>
          </a:bodyPr>
          <a:lstStyle/>
          <a:p>
            <a:r>
              <a:rPr lang="es-PR" sz="4000" b="1" dirty="0"/>
              <a:t>¿Qué dice la Iglesia cuando se trata de un caso de embarazo de un niño con condiciones médicas graves o discapacidades graves?</a:t>
            </a:r>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452755" y="2687434"/>
            <a:ext cx="9605645" cy="3554819"/>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285750" indent="-285750">
              <a:buFont typeface="Wingdings" panose="05000000000000000000" pitchFamily="2" charset="2"/>
              <a:buChar char="Ø"/>
            </a:pPr>
            <a:r>
              <a:rPr lang="es-PR" sz="2500" dirty="0"/>
              <a:t>La dignidad de un ser humano no cambia por una </a:t>
            </a:r>
          </a:p>
          <a:p>
            <a:r>
              <a:rPr lang="es-PR" sz="2500" dirty="0"/>
              <a:t>discapacidad. La Iglesia enseña que todo ser humano </a:t>
            </a:r>
          </a:p>
          <a:p>
            <a:r>
              <a:rPr lang="es-PR" sz="2500" dirty="0"/>
              <a:t>tiene dignidad incondicional, incluyendo un niño</a:t>
            </a:r>
          </a:p>
          <a:p>
            <a:r>
              <a:rPr lang="es-PR" sz="2500" dirty="0"/>
              <a:t>con discapacidad. </a:t>
            </a:r>
          </a:p>
          <a:p>
            <a:endParaRPr lang="es-PR" sz="2500" dirty="0"/>
          </a:p>
          <a:p>
            <a:r>
              <a:rPr lang="es-PR" sz="2500" dirty="0"/>
              <a:t>			Se ha de apoyar a la madre para hacer posible que 			el niño pueda nacer y crecer como un ser humano 			digno y amado, incluso si tiene una discapacidad.</a:t>
            </a:r>
          </a:p>
        </p:txBody>
      </p:sp>
    </p:spTree>
    <p:extLst>
      <p:ext uri="{BB962C8B-B14F-4D97-AF65-F5344CB8AC3E}">
        <p14:creationId xmlns:p14="http://schemas.microsoft.com/office/powerpoint/2010/main" val="7299765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2554545"/>
          </a:xfrm>
          <a:prstGeom prst="rect">
            <a:avLst/>
          </a:prstGeom>
          <a:noFill/>
        </p:spPr>
        <p:txBody>
          <a:bodyPr wrap="square" rtlCol="0">
            <a:spAutoFit/>
          </a:bodyPr>
          <a:lstStyle/>
          <a:p>
            <a:r>
              <a:rPr lang="es-PR" sz="4000" b="1" dirty="0"/>
              <a:t>¿Qué dice la Iglesia cuando se trata de un caso de embarazo de un niño con condiciones médicas graves o discapacidades graves?</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471805" y="2651885"/>
            <a:ext cx="9605645" cy="2785378"/>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285750" indent="-285750">
              <a:buFont typeface="Wingdings" panose="05000000000000000000" pitchFamily="2" charset="2"/>
              <a:buChar char="Ø"/>
            </a:pPr>
            <a:r>
              <a:rPr lang="es-PR" sz="2500" dirty="0"/>
              <a:t>En el caso de bebés que no pueden sobrevivir </a:t>
            </a:r>
          </a:p>
          <a:p>
            <a:r>
              <a:rPr lang="es-PR" sz="2500" dirty="0"/>
              <a:t>fuera del útero, la Iglesia defiende permitir al niño nacer</a:t>
            </a:r>
          </a:p>
          <a:p>
            <a:r>
              <a:rPr lang="es-PR" sz="2500" dirty="0"/>
              <a:t>y vivir el tiempo que Dios le quiera conceder, dándole el </a:t>
            </a:r>
          </a:p>
          <a:p>
            <a:r>
              <a:rPr lang="es-PR" sz="2500" dirty="0"/>
              <a:t>sacramento del bautismo en cuanto nazca. </a:t>
            </a:r>
          </a:p>
          <a:p>
            <a:endParaRPr lang="es-PR" sz="2500" dirty="0"/>
          </a:p>
          <a:p>
            <a:r>
              <a:rPr lang="es-PR" sz="2500" dirty="0"/>
              <a:t>				Hablemos de </a:t>
            </a:r>
            <a:r>
              <a:rPr lang="es-PR" sz="2500" b="1" dirty="0"/>
              <a:t>Hospicio Perinatal </a:t>
            </a:r>
          </a:p>
        </p:txBody>
      </p:sp>
    </p:spTree>
    <p:extLst>
      <p:ext uri="{BB962C8B-B14F-4D97-AF65-F5344CB8AC3E}">
        <p14:creationId xmlns:p14="http://schemas.microsoft.com/office/powerpoint/2010/main" val="327253534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2554545"/>
          </a:xfrm>
          <a:prstGeom prst="rect">
            <a:avLst/>
          </a:prstGeom>
          <a:noFill/>
        </p:spPr>
        <p:txBody>
          <a:bodyPr wrap="square" rtlCol="0">
            <a:spAutoFit/>
          </a:bodyPr>
          <a:lstStyle/>
          <a:p>
            <a:r>
              <a:rPr lang="es-PR" sz="4000" b="1" dirty="0"/>
              <a:t>¿Qué dice la Iglesia cuando se trata de un caso de embarazo de un niño con condiciones médicas graves o discapacidades graves?</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471805" y="2651885"/>
            <a:ext cx="9605645" cy="3554819"/>
          </a:xfrm>
          <a:prstGeom prst="rect">
            <a:avLst/>
          </a:prstGeom>
          <a:noFill/>
        </p:spPr>
        <p:txBody>
          <a:bodyPr wrap="square" rtlCol="0">
            <a:spAutoFit/>
          </a:bodyPr>
          <a:lstStyle/>
          <a:p>
            <a:endParaRPr lang="es-PR" sz="2500" dirty="0"/>
          </a:p>
          <a:p>
            <a:r>
              <a:rPr lang="es-ES" sz="2000" dirty="0"/>
              <a:t>Si una mujer embarazada es diagnosticada con una anomalía fetal </a:t>
            </a:r>
          </a:p>
          <a:p>
            <a:r>
              <a:rPr lang="es-ES" sz="2000" dirty="0"/>
              <a:t>incompatible con la vida, hay una alternativa al aborto: hay servicios de </a:t>
            </a:r>
          </a:p>
          <a:p>
            <a:r>
              <a:rPr lang="es-ES" sz="2000" dirty="0"/>
              <a:t>cuidados paliativos y perinatal disponible si una mujer decide continuar su </a:t>
            </a:r>
          </a:p>
          <a:p>
            <a:r>
              <a:rPr lang="es-ES" sz="2000" dirty="0"/>
              <a:t>embarazo. El cuidado paliativo y de hospicio perinatal está diseñado para </a:t>
            </a:r>
          </a:p>
          <a:p>
            <a:r>
              <a:rPr lang="es-ES" sz="2000" dirty="0"/>
              <a:t>padres que han recibido un diagnóstico de una anomalía fetal que es incompatible </a:t>
            </a:r>
          </a:p>
          <a:p>
            <a:r>
              <a:rPr lang="es-ES" sz="2000" dirty="0"/>
              <a:t>con la vida y deciden continuar el embarazo, a pesar de la posibilidad de que </a:t>
            </a:r>
          </a:p>
          <a:p>
            <a:r>
              <a:rPr lang="es-ES" sz="2000" dirty="0"/>
              <a:t>el bebé va a morir antes o después del nacimiento. Por lo general, con cuidado paliativo y 			de hospicio perinatal, equipo de apoyo trabajará con la familia, 			hacen planes para cuidar el nacimiento y la muerte del bebé y 				durante el período de postparto.</a:t>
            </a:r>
            <a:endParaRPr lang="es-PR" sz="2000" dirty="0"/>
          </a:p>
        </p:txBody>
      </p:sp>
    </p:spTree>
    <p:extLst>
      <p:ext uri="{BB962C8B-B14F-4D97-AF65-F5344CB8AC3E}">
        <p14:creationId xmlns:p14="http://schemas.microsoft.com/office/powerpoint/2010/main" val="428924664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2554545"/>
          </a:xfrm>
          <a:prstGeom prst="rect">
            <a:avLst/>
          </a:prstGeom>
          <a:noFill/>
        </p:spPr>
        <p:txBody>
          <a:bodyPr wrap="square" rtlCol="0">
            <a:spAutoFit/>
          </a:bodyPr>
          <a:lstStyle/>
          <a:p>
            <a:r>
              <a:rPr lang="es-PR" sz="4000" b="1" dirty="0"/>
              <a:t>¿Qué dice la Iglesia cuando se trata de un caso de embarazo no planificado, incluyendo embarazo adolescente?</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386080" y="2675573"/>
            <a:ext cx="9605645" cy="2631490"/>
          </a:xfrm>
          <a:prstGeom prst="rect">
            <a:avLst/>
          </a:prstGeom>
          <a:noFill/>
        </p:spPr>
        <p:txBody>
          <a:bodyPr wrap="square" rtlCol="0">
            <a:spAutoFit/>
          </a:bodyPr>
          <a:lstStyle/>
          <a:p>
            <a:endParaRPr lang="es-PR" sz="2500" dirty="0"/>
          </a:p>
          <a:p>
            <a:pPr marL="285750" indent="-285750">
              <a:buFont typeface="Wingdings" panose="05000000000000000000" pitchFamily="2" charset="2"/>
              <a:buChar char="Ø"/>
            </a:pPr>
            <a:r>
              <a:rPr lang="es-PR" sz="2000" dirty="0"/>
              <a:t>La dignidad de un ser humano no cambia por no ser “planificado”. </a:t>
            </a:r>
          </a:p>
          <a:p>
            <a:r>
              <a:rPr lang="es-PR" sz="2000" dirty="0"/>
              <a:t>La Iglesia enseña que todo ser humano  tiene dignidad incondicional, </a:t>
            </a:r>
          </a:p>
          <a:p>
            <a:r>
              <a:rPr lang="es-PR" sz="2000" dirty="0"/>
              <a:t>incluyendo un niño cuya concepción no fue planificada.</a:t>
            </a:r>
          </a:p>
          <a:p>
            <a:endParaRPr lang="es-PR" sz="2000" dirty="0"/>
          </a:p>
          <a:p>
            <a:r>
              <a:rPr lang="es-PR" sz="2000" dirty="0"/>
              <a:t>Se ha de proveer todo el apoyo a la madre para hacer posible que pueda</a:t>
            </a:r>
          </a:p>
          <a:p>
            <a:r>
              <a:rPr lang="es-PR" sz="2000" dirty="0"/>
              <a:t>dar en adopción al niño si eso es lo que decide, o para que cuente los recursos</a:t>
            </a:r>
          </a:p>
          <a:p>
            <a:r>
              <a:rPr lang="es-PR" sz="2000" dirty="0"/>
              <a:t>para emprender la crianza del niño si eso es lo que decide, incluso como madre soltera.</a:t>
            </a:r>
          </a:p>
        </p:txBody>
      </p:sp>
    </p:spTree>
    <p:extLst>
      <p:ext uri="{BB962C8B-B14F-4D97-AF65-F5344CB8AC3E}">
        <p14:creationId xmlns:p14="http://schemas.microsoft.com/office/powerpoint/2010/main" val="21329918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1938992"/>
          </a:xfrm>
          <a:prstGeom prst="rect">
            <a:avLst/>
          </a:prstGeom>
          <a:noFill/>
        </p:spPr>
        <p:txBody>
          <a:bodyPr wrap="square" rtlCol="0">
            <a:spAutoFit/>
          </a:bodyPr>
          <a:lstStyle/>
          <a:p>
            <a:r>
              <a:rPr lang="es-PR" sz="4000" b="1" dirty="0"/>
              <a:t>¿Qué dice la Iglesia cuando se trata de un caso de embarazo en circunstancias de pobreza?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386080" y="2304117"/>
            <a:ext cx="9605645" cy="2785378"/>
          </a:xfrm>
          <a:prstGeom prst="rect">
            <a:avLst/>
          </a:prstGeom>
          <a:noFill/>
        </p:spPr>
        <p:txBody>
          <a:bodyPr wrap="square" rtlCol="0">
            <a:spAutoFit/>
          </a:bodyPr>
          <a:lstStyle/>
          <a:p>
            <a:r>
              <a:rPr lang="es-PR" sz="2500" dirty="0"/>
              <a:t>La pobreza no resta un ápice de dignidad, ni a la madre, </a:t>
            </a:r>
          </a:p>
          <a:p>
            <a:r>
              <a:rPr lang="es-PR" sz="2500" dirty="0"/>
              <a:t>ni al padre, ni al niño por nacer. Se les debe proveer todo </a:t>
            </a:r>
          </a:p>
          <a:p>
            <a:r>
              <a:rPr lang="es-PR" sz="2500" dirty="0"/>
              <a:t>el apoyo para hacer posible que el niño pueda nacer</a:t>
            </a:r>
          </a:p>
          <a:p>
            <a:r>
              <a:rPr lang="es-PR" sz="2500" dirty="0"/>
              <a:t>y, de ser decisión de los padres, darlo en adopción. </a:t>
            </a:r>
          </a:p>
          <a:p>
            <a:endParaRPr lang="es-PR" sz="2500" dirty="0"/>
          </a:p>
          <a:p>
            <a:r>
              <a:rPr lang="es-PR" sz="2500" dirty="0"/>
              <a:t>Nada puede erradicar una vida por ninguna causa. Toda vida</a:t>
            </a:r>
          </a:p>
          <a:p>
            <a:r>
              <a:rPr lang="es-PR" sz="2500" dirty="0"/>
              <a:t>Tiene la misma dignidad.</a:t>
            </a:r>
          </a:p>
        </p:txBody>
      </p:sp>
    </p:spTree>
    <p:extLst>
      <p:ext uri="{BB962C8B-B14F-4D97-AF65-F5344CB8AC3E}">
        <p14:creationId xmlns:p14="http://schemas.microsoft.com/office/powerpoint/2010/main" val="203663693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1323439"/>
          </a:xfrm>
          <a:prstGeom prst="rect">
            <a:avLst/>
          </a:prstGeom>
          <a:noFill/>
        </p:spPr>
        <p:txBody>
          <a:bodyPr wrap="square" rtlCol="0">
            <a:spAutoFit/>
          </a:bodyPr>
          <a:lstStyle/>
          <a:p>
            <a:r>
              <a:rPr lang="es-PR" sz="4000" b="1" dirty="0"/>
              <a:t>¿Qué dice la Biblia acerca de la adopción?</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9" name="TextBox 8">
            <a:extLst>
              <a:ext uri="{FF2B5EF4-FFF2-40B4-BE49-F238E27FC236}">
                <a16:creationId xmlns:a16="http://schemas.microsoft.com/office/drawing/2014/main" id="{DEE7A58A-C5F0-446C-B41A-BEE265E70C6D}"/>
              </a:ext>
            </a:extLst>
          </p:cNvPr>
          <p:cNvSpPr txBox="1"/>
          <p:nvPr/>
        </p:nvSpPr>
        <p:spPr>
          <a:xfrm>
            <a:off x="386079" y="1809661"/>
            <a:ext cx="7738745" cy="3323987"/>
          </a:xfrm>
          <a:prstGeom prst="rect">
            <a:avLst/>
          </a:prstGeom>
          <a:noFill/>
        </p:spPr>
        <p:txBody>
          <a:bodyPr wrap="square">
            <a:spAutoFit/>
          </a:bodyPr>
          <a:lstStyle/>
          <a:p>
            <a:r>
              <a:rPr lang="es-ES" sz="3000" b="0" i="0" dirty="0">
                <a:effectLst/>
                <a:latin typeface="georgia" panose="02040502050405020303" pitchFamily="18" charset="0"/>
              </a:rPr>
              <a:t>Jesús alentó la adopción: Él dijo que quien quiera que reciba a ‘estos pequeños’, lo recibe también a Él (Mc 9,37). </a:t>
            </a:r>
          </a:p>
          <a:p>
            <a:endParaRPr lang="es-ES" sz="3000" b="0" i="0" dirty="0">
              <a:effectLst/>
              <a:latin typeface="georgia" panose="02040502050405020303" pitchFamily="18" charset="0"/>
            </a:endParaRPr>
          </a:p>
          <a:p>
            <a:r>
              <a:rPr lang="es-ES" sz="3000" b="0" i="0" dirty="0">
                <a:effectLst/>
                <a:latin typeface="georgia" panose="02040502050405020303" pitchFamily="18" charset="0"/>
              </a:rPr>
              <a:t>Jesús también que fue criado por un padre adoptivo, San José que lo amó como a un hijo.</a:t>
            </a:r>
            <a:endParaRPr lang="en-US" sz="3000" dirty="0"/>
          </a:p>
        </p:txBody>
      </p:sp>
    </p:spTree>
    <p:extLst>
      <p:ext uri="{BB962C8B-B14F-4D97-AF65-F5344CB8AC3E}">
        <p14:creationId xmlns:p14="http://schemas.microsoft.com/office/powerpoint/2010/main" val="123181625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1323439"/>
          </a:xfrm>
          <a:prstGeom prst="rect">
            <a:avLst/>
          </a:prstGeom>
          <a:noFill/>
        </p:spPr>
        <p:txBody>
          <a:bodyPr wrap="square" rtlCol="0">
            <a:spAutoFit/>
          </a:bodyPr>
          <a:lstStyle/>
          <a:p>
            <a:r>
              <a:rPr lang="es-PR" sz="4000" b="1" dirty="0"/>
              <a:t>¿Qué dice la Iglesia acerca</a:t>
            </a:r>
          </a:p>
          <a:p>
            <a:r>
              <a:rPr lang="es-PR" sz="4000" b="1" dirty="0"/>
              <a:t>de la adopción?</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sp>
        <p:nvSpPr>
          <p:cNvPr id="11" name="TextBox 10">
            <a:extLst>
              <a:ext uri="{FF2B5EF4-FFF2-40B4-BE49-F238E27FC236}">
                <a16:creationId xmlns:a16="http://schemas.microsoft.com/office/drawing/2014/main" id="{51E3F6D1-B9D2-4B3C-A8E7-ACD489AF3470}"/>
              </a:ext>
            </a:extLst>
          </p:cNvPr>
          <p:cNvSpPr txBox="1"/>
          <p:nvPr/>
        </p:nvSpPr>
        <p:spPr>
          <a:xfrm>
            <a:off x="386080" y="2304117"/>
            <a:ext cx="9605645" cy="2246769"/>
          </a:xfrm>
          <a:prstGeom prst="rect">
            <a:avLst/>
          </a:prstGeom>
          <a:noFill/>
        </p:spPr>
        <p:txBody>
          <a:bodyPr wrap="square" rtlCol="0">
            <a:spAutoFit/>
          </a:bodyPr>
          <a:lstStyle/>
          <a:p>
            <a:r>
              <a:rPr lang="es-ES" sz="2800" b="0" i="0" dirty="0">
                <a:effectLst/>
                <a:latin typeface="georgia" panose="02040502050405020303" pitchFamily="18" charset="0"/>
              </a:rPr>
              <a:t>“Adoptar a un niño es un acto de amor. </a:t>
            </a:r>
          </a:p>
          <a:p>
            <a:r>
              <a:rPr lang="es-ES" sz="2800" b="0" i="0" dirty="0">
                <a:effectLst/>
                <a:latin typeface="georgia" panose="02040502050405020303" pitchFamily="18" charset="0"/>
              </a:rPr>
              <a:t>Al hacerlo, se da mucho, pero también se recibe </a:t>
            </a:r>
          </a:p>
          <a:p>
            <a:r>
              <a:rPr lang="es-ES" sz="2800" b="0" i="0" dirty="0">
                <a:effectLst/>
                <a:latin typeface="georgia" panose="02040502050405020303" pitchFamily="18" charset="0"/>
              </a:rPr>
              <a:t>mucho. Es un verdadero intercambio de regalos”.</a:t>
            </a:r>
          </a:p>
          <a:p>
            <a:endParaRPr lang="es-ES" sz="2800" dirty="0">
              <a:latin typeface="georgia" panose="02040502050405020303" pitchFamily="18" charset="0"/>
            </a:endParaRPr>
          </a:p>
          <a:p>
            <a:r>
              <a:rPr lang="es-ES" sz="2800" b="0" i="0" dirty="0">
                <a:effectLst/>
                <a:latin typeface="georgia" panose="02040502050405020303" pitchFamily="18" charset="0"/>
              </a:rPr>
              <a:t>					 —San Juan Pablo II</a:t>
            </a:r>
            <a:endParaRPr lang="es-PR" sz="2500" dirty="0"/>
          </a:p>
        </p:txBody>
      </p:sp>
    </p:spTree>
    <p:extLst>
      <p:ext uri="{BB962C8B-B14F-4D97-AF65-F5344CB8AC3E}">
        <p14:creationId xmlns:p14="http://schemas.microsoft.com/office/powerpoint/2010/main" val="174896111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5"/>
            <a:ext cx="7872095" cy="1938992"/>
          </a:xfrm>
          <a:prstGeom prst="rect">
            <a:avLst/>
          </a:prstGeom>
          <a:noFill/>
        </p:spPr>
        <p:txBody>
          <a:bodyPr wrap="square" rtlCol="0">
            <a:spAutoFit/>
          </a:bodyPr>
          <a:lstStyle/>
          <a:p>
            <a:r>
              <a:rPr lang="es-PR" sz="4000" b="1" dirty="0"/>
              <a:t>Un ejemplo de defensa de la</a:t>
            </a:r>
          </a:p>
          <a:p>
            <a:r>
              <a:rPr lang="es-PR" sz="4000" b="1" dirty="0"/>
              <a:t>dignidad y equidad de los niños no nacidos</a:t>
            </a:r>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4" name="Online Media 3" title="How Her Own Adoption Story Changes Her Mind About Abortion">
            <a:hlinkClick r:id="" action="ppaction://media"/>
            <a:extLst>
              <a:ext uri="{FF2B5EF4-FFF2-40B4-BE49-F238E27FC236}">
                <a16:creationId xmlns:a16="http://schemas.microsoft.com/office/drawing/2014/main" id="{45530C9B-4F69-46EA-AB09-FB832A83C080}"/>
              </a:ext>
            </a:extLst>
          </p:cNvPr>
          <p:cNvPicPr>
            <a:picLocks noRot="1" noChangeAspect="1"/>
          </p:cNvPicPr>
          <p:nvPr>
            <a:videoFile r:link="rId1"/>
          </p:nvPr>
        </p:nvPicPr>
        <p:blipFill>
          <a:blip r:embed="rId4"/>
          <a:stretch>
            <a:fillRect/>
          </a:stretch>
        </p:blipFill>
        <p:spPr>
          <a:xfrm>
            <a:off x="2568575" y="2055814"/>
            <a:ext cx="5582940" cy="3154361"/>
          </a:xfrm>
          <a:prstGeom prst="rect">
            <a:avLst/>
          </a:prstGeom>
        </p:spPr>
      </p:pic>
    </p:spTree>
    <p:extLst>
      <p:ext uri="{BB962C8B-B14F-4D97-AF65-F5344CB8AC3E}">
        <p14:creationId xmlns:p14="http://schemas.microsoft.com/office/powerpoint/2010/main" val="13998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Si la Iglesia está en contra del aborto,</a:t>
            </a:r>
          </a:p>
          <a:p>
            <a:r>
              <a:rPr lang="es-PR" sz="3000" b="1" dirty="0"/>
              <a:t>¿por qué está en contra de los métodos para</a:t>
            </a:r>
          </a:p>
          <a:p>
            <a:r>
              <a:rPr lang="es-PR" sz="3000" b="1" dirty="0"/>
              <a:t>evitar el embarazo?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691620" cy="6447919"/>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no está exactamente en contra de todos los </a:t>
            </a:r>
          </a:p>
          <a:p>
            <a:r>
              <a:rPr lang="es-PR" sz="2000" dirty="0">
                <a:latin typeface="Roboto Slab"/>
              </a:rPr>
              <a:t>métodos para evitar un embarazo, sino que está en contra de todo</a:t>
            </a:r>
          </a:p>
          <a:p>
            <a:r>
              <a:rPr lang="es-PR" sz="2000" dirty="0">
                <a:latin typeface="Roboto Slab"/>
              </a:rPr>
              <a:t>lo que suponga no respetar el sentido de la sexualidad que Dios da:</a:t>
            </a:r>
          </a:p>
          <a:p>
            <a:r>
              <a:rPr lang="es-PR" sz="2000" dirty="0">
                <a:latin typeface="Roboto Slab"/>
              </a:rPr>
              <a:t>la unidad de los esposos y la apertura a la vida.</a:t>
            </a:r>
          </a:p>
          <a:p>
            <a:endParaRPr lang="es-PR" sz="2000" dirty="0">
              <a:latin typeface="Roboto Slab"/>
            </a:endParaRPr>
          </a:p>
          <a:p>
            <a:r>
              <a:rPr lang="es-PR" sz="2000" dirty="0">
                <a:latin typeface="Roboto Slab"/>
              </a:rPr>
              <a:t>Los métodos anticonceptivos no honran la apertura a la vida propia</a:t>
            </a:r>
          </a:p>
          <a:p>
            <a:r>
              <a:rPr lang="es-PR" sz="2000" dirty="0">
                <a:latin typeface="Roboto Slab"/>
              </a:rPr>
              <a:t>del matrimonio según la voluntad de Dios. Por eso la Iglesia no </a:t>
            </a:r>
          </a:p>
          <a:p>
            <a:r>
              <a:rPr lang="es-PR" sz="2000" dirty="0">
                <a:latin typeface="Roboto Slab"/>
              </a:rPr>
              <a:t>permite su uso (es pecado usar métodos anticonceptivos).</a:t>
            </a:r>
          </a:p>
          <a:p>
            <a:endParaRPr lang="es-PR" sz="2000" dirty="0">
              <a:latin typeface="Roboto Slab"/>
            </a:endParaRPr>
          </a:p>
          <a:p>
            <a:r>
              <a:rPr lang="es-PR" sz="2000" dirty="0">
                <a:latin typeface="Roboto Slab"/>
              </a:rPr>
              <a:t>Lo que la Iglesia sí exhorta es que los esposos, tras discernir que por las debidas razones de peso es mejor esperar para tener un hijo, usen el método de planificación familiar natural (abstinencia de relaciones sexuales durante ciertos periodos del mes). El método de planificación familiar natural 			honra la sexualidad conyugal tal cual es querida por Dios. Puedes aprender 			más del método de planificación familiar natural 	aquí:</a:t>
            </a:r>
          </a:p>
          <a:p>
            <a:r>
              <a:rPr lang="es-PR" sz="2000" dirty="0">
                <a:latin typeface="Roboto Slab"/>
              </a:rPr>
              <a:t>			 </a:t>
            </a:r>
            <a:r>
              <a:rPr lang="es-ES" sz="2000" dirty="0">
                <a:hlinkClick r:id="rId3"/>
              </a:rPr>
              <a:t>Catholic.net - Métodos naturales de planificación familiar</a:t>
            </a:r>
            <a:endParaRPr lang="es-PR" sz="2000" dirty="0">
              <a:latin typeface="Roboto Slab"/>
            </a:endParaRPr>
          </a:p>
          <a:p>
            <a:endParaRPr lang="es-PR" sz="2000" dirty="0">
              <a:latin typeface="Roboto Slab"/>
            </a:endParaRPr>
          </a:p>
          <a:p>
            <a:endParaRPr lang="es-PR" sz="2000" dirty="0">
              <a:latin typeface="Roboto Slab"/>
            </a:endParaRPr>
          </a:p>
          <a:p>
            <a:endParaRPr lang="en-US" sz="2000" dirty="0"/>
          </a:p>
          <a:p>
            <a:endParaRPr lang="en-US" sz="3500" dirty="0"/>
          </a:p>
        </p:txBody>
      </p:sp>
    </p:spTree>
    <p:extLst>
      <p:ext uri="{BB962C8B-B14F-4D97-AF65-F5344CB8AC3E}">
        <p14:creationId xmlns:p14="http://schemas.microsoft.com/office/powerpoint/2010/main" val="62182331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938992"/>
          </a:xfrm>
          <a:prstGeom prst="rect">
            <a:avLst/>
          </a:prstGeom>
          <a:noFill/>
        </p:spPr>
        <p:txBody>
          <a:bodyPr wrap="square" rtlCol="0">
            <a:spAutoFit/>
          </a:bodyPr>
          <a:lstStyle/>
          <a:p>
            <a:r>
              <a:rPr lang="es-PR" sz="3000" b="1" dirty="0"/>
              <a:t>Pregunta: ¿Cuál es la posición de la Iglesia cuando</a:t>
            </a:r>
          </a:p>
          <a:p>
            <a:r>
              <a:rPr lang="es-PR" sz="3000" b="1" dirty="0"/>
              <a:t>una niña (menor de edad) es violada y como </a:t>
            </a:r>
          </a:p>
          <a:p>
            <a:r>
              <a:rPr lang="es-PR" sz="3000" b="1" dirty="0"/>
              <a:t>Resultado queda embarazada? ¿Puede tener </a:t>
            </a:r>
          </a:p>
          <a:p>
            <a:r>
              <a:rPr lang="es-PR" sz="3000" b="1" dirty="0"/>
              <a:t>un aborto?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2055813"/>
            <a:ext cx="11544663" cy="4678204"/>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Esa circunstancia es una tragedia que amerita una </a:t>
            </a:r>
          </a:p>
          <a:p>
            <a:r>
              <a:rPr lang="es-PR" sz="2000" b="0" i="0" dirty="0">
                <a:effectLst/>
                <a:latin typeface="Roboto Slab"/>
              </a:rPr>
              <a:t>respuesta integral: ayuda legal, ayuda médica, ayuda psicológica</a:t>
            </a:r>
          </a:p>
          <a:p>
            <a:r>
              <a:rPr lang="es-PR" sz="2000" b="0" i="0" dirty="0">
                <a:effectLst/>
                <a:latin typeface="Roboto Slab"/>
              </a:rPr>
              <a:t>y por su puesto ayuda espiritual.</a:t>
            </a:r>
          </a:p>
          <a:p>
            <a:endParaRPr lang="es-PR" sz="2000" dirty="0">
              <a:latin typeface="Roboto Slab"/>
            </a:endParaRPr>
          </a:p>
          <a:p>
            <a:r>
              <a:rPr lang="es-PR" sz="2000" dirty="0">
                <a:latin typeface="Roboto Slab"/>
              </a:rPr>
              <a:t>La Iglesia no consiente el aborto bajo ninguna circunstancia. Toda vida</a:t>
            </a:r>
          </a:p>
          <a:p>
            <a:r>
              <a:rPr lang="es-PR" sz="2000" dirty="0">
                <a:latin typeface="Roboto Slab"/>
              </a:rPr>
              <a:t>vale, indiferentemente las circunstancias de su concepción. El ser fruto</a:t>
            </a:r>
          </a:p>
          <a:p>
            <a:r>
              <a:rPr lang="es-PR" sz="2000" dirty="0">
                <a:latin typeface="Roboto Slab"/>
              </a:rPr>
              <a:t>de una violación no resta un ápice de dignidad al niño concebido.</a:t>
            </a:r>
          </a:p>
          <a:p>
            <a:endParaRPr lang="es-PR" sz="2000" b="0" i="0" dirty="0">
              <a:effectLst/>
              <a:latin typeface="Roboto Slab"/>
            </a:endParaRPr>
          </a:p>
          <a:p>
            <a:r>
              <a:rPr lang="es-PR" sz="2000" dirty="0">
                <a:latin typeface="Roboto Slab"/>
              </a:rPr>
              <a:t>Lo que la Iglesia promueve es que se brinde toda la ayuda necesaria para que ambas vidas puedan seguir adelante. Se ha de brindar toda la ayuda necesaria a la niña/adolescente para transformar el 			trauma en don de vida, dando a ese niño en adopción.</a:t>
            </a:r>
          </a:p>
          <a:p>
            <a:endParaRPr lang="es-PR" sz="2000" b="0" i="0" dirty="0">
              <a:effectLst/>
              <a:latin typeface="Roboto Slab"/>
            </a:endParaRPr>
          </a:p>
          <a:p>
            <a:r>
              <a:rPr lang="es-PR" sz="2000" dirty="0">
                <a:latin typeface="Roboto Slab"/>
              </a:rPr>
              <a:t>			Puedes ver un ejemplo de una adolescente violada que eligió dar vida a su 			hijo fruto de la violación aquí: </a:t>
            </a:r>
            <a:r>
              <a:rPr lang="en-US" dirty="0">
                <a:hlinkClick r:id="rId3"/>
              </a:rPr>
              <a:t>Simone Raped, Pregnant, Chose Life - YouTube</a:t>
            </a:r>
            <a:endParaRPr lang="en-US" b="0" i="0" dirty="0">
              <a:effectLst/>
              <a:latin typeface="Roboto Slab"/>
            </a:endParaRPr>
          </a:p>
        </p:txBody>
      </p:sp>
    </p:spTree>
    <p:extLst>
      <p:ext uri="{BB962C8B-B14F-4D97-AF65-F5344CB8AC3E}">
        <p14:creationId xmlns:p14="http://schemas.microsoft.com/office/powerpoint/2010/main" val="96328936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938992"/>
          </a:xfrm>
          <a:prstGeom prst="rect">
            <a:avLst/>
          </a:prstGeom>
          <a:noFill/>
        </p:spPr>
        <p:txBody>
          <a:bodyPr wrap="square" rtlCol="0">
            <a:spAutoFit/>
          </a:bodyPr>
          <a:lstStyle/>
          <a:p>
            <a:r>
              <a:rPr lang="es-PR" sz="3000" b="1" dirty="0"/>
              <a:t>Pregunta: Entonces, una joven, menor de edad</a:t>
            </a:r>
          </a:p>
          <a:p>
            <a:r>
              <a:rPr lang="es-PR" sz="3000" b="1" dirty="0"/>
              <a:t>embarazada en contra de su voluntad,</a:t>
            </a:r>
          </a:p>
          <a:p>
            <a:r>
              <a:rPr lang="es-PR" sz="3000" b="1" dirty="0"/>
              <a:t>¿debe tener</a:t>
            </a:r>
            <a:r>
              <a:rPr lang="en-US" sz="3000" b="1" dirty="0"/>
              <a:t> </a:t>
            </a:r>
            <a:r>
              <a:rPr lang="en-US" sz="3000" b="1" dirty="0" err="1"/>
              <a:t>el</a:t>
            </a:r>
            <a:r>
              <a:rPr lang="en-US" sz="3000" b="1" dirty="0"/>
              <a:t> </a:t>
            </a:r>
            <a:r>
              <a:rPr lang="en-US" sz="3000" b="1" dirty="0" err="1"/>
              <a:t>bebé</a:t>
            </a:r>
            <a:r>
              <a:rPr lang="en-US" sz="3000" b="1" dirty="0"/>
              <a:t>, </a:t>
            </a:r>
            <a:r>
              <a:rPr lang="en-US" sz="3000" b="1" dirty="0" err="1"/>
              <a:t>aunque</a:t>
            </a:r>
            <a:r>
              <a:rPr lang="en-US" sz="3000" b="1" dirty="0"/>
              <a:t> </a:t>
            </a:r>
            <a:r>
              <a:rPr lang="en-US" sz="3000" b="1" dirty="0" err="1"/>
              <a:t>ella</a:t>
            </a:r>
            <a:r>
              <a:rPr lang="en-US" sz="3000" b="1" dirty="0"/>
              <a:t> </a:t>
            </a:r>
            <a:r>
              <a:rPr lang="en-US" sz="3000" b="1" dirty="0" err="1"/>
              <a:t>aún</a:t>
            </a:r>
            <a:r>
              <a:rPr lang="en-US" sz="3000" b="1" dirty="0"/>
              <a:t> no </a:t>
            </a:r>
            <a:r>
              <a:rPr lang="en-US" sz="3000" b="1" dirty="0" err="1"/>
              <a:t>está</a:t>
            </a:r>
            <a:r>
              <a:rPr lang="en-US" sz="3000" b="1" dirty="0"/>
              <a:t> </a:t>
            </a:r>
            <a:r>
              <a:rPr lang="en-US" sz="3000" b="1" dirty="0" err="1"/>
              <a:t>lista</a:t>
            </a:r>
            <a:endParaRPr lang="en-US" sz="3000" b="1" dirty="0"/>
          </a:p>
          <a:p>
            <a:r>
              <a:rPr lang="en-US" sz="3000" b="1" dirty="0" err="1"/>
              <a:t>ni</a:t>
            </a:r>
            <a:r>
              <a:rPr lang="en-US" sz="3000" b="1" dirty="0"/>
              <a:t> mental, </a:t>
            </a:r>
            <a:r>
              <a:rPr lang="en-US" sz="3000" b="1" dirty="0" err="1"/>
              <a:t>ni</a:t>
            </a:r>
            <a:r>
              <a:rPr lang="en-US" sz="3000" b="1" dirty="0"/>
              <a:t> </a:t>
            </a:r>
            <a:r>
              <a:rPr lang="en-US" sz="3000" b="1" dirty="0" err="1"/>
              <a:t>físicamente</a:t>
            </a:r>
            <a:r>
              <a:rPr lang="en-US" sz="3000" b="1" dirty="0"/>
              <a:t>?</a:t>
            </a:r>
            <a:endParaRPr lang="es-PR"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2055813"/>
            <a:ext cx="11620863" cy="5924699"/>
          </a:xfrm>
          <a:prstGeom prst="rect">
            <a:avLst/>
          </a:prstGeom>
          <a:noFill/>
        </p:spPr>
        <p:txBody>
          <a:bodyPr wrap="square" rtlCol="0">
            <a:spAutoFit/>
          </a:bodyPr>
          <a:lstStyle/>
          <a:p>
            <a:pPr marL="285750" indent="-285750">
              <a:buFont typeface="Wingdings" panose="05000000000000000000" pitchFamily="2" charset="2"/>
              <a:buChar char="Ø"/>
            </a:pPr>
            <a:endParaRPr lang="es-PR" sz="1600" dirty="0"/>
          </a:p>
          <a:p>
            <a:r>
              <a:rPr lang="es-PR" sz="1600" b="0" i="0" dirty="0">
                <a:effectLst/>
                <a:latin typeface="Roboto Slab"/>
              </a:rPr>
              <a:t>Respuesta: ¿Qué te hace pensar que una joven menor de edad está </a:t>
            </a:r>
            <a:r>
              <a:rPr lang="es-PR" sz="1600" dirty="0">
                <a:latin typeface="Roboto Slab"/>
              </a:rPr>
              <a:t>preparada mental </a:t>
            </a:r>
          </a:p>
          <a:p>
            <a:r>
              <a:rPr lang="es-PR" sz="1600" dirty="0">
                <a:latin typeface="Roboto Slab"/>
              </a:rPr>
              <a:t>y físicamente para un aborto? No está preparada ni para uno ni para lo otro. La </a:t>
            </a:r>
          </a:p>
          <a:p>
            <a:r>
              <a:rPr lang="es-PR" sz="1600" dirty="0">
                <a:latin typeface="Roboto Slab"/>
              </a:rPr>
              <a:t>verdad es que una joven menor de edad embarazada en contra de su voluntad </a:t>
            </a:r>
          </a:p>
          <a:p>
            <a:r>
              <a:rPr lang="es-PR" sz="1600" dirty="0">
                <a:latin typeface="Roboto Slab"/>
              </a:rPr>
              <a:t>tampoco estará preparada mental y ni siquiera físicamente (el aborto provocado </a:t>
            </a:r>
          </a:p>
          <a:p>
            <a:r>
              <a:rPr lang="es-PR" sz="1600" dirty="0">
                <a:latin typeface="Roboto Slab"/>
              </a:rPr>
              <a:t>no es físicamente natural, el parto sí que lo es) para un aborto.</a:t>
            </a:r>
          </a:p>
          <a:p>
            <a:endParaRPr lang="es-PR" sz="1600" dirty="0">
              <a:latin typeface="Roboto Slab"/>
            </a:endParaRPr>
          </a:p>
          <a:p>
            <a:r>
              <a:rPr lang="es-PR" sz="1600" dirty="0">
                <a:latin typeface="Roboto Slab"/>
              </a:rPr>
              <a:t>Tienes aquí el ejemplo de un estudio hecho en adolescentes embarazadas que abortaron:</a:t>
            </a:r>
          </a:p>
          <a:p>
            <a:r>
              <a:rPr lang="en-US" sz="1600" dirty="0">
                <a:hlinkClick r:id="rId3"/>
              </a:rPr>
              <a:t>Psychological problems sequalae in adolescents after artificial abortion - PubMed (nih.gov)</a:t>
            </a:r>
            <a:r>
              <a:rPr lang="en-US" sz="1600" dirty="0"/>
              <a:t>. </a:t>
            </a:r>
          </a:p>
          <a:p>
            <a:r>
              <a:rPr lang="en-US" sz="1600" dirty="0" err="1"/>
              <a:t>Puedes</a:t>
            </a:r>
            <a:r>
              <a:rPr lang="en-US" sz="1600" dirty="0"/>
              <a:t> leer </a:t>
            </a:r>
            <a:r>
              <a:rPr lang="es-PR" sz="1600" dirty="0"/>
              <a:t>tú mismo la conclusión: el aborto provoca daño en la salud mental de las adolescentes.</a:t>
            </a:r>
          </a:p>
          <a:p>
            <a:endParaRPr lang="es-PR" sz="1600" dirty="0">
              <a:latin typeface="Roboto Slab"/>
            </a:endParaRPr>
          </a:p>
          <a:p>
            <a:r>
              <a:rPr lang="es-PR" sz="1600" dirty="0">
                <a:latin typeface="Roboto Slab"/>
              </a:rPr>
              <a:t>La Iglesia enseña que se ha de brindar toda la ayuda necesaria para sacar ambas vidas adelante en toda circunstancia.</a:t>
            </a:r>
          </a:p>
          <a:p>
            <a:r>
              <a:rPr lang="es-PR" sz="1600" dirty="0">
                <a:latin typeface="Roboto Slab"/>
              </a:rPr>
              <a:t>Es posible transformar una tragedia como una violación en un don que da vida. Se le ha de brindar toda la ayuda necesaria para que sea posible que la joven tenga toda la preparación necesaria, física, mental, económicamente, emocionalmente, 			médicamente… para que pueda dar ese niño en adopción y pueda tener la conciencia de que </a:t>
            </a:r>
          </a:p>
          <a:p>
            <a:r>
              <a:rPr lang="es-PR" sz="1600" dirty="0">
                <a:latin typeface="Roboto Slab"/>
              </a:rPr>
              <a:t>			a pesar de algo tan horrendo como una violación, ella fue capaz de honrar la voluntad de Dios y </a:t>
            </a:r>
          </a:p>
          <a:p>
            <a:r>
              <a:rPr lang="es-PR" sz="1600" dirty="0">
                <a:latin typeface="Roboto Slab"/>
              </a:rPr>
              <a:t>			dar a ese niño la oportunidad para vivir en una familia adoptiva. </a:t>
            </a:r>
          </a:p>
          <a:p>
            <a:endParaRPr lang="es-PR" sz="1600" dirty="0">
              <a:latin typeface="Roboto Slab"/>
            </a:endParaRPr>
          </a:p>
          <a:p>
            <a:r>
              <a:rPr lang="es-PR" sz="1600" dirty="0">
                <a:latin typeface="Roboto Slab"/>
              </a:rPr>
              <a:t>			</a:t>
            </a:r>
          </a:p>
          <a:p>
            <a:endParaRPr lang="es-PR" sz="2000" dirty="0">
              <a:latin typeface="Roboto Slab"/>
            </a:endParaRPr>
          </a:p>
          <a:p>
            <a:endParaRPr lang="en-US" sz="3500" dirty="0">
              <a:latin typeface="Roboto Slab"/>
            </a:endParaRPr>
          </a:p>
          <a:p>
            <a:endParaRPr lang="es-PR" sz="2000" dirty="0">
              <a:latin typeface="Roboto Slab"/>
            </a:endParaRPr>
          </a:p>
        </p:txBody>
      </p:sp>
    </p:spTree>
    <p:extLst>
      <p:ext uri="{BB962C8B-B14F-4D97-AF65-F5344CB8AC3E}">
        <p14:creationId xmlns:p14="http://schemas.microsoft.com/office/powerpoint/2010/main" val="6648986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275912" y="365125"/>
            <a:ext cx="9072880" cy="2400657"/>
          </a:xfrm>
          <a:prstGeom prst="rect">
            <a:avLst/>
          </a:prstGeom>
          <a:noFill/>
        </p:spPr>
        <p:txBody>
          <a:bodyPr wrap="square" rtlCol="0">
            <a:spAutoFit/>
          </a:bodyPr>
          <a:lstStyle/>
          <a:p>
            <a:r>
              <a:rPr lang="es-PR" sz="3000" b="1" dirty="0"/>
              <a:t>Pregunta: Tener el recuerdo de una violación</a:t>
            </a:r>
          </a:p>
          <a:p>
            <a:r>
              <a:rPr lang="es-PR" sz="3000" b="1" dirty="0"/>
              <a:t>no es algo bueno y yo entiendo el no tener </a:t>
            </a:r>
          </a:p>
          <a:p>
            <a:r>
              <a:rPr lang="es-PR" sz="3000" b="1" dirty="0"/>
              <a:t>un aborto, pero en casos así no, pero si es una</a:t>
            </a:r>
          </a:p>
          <a:p>
            <a:r>
              <a:rPr lang="es-PR" sz="3000" b="1" dirty="0"/>
              <a:t>niña pequeña ella lo puede hacer, mas es su cuerpo,</a:t>
            </a:r>
          </a:p>
          <a:p>
            <a:r>
              <a:rPr lang="es-PR" sz="3000" b="1" dirty="0"/>
              <a:t>su decisión.</a:t>
            </a:r>
          </a:p>
        </p:txBody>
      </p:sp>
      <p:sp>
        <p:nvSpPr>
          <p:cNvPr id="10" name="TextBox 9">
            <a:extLst>
              <a:ext uri="{FF2B5EF4-FFF2-40B4-BE49-F238E27FC236}">
                <a16:creationId xmlns:a16="http://schemas.microsoft.com/office/drawing/2014/main" id="{44EB15EF-0FA4-4AEE-B677-83619D5AABB7}"/>
              </a:ext>
            </a:extLst>
          </p:cNvPr>
          <p:cNvSpPr txBox="1"/>
          <p:nvPr/>
        </p:nvSpPr>
        <p:spPr>
          <a:xfrm>
            <a:off x="275912" y="2391753"/>
            <a:ext cx="11053445" cy="4508927"/>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b="0" i="0" dirty="0">
                <a:effectLst/>
                <a:latin typeface="Roboto Slab"/>
              </a:rPr>
              <a:t>Respuesta: </a:t>
            </a:r>
            <a:r>
              <a:rPr lang="es-PR" dirty="0">
                <a:latin typeface="Roboto Slab"/>
              </a:rPr>
              <a:t>No es una pregunta, pero g</a:t>
            </a:r>
            <a:r>
              <a:rPr lang="es-PR" b="0" i="0" dirty="0">
                <a:effectLst/>
                <a:latin typeface="Roboto Slab"/>
              </a:rPr>
              <a:t>racias po</a:t>
            </a:r>
            <a:r>
              <a:rPr lang="es-PR" dirty="0">
                <a:latin typeface="Roboto Slab"/>
              </a:rPr>
              <a:t>r el comentario.</a:t>
            </a:r>
          </a:p>
          <a:p>
            <a:endParaRPr lang="es-PR" dirty="0">
              <a:latin typeface="Roboto Slab"/>
            </a:endParaRPr>
          </a:p>
          <a:p>
            <a:r>
              <a:rPr lang="en-US" dirty="0" err="1"/>
              <a:t>Incluso</a:t>
            </a:r>
            <a:r>
              <a:rPr lang="en-US" dirty="0"/>
              <a:t> </a:t>
            </a:r>
            <a:r>
              <a:rPr lang="en-US" dirty="0" err="1"/>
              <a:t>si</a:t>
            </a:r>
            <a:r>
              <a:rPr lang="en-US" dirty="0"/>
              <a:t> </a:t>
            </a:r>
            <a:r>
              <a:rPr lang="en-US" dirty="0" err="1"/>
              <a:t>el</a:t>
            </a:r>
            <a:r>
              <a:rPr lang="en-US" dirty="0"/>
              <a:t> </a:t>
            </a:r>
            <a:r>
              <a:rPr lang="en-US" dirty="0" err="1"/>
              <a:t>niño</a:t>
            </a:r>
            <a:r>
              <a:rPr lang="en-US" dirty="0"/>
              <a:t> </a:t>
            </a:r>
            <a:r>
              <a:rPr lang="en-US" dirty="0" err="1"/>
              <a:t>fruto</a:t>
            </a:r>
            <a:r>
              <a:rPr lang="en-US" dirty="0"/>
              <a:t> de una </a:t>
            </a:r>
            <a:r>
              <a:rPr lang="en-US" dirty="0" err="1"/>
              <a:t>violación</a:t>
            </a:r>
            <a:r>
              <a:rPr lang="en-US" dirty="0"/>
              <a:t> </a:t>
            </a:r>
            <a:r>
              <a:rPr lang="en-US" dirty="0" err="1"/>
              <a:t>hace</a:t>
            </a:r>
            <a:r>
              <a:rPr lang="en-US" dirty="0"/>
              <a:t> </a:t>
            </a:r>
            <a:r>
              <a:rPr lang="en-US" dirty="0" err="1"/>
              <a:t>recordar</a:t>
            </a:r>
            <a:r>
              <a:rPr lang="en-US" dirty="0"/>
              <a:t> la </a:t>
            </a:r>
            <a:r>
              <a:rPr lang="en-US" dirty="0" err="1"/>
              <a:t>violación</a:t>
            </a:r>
            <a:r>
              <a:rPr lang="en-US" dirty="0"/>
              <a:t>, </a:t>
            </a:r>
          </a:p>
          <a:p>
            <a:r>
              <a:rPr lang="en-US" dirty="0"/>
              <a:t>es </a:t>
            </a:r>
            <a:r>
              <a:rPr lang="en-US" dirty="0" err="1"/>
              <a:t>posible</a:t>
            </a:r>
            <a:r>
              <a:rPr lang="en-US" dirty="0"/>
              <a:t> </a:t>
            </a:r>
            <a:r>
              <a:rPr lang="en-US" dirty="0" err="1"/>
              <a:t>amarlo</a:t>
            </a:r>
            <a:r>
              <a:rPr lang="en-US" dirty="0"/>
              <a:t> </a:t>
            </a:r>
            <a:r>
              <a:rPr lang="en-US" dirty="0" err="1"/>
              <a:t>incondicionalmente</a:t>
            </a:r>
            <a:r>
              <a:rPr lang="en-US" dirty="0"/>
              <a:t>. Catherine </a:t>
            </a:r>
            <a:r>
              <a:rPr lang="en-US" dirty="0" err="1"/>
              <a:t>menciona</a:t>
            </a:r>
            <a:r>
              <a:rPr lang="en-US" dirty="0"/>
              <a:t> que los </a:t>
            </a:r>
            <a:r>
              <a:rPr lang="en-US" dirty="0" err="1"/>
              <a:t>ojos</a:t>
            </a:r>
            <a:endParaRPr lang="en-US" dirty="0"/>
          </a:p>
          <a:p>
            <a:r>
              <a:rPr lang="en-US" dirty="0"/>
              <a:t>del </a:t>
            </a:r>
            <a:r>
              <a:rPr lang="en-US" dirty="0" err="1"/>
              <a:t>niño</a:t>
            </a:r>
            <a:r>
              <a:rPr lang="en-US" dirty="0"/>
              <a:t> son los </a:t>
            </a:r>
            <a:r>
              <a:rPr lang="en-US" dirty="0" err="1"/>
              <a:t>ojos</a:t>
            </a:r>
            <a:r>
              <a:rPr lang="en-US" dirty="0"/>
              <a:t> del </a:t>
            </a:r>
            <a:r>
              <a:rPr lang="en-US" dirty="0" err="1"/>
              <a:t>violador</a:t>
            </a:r>
            <a:r>
              <a:rPr lang="en-US" dirty="0"/>
              <a:t>, y </a:t>
            </a:r>
            <a:r>
              <a:rPr lang="en-US" dirty="0" err="1"/>
              <a:t>aun</a:t>
            </a:r>
            <a:r>
              <a:rPr lang="en-US" dirty="0"/>
              <a:t> </a:t>
            </a:r>
            <a:r>
              <a:rPr lang="en-US" dirty="0" err="1"/>
              <a:t>así</a:t>
            </a:r>
            <a:r>
              <a:rPr lang="en-US" dirty="0"/>
              <a:t> no se </a:t>
            </a:r>
            <a:r>
              <a:rPr lang="en-US" dirty="0" err="1"/>
              <a:t>arepiente</a:t>
            </a:r>
            <a:r>
              <a:rPr lang="en-US" dirty="0"/>
              <a:t> de </a:t>
            </a:r>
            <a:r>
              <a:rPr lang="en-US" dirty="0" err="1"/>
              <a:t>darle</a:t>
            </a:r>
            <a:r>
              <a:rPr lang="en-US" dirty="0"/>
              <a:t> la </a:t>
            </a:r>
            <a:r>
              <a:rPr lang="en-US" dirty="0" err="1"/>
              <a:t>vida</a:t>
            </a:r>
            <a:r>
              <a:rPr lang="en-US" dirty="0"/>
              <a:t>:</a:t>
            </a:r>
          </a:p>
          <a:p>
            <a:r>
              <a:rPr lang="en-US" dirty="0">
                <a:hlinkClick r:id="rId3"/>
              </a:rPr>
              <a:t>When I look into my son's eyes I see the man who raped me - BBC News</a:t>
            </a:r>
            <a:endParaRPr lang="en-US" dirty="0"/>
          </a:p>
          <a:p>
            <a:endParaRPr lang="en-US" dirty="0"/>
          </a:p>
          <a:p>
            <a:r>
              <a:rPr lang="en-US" dirty="0" err="1"/>
              <a:t>En</a:t>
            </a:r>
            <a:r>
              <a:rPr lang="en-US" dirty="0"/>
              <a:t> </a:t>
            </a:r>
            <a:r>
              <a:rPr lang="en-US" dirty="0" err="1"/>
              <a:t>este</a:t>
            </a:r>
            <a:r>
              <a:rPr lang="en-US" dirty="0"/>
              <a:t> </a:t>
            </a:r>
            <a:r>
              <a:rPr lang="en-US" dirty="0" err="1"/>
              <a:t>otro</a:t>
            </a:r>
            <a:r>
              <a:rPr lang="en-US" dirty="0"/>
              <a:t> </a:t>
            </a:r>
            <a:r>
              <a:rPr lang="en-US" dirty="0" err="1"/>
              <a:t>artículo</a:t>
            </a:r>
            <a:r>
              <a:rPr lang="en-US" dirty="0"/>
              <a:t> </a:t>
            </a:r>
            <a:r>
              <a:rPr lang="en-US" dirty="0" err="1"/>
              <a:t>puedes</a:t>
            </a:r>
            <a:r>
              <a:rPr lang="en-US" dirty="0"/>
              <a:t> leer a una </a:t>
            </a:r>
            <a:r>
              <a:rPr lang="en-US" dirty="0" err="1"/>
              <a:t>mujer</a:t>
            </a:r>
            <a:r>
              <a:rPr lang="en-US" dirty="0"/>
              <a:t> que </a:t>
            </a:r>
            <a:r>
              <a:rPr lang="en-US" dirty="0" err="1"/>
              <a:t>quedó</a:t>
            </a:r>
            <a:r>
              <a:rPr lang="en-US" dirty="0"/>
              <a:t> </a:t>
            </a:r>
            <a:r>
              <a:rPr lang="en-US" dirty="0" err="1"/>
              <a:t>embarazada</a:t>
            </a:r>
            <a:r>
              <a:rPr lang="en-US" dirty="0"/>
              <a:t> </a:t>
            </a:r>
            <a:r>
              <a:rPr lang="en-US" dirty="0" err="1"/>
              <a:t>fruto</a:t>
            </a:r>
            <a:r>
              <a:rPr lang="en-US" dirty="0"/>
              <a:t> de una </a:t>
            </a:r>
            <a:r>
              <a:rPr lang="en-US" dirty="0" err="1"/>
              <a:t>violación</a:t>
            </a:r>
            <a:r>
              <a:rPr lang="en-US" dirty="0"/>
              <a:t> y </a:t>
            </a:r>
            <a:r>
              <a:rPr lang="en-US" dirty="0" err="1"/>
              <a:t>ve</a:t>
            </a:r>
            <a:r>
              <a:rPr lang="en-US" dirty="0"/>
              <a:t> </a:t>
            </a:r>
            <a:r>
              <a:rPr lang="en-US" dirty="0" err="1"/>
              <a:t>en</a:t>
            </a:r>
            <a:r>
              <a:rPr lang="en-US" dirty="0"/>
              <a:t> </a:t>
            </a:r>
            <a:r>
              <a:rPr lang="en-US" dirty="0" err="1"/>
              <a:t>su</a:t>
            </a:r>
            <a:r>
              <a:rPr lang="en-US" dirty="0"/>
              <a:t> </a:t>
            </a:r>
            <a:r>
              <a:rPr lang="en-US" dirty="0" err="1"/>
              <a:t>hijo</a:t>
            </a:r>
            <a:r>
              <a:rPr lang="en-US" dirty="0"/>
              <a:t> la imagen y </a:t>
            </a:r>
            <a:r>
              <a:rPr lang="en-US" dirty="0" err="1"/>
              <a:t>semejanza</a:t>
            </a:r>
            <a:r>
              <a:rPr lang="en-US" dirty="0"/>
              <a:t> a Dios: </a:t>
            </a:r>
            <a:r>
              <a:rPr lang="en-US" dirty="0">
                <a:hlinkClick r:id="rId4"/>
              </a:rPr>
              <a:t>Beautiful Endings: Hope for Women Who Became Pregnant from Rape - Focus on the Family</a:t>
            </a:r>
            <a:endParaRPr lang="en-US" dirty="0"/>
          </a:p>
          <a:p>
            <a:endParaRPr lang="en-US" dirty="0"/>
          </a:p>
          <a:p>
            <a:r>
              <a:rPr lang="en-US" dirty="0"/>
              <a:t>			</a:t>
            </a:r>
            <a:r>
              <a:rPr lang="en-US" dirty="0" err="1"/>
              <a:t>En</a:t>
            </a:r>
            <a:r>
              <a:rPr lang="en-US" dirty="0"/>
              <a:t> </a:t>
            </a:r>
            <a:r>
              <a:rPr lang="en-US" dirty="0" err="1"/>
              <a:t>relación</a:t>
            </a:r>
            <a:r>
              <a:rPr lang="en-US" dirty="0"/>
              <a:t> a “es </a:t>
            </a:r>
            <a:r>
              <a:rPr lang="en-US" dirty="0" err="1"/>
              <a:t>su</a:t>
            </a:r>
            <a:r>
              <a:rPr lang="en-US" dirty="0"/>
              <a:t> </a:t>
            </a:r>
            <a:r>
              <a:rPr lang="en-US" dirty="0" err="1"/>
              <a:t>cuerpo</a:t>
            </a:r>
            <a:r>
              <a:rPr lang="en-US" dirty="0"/>
              <a:t>, es </a:t>
            </a:r>
            <a:r>
              <a:rPr lang="en-US" dirty="0" err="1"/>
              <a:t>su</a:t>
            </a:r>
            <a:r>
              <a:rPr lang="en-US" dirty="0"/>
              <a:t> </a:t>
            </a:r>
            <a:r>
              <a:rPr lang="en-US" dirty="0" err="1"/>
              <a:t>decisón</a:t>
            </a:r>
            <a:r>
              <a:rPr lang="en-US" dirty="0"/>
              <a:t>”, </a:t>
            </a:r>
            <a:r>
              <a:rPr lang="en-US" dirty="0" err="1"/>
              <a:t>realmente</a:t>
            </a:r>
            <a:r>
              <a:rPr lang="en-US" dirty="0"/>
              <a:t> son dos </a:t>
            </a:r>
            <a:r>
              <a:rPr lang="en-US" dirty="0" err="1"/>
              <a:t>cuerpos</a:t>
            </a:r>
            <a:r>
              <a:rPr lang="en-US" dirty="0"/>
              <a:t>: </a:t>
            </a:r>
            <a:r>
              <a:rPr lang="en-US" dirty="0" err="1"/>
              <a:t>el</a:t>
            </a:r>
            <a:r>
              <a:rPr lang="en-US" dirty="0"/>
              <a:t> </a:t>
            </a:r>
            <a:r>
              <a:rPr lang="en-US" dirty="0" err="1"/>
              <a:t>niño</a:t>
            </a:r>
            <a:r>
              <a:rPr lang="en-US" dirty="0"/>
              <a:t> </a:t>
            </a:r>
            <a:r>
              <a:rPr lang="en-US" dirty="0" err="1"/>
              <a:t>tiene</a:t>
            </a:r>
            <a:r>
              <a:rPr lang="en-US" dirty="0"/>
              <a:t> un 			ADN </a:t>
            </a:r>
            <a:r>
              <a:rPr lang="en-US" dirty="0" err="1"/>
              <a:t>diferente</a:t>
            </a:r>
            <a:r>
              <a:rPr lang="en-US" dirty="0"/>
              <a:t> al de la </a:t>
            </a:r>
            <a:r>
              <a:rPr lang="en-US" dirty="0" err="1"/>
              <a:t>madre</a:t>
            </a:r>
            <a:r>
              <a:rPr lang="en-US" dirty="0"/>
              <a:t>. </a:t>
            </a:r>
            <a:r>
              <a:rPr lang="en-US" dirty="0" err="1"/>
              <a:t>Sí</a:t>
            </a:r>
            <a:r>
              <a:rPr lang="en-US" dirty="0"/>
              <a:t>, ese </a:t>
            </a:r>
            <a:r>
              <a:rPr lang="en-US" dirty="0" err="1"/>
              <a:t>cuerpo</a:t>
            </a:r>
            <a:r>
              <a:rPr lang="en-US" dirty="0"/>
              <a:t> </a:t>
            </a:r>
            <a:r>
              <a:rPr lang="en-US" dirty="0" err="1"/>
              <a:t>depende</a:t>
            </a:r>
            <a:r>
              <a:rPr lang="en-US" dirty="0"/>
              <a:t> del de la </a:t>
            </a:r>
            <a:r>
              <a:rPr lang="en-US" dirty="0" err="1"/>
              <a:t>madre</a:t>
            </a:r>
            <a:r>
              <a:rPr lang="en-US" dirty="0"/>
              <a:t> </a:t>
            </a:r>
            <a:r>
              <a:rPr lang="en-US" dirty="0" err="1"/>
              <a:t>mientras</a:t>
            </a:r>
            <a:r>
              <a:rPr lang="en-US" dirty="0"/>
              <a:t> </a:t>
            </a:r>
            <a:r>
              <a:rPr lang="en-US" dirty="0" err="1"/>
              <a:t>crece</a:t>
            </a:r>
            <a:r>
              <a:rPr lang="en-US" dirty="0"/>
              <a:t>,</a:t>
            </a:r>
          </a:p>
          <a:p>
            <a:r>
              <a:rPr lang="en-US" dirty="0"/>
              <a:t>			</a:t>
            </a:r>
            <a:r>
              <a:rPr lang="en-US" dirty="0" err="1"/>
              <a:t>pero</a:t>
            </a:r>
            <a:r>
              <a:rPr lang="en-US" dirty="0"/>
              <a:t> es un </a:t>
            </a:r>
            <a:r>
              <a:rPr lang="en-US" dirty="0" err="1"/>
              <a:t>cuerpo</a:t>
            </a:r>
            <a:r>
              <a:rPr lang="en-US" dirty="0"/>
              <a:t> </a:t>
            </a:r>
            <a:r>
              <a:rPr lang="en-US" dirty="0" err="1"/>
              <a:t>distinto</a:t>
            </a:r>
            <a:r>
              <a:rPr lang="en-US" dirty="0"/>
              <a:t>, una persona </a:t>
            </a:r>
            <a:r>
              <a:rPr lang="en-US" dirty="0" err="1"/>
              <a:t>distinta</a:t>
            </a:r>
            <a:r>
              <a:rPr lang="en-US" dirty="0"/>
              <a:t> con </a:t>
            </a:r>
            <a:r>
              <a:rPr lang="en-US" dirty="0" err="1"/>
              <a:t>igual</a:t>
            </a:r>
            <a:r>
              <a:rPr lang="en-US" dirty="0"/>
              <a:t> </a:t>
            </a:r>
            <a:r>
              <a:rPr lang="en-US" dirty="0" err="1"/>
              <a:t>dignidad</a:t>
            </a:r>
            <a:r>
              <a:rPr lang="en-US" dirty="0"/>
              <a:t>.</a:t>
            </a:r>
          </a:p>
          <a:p>
            <a:endParaRPr lang="en-US" sz="3500" dirty="0"/>
          </a:p>
        </p:txBody>
      </p:sp>
    </p:spTree>
    <p:extLst>
      <p:ext uri="{BB962C8B-B14F-4D97-AF65-F5344CB8AC3E}">
        <p14:creationId xmlns:p14="http://schemas.microsoft.com/office/powerpoint/2010/main" val="91170988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384995"/>
          </a:xfrm>
          <a:prstGeom prst="rect">
            <a:avLst/>
          </a:prstGeom>
          <a:noFill/>
        </p:spPr>
        <p:txBody>
          <a:bodyPr wrap="square" rtlCol="0">
            <a:spAutoFit/>
          </a:bodyPr>
          <a:lstStyle/>
          <a:p>
            <a:r>
              <a:rPr lang="es-PR" sz="2800" b="1" dirty="0"/>
              <a:t>Pregunta: Si Dios nos acepta hasta con nuestros</a:t>
            </a:r>
          </a:p>
          <a:p>
            <a:r>
              <a:rPr lang="es-PR" sz="2800" b="1" dirty="0"/>
              <a:t>errores, ¿por qué a los religiosos se les hace </a:t>
            </a:r>
          </a:p>
          <a:p>
            <a:r>
              <a:rPr lang="es-PR" sz="2800" b="1" dirty="0"/>
              <a:t>tan difícil creer y perdonar a un pecador o pecadora?</a:t>
            </a:r>
            <a:endParaRPr lang="en-US" sz="28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22994"/>
            <a:ext cx="11805920" cy="615553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1700" b="0" i="0" dirty="0">
                <a:effectLst/>
                <a:latin typeface="Roboto Slab"/>
              </a:rPr>
              <a:t>Respuesta: No entiendo la relación de esta pregunta al tema, pero respondo. </a:t>
            </a:r>
          </a:p>
          <a:p>
            <a:r>
              <a:rPr lang="es-PR" sz="1700" dirty="0">
                <a:latin typeface="Roboto Slab"/>
              </a:rPr>
              <a:t>Asumo que al decir “religiosos” te refieres a personas religiosas (a personas </a:t>
            </a:r>
          </a:p>
          <a:p>
            <a:r>
              <a:rPr lang="es-PR" sz="1700" dirty="0">
                <a:latin typeface="Roboto Slab"/>
              </a:rPr>
              <a:t>a las que se les conoce por como viven su fe) y que no te refieres a </a:t>
            </a:r>
          </a:p>
          <a:p>
            <a:r>
              <a:rPr lang="es-PR" sz="1700" dirty="0">
                <a:latin typeface="Roboto Slab"/>
              </a:rPr>
              <a:t>“religiosos” en el sentido de personas consagradas.</a:t>
            </a:r>
            <a:r>
              <a:rPr lang="es-PR" sz="1700" b="0" i="0" dirty="0">
                <a:effectLst/>
                <a:latin typeface="Roboto Slab"/>
              </a:rPr>
              <a:t> Creo que ese es el </a:t>
            </a:r>
          </a:p>
          <a:p>
            <a:r>
              <a:rPr lang="es-PR" sz="1700" b="0" i="0" dirty="0">
                <a:effectLst/>
                <a:latin typeface="Roboto Slab"/>
              </a:rPr>
              <a:t>sentido más probable entre ustedes (no hay religiosos consagrados en la </a:t>
            </a:r>
          </a:p>
          <a:p>
            <a:r>
              <a:rPr lang="es-PR" sz="1700" b="0" i="0" dirty="0">
                <a:effectLst/>
                <a:latin typeface="Roboto Slab"/>
              </a:rPr>
              <a:t>escuela, por eso </a:t>
            </a:r>
            <a:r>
              <a:rPr lang="es-PR" sz="1700" dirty="0">
                <a:latin typeface="Roboto Slab"/>
              </a:rPr>
              <a:t>pienso que no es ese sentido y no el otro).</a:t>
            </a:r>
          </a:p>
          <a:p>
            <a:endParaRPr lang="es-PR" sz="1700" dirty="0">
              <a:latin typeface="Roboto Slab"/>
            </a:endParaRPr>
          </a:p>
          <a:p>
            <a:r>
              <a:rPr lang="es-PR" sz="1700" dirty="0">
                <a:latin typeface="Roboto Slab"/>
              </a:rPr>
              <a:t>Realmente a todos se nos puede dificultar perdonar, pero es lógico que eso</a:t>
            </a:r>
          </a:p>
          <a:p>
            <a:r>
              <a:rPr lang="es-PR" sz="1700" dirty="0">
                <a:latin typeface="Roboto Slab"/>
              </a:rPr>
              <a:t>escandalice más cuando sucede con personas religiosas porque Jesús nos llama a </a:t>
            </a:r>
          </a:p>
          <a:p>
            <a:r>
              <a:rPr lang="es-PR" sz="1700" dirty="0">
                <a:latin typeface="Roboto Slab"/>
              </a:rPr>
              <a:t>perdonar 70 veces 7. Sin embargo, somos humanos, y la Iglesia también es un hospital </a:t>
            </a:r>
          </a:p>
          <a:p>
            <a:r>
              <a:rPr lang="es-PR" sz="1700" dirty="0">
                <a:latin typeface="Roboto Slab"/>
              </a:rPr>
              <a:t>de pecadores. A cualquier religioso le puede costar “creer y perdonar” en determinados momentos.</a:t>
            </a:r>
          </a:p>
          <a:p>
            <a:endParaRPr lang="es-PR" sz="1700" dirty="0">
              <a:latin typeface="Roboto Slab"/>
            </a:endParaRPr>
          </a:p>
          <a:p>
            <a:r>
              <a:rPr lang="es-PR" sz="1700" dirty="0">
                <a:latin typeface="Roboto Slab"/>
              </a:rPr>
              <a:t>Pienso que cuando no cuesta perdonar debemos buscar ayuda, no solo espiritual sino también psicológica si es necesario. Perdonar no solo es el mandato de Jesús: también nos hace más felices. Pienso que lo que más ayuda a una 			persona religiosa a perdonar es pensar en como Jesús nos perdona a nosotros mismos. 			Cuando te das cuenta de la gran misericordia que Dios tiene con nosotros, se hace mucho 			más fácil ser misericordiosos como Él lo es con nosotros. No podemos perdonar por 				nosotros mismos: necesitamos gracia para hacerlo, y si se la pedimos a Jesús, Él siempre 			la da. </a:t>
            </a:r>
          </a:p>
          <a:p>
            <a:r>
              <a:rPr lang="es-PR" dirty="0">
                <a:latin typeface="Roboto Slab"/>
              </a:rPr>
              <a:t>			</a:t>
            </a:r>
            <a:endParaRPr lang="en-US" dirty="0"/>
          </a:p>
          <a:p>
            <a:endParaRPr lang="en-US" sz="3500" dirty="0"/>
          </a:p>
        </p:txBody>
      </p:sp>
    </p:spTree>
    <p:extLst>
      <p:ext uri="{BB962C8B-B14F-4D97-AF65-F5344CB8AC3E}">
        <p14:creationId xmlns:p14="http://schemas.microsoft.com/office/powerpoint/2010/main" val="357967071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015663"/>
          </a:xfrm>
          <a:prstGeom prst="rect">
            <a:avLst/>
          </a:prstGeom>
          <a:noFill/>
        </p:spPr>
        <p:txBody>
          <a:bodyPr wrap="square" rtlCol="0">
            <a:spAutoFit/>
          </a:bodyPr>
          <a:lstStyle/>
          <a:p>
            <a:r>
              <a:rPr lang="es-PR" sz="3000" b="1" dirty="0"/>
              <a:t>Pregunta: ¿Por qué la Iglesia considera un pecado</a:t>
            </a:r>
          </a:p>
          <a:p>
            <a:r>
              <a:rPr lang="es-PR" sz="3000" b="1" dirty="0"/>
              <a:t>la decisión de una mujer?</a:t>
            </a:r>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053445" cy="583236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No se trata esencialmente de que se considere un pecado</a:t>
            </a:r>
          </a:p>
          <a:p>
            <a:r>
              <a:rPr lang="es-PR" sz="2000" dirty="0">
                <a:latin typeface="Roboto Slab"/>
              </a:rPr>
              <a:t>porque sea la decisión de una mujer. </a:t>
            </a:r>
            <a:r>
              <a:rPr lang="es-PR" sz="2000" b="0" i="0" dirty="0">
                <a:effectLst/>
                <a:latin typeface="Roboto Slab"/>
              </a:rPr>
              <a:t> </a:t>
            </a:r>
          </a:p>
          <a:p>
            <a:endParaRPr lang="es-PR" sz="2000" dirty="0">
              <a:latin typeface="Roboto Slab"/>
            </a:endParaRPr>
          </a:p>
          <a:p>
            <a:r>
              <a:rPr lang="es-PR" sz="2000" dirty="0">
                <a:latin typeface="Roboto Slab"/>
              </a:rPr>
              <a:t>Toda decisión que contradiga la voluntad de Dios es pecado. </a:t>
            </a:r>
          </a:p>
          <a:p>
            <a:r>
              <a:rPr lang="es-PR" sz="2000" dirty="0">
                <a:latin typeface="Roboto Slab"/>
              </a:rPr>
              <a:t>Da igual que la decisión la tome un hombre o una mujer.</a:t>
            </a:r>
          </a:p>
          <a:p>
            <a:endParaRPr lang="es-PR" sz="2000" dirty="0">
              <a:latin typeface="Roboto Slab"/>
            </a:endParaRPr>
          </a:p>
          <a:p>
            <a:r>
              <a:rPr lang="es-PR" sz="2000" dirty="0">
                <a:latin typeface="Roboto Slab"/>
              </a:rPr>
              <a:t>Pecado es</a:t>
            </a:r>
            <a:r>
              <a:rPr lang="es-ES" sz="2000" b="0" i="0" dirty="0">
                <a:effectLst/>
                <a:latin typeface="Roboto" panose="02000000000000000000" pitchFamily="2" charset="0"/>
              </a:rPr>
              <a:t> toda acción u omisión voluntaria contra la ley de Dios, </a:t>
            </a:r>
          </a:p>
          <a:p>
            <a:r>
              <a:rPr lang="es-ES" sz="2000" b="0" i="0" dirty="0">
                <a:effectLst/>
                <a:latin typeface="Roboto" panose="02000000000000000000" pitchFamily="2" charset="0"/>
              </a:rPr>
              <a:t>que consiste en decir, hacer, pensar o desear algo contra los </a:t>
            </a:r>
          </a:p>
          <a:p>
            <a:r>
              <a:rPr lang="es-ES" sz="2000" b="0" i="0" dirty="0">
                <a:effectLst/>
                <a:latin typeface="Roboto" panose="02000000000000000000" pitchFamily="2" charset="0"/>
              </a:rPr>
              <a:t>mandamientos de la Ley de Dios o de la Iglesia, o faltar al cumplimiento </a:t>
            </a:r>
          </a:p>
          <a:p>
            <a:r>
              <a:rPr lang="es-ES" sz="2000" b="0" i="0" dirty="0">
                <a:effectLst/>
                <a:latin typeface="Roboto" panose="02000000000000000000" pitchFamily="2" charset="0"/>
              </a:rPr>
              <a:t>del propio deber y a las obligaciones particulares.</a:t>
            </a:r>
          </a:p>
          <a:p>
            <a:r>
              <a:rPr lang="es-ES" sz="2000" dirty="0">
                <a:solidFill>
                  <a:srgbClr val="36383D"/>
                </a:solidFill>
                <a:latin typeface="Roboto" panose="02000000000000000000" pitchFamily="2" charset="0"/>
              </a:rPr>
              <a:t>		</a:t>
            </a:r>
          </a:p>
          <a:p>
            <a:r>
              <a:rPr lang="es-ES" sz="2000" dirty="0">
                <a:solidFill>
                  <a:srgbClr val="36383D"/>
                </a:solidFill>
                <a:latin typeface="Roboto" panose="02000000000000000000" pitchFamily="2" charset="0"/>
              </a:rPr>
              <a:t>			Puedes leer más acerca de qué es pecado aquí:</a:t>
            </a:r>
          </a:p>
          <a:p>
            <a:endParaRPr lang="es-ES" sz="2000" dirty="0">
              <a:solidFill>
                <a:srgbClr val="36383D"/>
              </a:solidFill>
              <a:latin typeface="Roboto" panose="02000000000000000000" pitchFamily="2" charset="0"/>
            </a:endParaRPr>
          </a:p>
          <a:p>
            <a:r>
              <a:rPr lang="es-ES" sz="2000" dirty="0">
                <a:solidFill>
                  <a:srgbClr val="36383D"/>
                </a:solidFill>
                <a:latin typeface="Roboto" panose="02000000000000000000" pitchFamily="2" charset="0"/>
              </a:rPr>
              <a:t>			</a:t>
            </a:r>
            <a:r>
              <a:rPr lang="es-ES" sz="2000" dirty="0">
                <a:hlinkClick r:id="rId3"/>
              </a:rPr>
              <a:t>Catholic.net - ¿Qué es el Pecado?</a:t>
            </a:r>
            <a:endParaRPr lang="es-ES" sz="2000" dirty="0">
              <a:solidFill>
                <a:srgbClr val="36383D"/>
              </a:solidFill>
              <a:latin typeface="Roboto" panose="02000000000000000000" pitchFamily="2" charset="0"/>
            </a:endParaRPr>
          </a:p>
          <a:p>
            <a:r>
              <a:rPr lang="es-ES" sz="2000" dirty="0">
                <a:solidFill>
                  <a:srgbClr val="36383D"/>
                </a:solidFill>
                <a:latin typeface="Roboto" panose="02000000000000000000" pitchFamily="2" charset="0"/>
              </a:rPr>
              <a:t>		</a:t>
            </a:r>
          </a:p>
          <a:p>
            <a:endParaRPr lang="en-US" sz="2000" dirty="0"/>
          </a:p>
          <a:p>
            <a:endParaRPr lang="en-US" sz="3500" dirty="0"/>
          </a:p>
        </p:txBody>
      </p:sp>
    </p:spTree>
    <p:extLst>
      <p:ext uri="{BB962C8B-B14F-4D97-AF65-F5344CB8AC3E}">
        <p14:creationId xmlns:p14="http://schemas.microsoft.com/office/powerpoint/2010/main" val="225763541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Si una mujer tiene un embarazo</a:t>
            </a:r>
          </a:p>
          <a:p>
            <a:r>
              <a:rPr lang="es-PR" sz="3000" b="1" dirty="0"/>
              <a:t>no deseado, ¿por qué no tiene derecho a hacer</a:t>
            </a:r>
          </a:p>
          <a:p>
            <a:r>
              <a:rPr lang="es-PR" sz="3000" b="1" dirty="0"/>
              <a:t>un aborto?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2055813"/>
            <a:ext cx="11666373" cy="521681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Supongamos que tienes unos padres no deseados.</a:t>
            </a:r>
          </a:p>
          <a:p>
            <a:r>
              <a:rPr lang="es-PR" sz="2000" dirty="0">
                <a:latin typeface="Roboto Slab"/>
              </a:rPr>
              <a:t>Tú no elegiste tus padres, sencillamente naciste de ellos y no </a:t>
            </a:r>
          </a:p>
          <a:p>
            <a:r>
              <a:rPr lang="es-PR" sz="2000" dirty="0">
                <a:latin typeface="Roboto Slab"/>
              </a:rPr>
              <a:t>tuviste elección, y no los deseas, por la razón que sea.</a:t>
            </a:r>
          </a:p>
          <a:p>
            <a:endParaRPr lang="es-PR" sz="2000" dirty="0">
              <a:latin typeface="Roboto Slab"/>
            </a:endParaRPr>
          </a:p>
          <a:p>
            <a:r>
              <a:rPr lang="es-PR" sz="2000" dirty="0">
                <a:latin typeface="Roboto Slab"/>
              </a:rPr>
              <a:t>¿Matarías a tus padres solo por ser padres no deseados?</a:t>
            </a:r>
          </a:p>
          <a:p>
            <a:endParaRPr lang="es-PR" sz="2000" dirty="0">
              <a:latin typeface="Roboto Slab"/>
            </a:endParaRPr>
          </a:p>
          <a:p>
            <a:r>
              <a:rPr lang="es-PR" sz="2000" dirty="0">
                <a:latin typeface="Roboto Slab"/>
              </a:rPr>
              <a:t>Espero que respondas que no lo harías.</a:t>
            </a:r>
          </a:p>
          <a:p>
            <a:endParaRPr lang="es-PR" sz="2000" dirty="0">
              <a:latin typeface="Roboto Slab"/>
            </a:endParaRPr>
          </a:p>
          <a:p>
            <a:r>
              <a:rPr lang="es-PR" sz="2000" dirty="0">
                <a:latin typeface="Roboto Slab"/>
              </a:rPr>
              <a:t>Lo mismo aplica al aborto: nunca es lícito matar una vida, ni siquiera</a:t>
            </a:r>
          </a:p>
          <a:p>
            <a:r>
              <a:rPr lang="es-PR" sz="2000" dirty="0">
                <a:latin typeface="Roboto Slab"/>
              </a:rPr>
              <a:t>cuando es no deseada.</a:t>
            </a:r>
          </a:p>
          <a:p>
            <a:endParaRPr lang="es-PR" sz="2000" dirty="0">
              <a:latin typeface="Roboto Slab"/>
            </a:endParaRPr>
          </a:p>
          <a:p>
            <a:r>
              <a:rPr lang="es-PR" sz="2000" dirty="0">
                <a:latin typeface="Roboto Slab"/>
              </a:rPr>
              <a:t>			En esos casos, de ha de dar toda la ayuda posible para que el niño no 				deseado por los padres 	pueda ser dado en adopción y pueda crecer en 				un hogar que sí es deseado y amado. </a:t>
            </a:r>
            <a:endParaRPr lang="en-US" sz="2000" dirty="0"/>
          </a:p>
          <a:p>
            <a:endParaRPr lang="en-US" sz="3500" dirty="0"/>
          </a:p>
        </p:txBody>
      </p:sp>
    </p:spTree>
    <p:extLst>
      <p:ext uri="{BB962C8B-B14F-4D97-AF65-F5344CB8AC3E}">
        <p14:creationId xmlns:p14="http://schemas.microsoft.com/office/powerpoint/2010/main" val="55831875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553998"/>
          </a:xfrm>
          <a:prstGeom prst="rect">
            <a:avLst/>
          </a:prstGeom>
          <a:noFill/>
        </p:spPr>
        <p:txBody>
          <a:bodyPr wrap="square" rtlCol="0">
            <a:spAutoFit/>
          </a:bodyPr>
          <a:lstStyle/>
          <a:p>
            <a:r>
              <a:rPr lang="es-PR" sz="3000" b="1" dirty="0"/>
              <a:t>Pregunta: ¿Y si fuera un aborto natural? </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284247"/>
            <a:ext cx="11053445" cy="275460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Si fuera un aborto natural (también llamados </a:t>
            </a:r>
          </a:p>
          <a:p>
            <a:r>
              <a:rPr lang="es-PR" sz="2000" b="0" i="0" dirty="0">
                <a:effectLst/>
                <a:latin typeface="Roboto Slab"/>
              </a:rPr>
              <a:t>abortos espontáneos) eso no es pecado en lo absoluto. No se buscó</a:t>
            </a:r>
          </a:p>
          <a:p>
            <a:r>
              <a:rPr lang="es-PR" sz="2000" b="0" i="0" dirty="0">
                <a:effectLst/>
                <a:latin typeface="Roboto Slab"/>
              </a:rPr>
              <a:t>la muerte del niño: sencillamente sucedió naturalmente.</a:t>
            </a:r>
          </a:p>
          <a:p>
            <a:endParaRPr lang="es-PR" sz="2000" dirty="0">
              <a:latin typeface="Roboto Slab"/>
            </a:endParaRPr>
          </a:p>
          <a:p>
            <a:r>
              <a:rPr lang="es-PR" sz="2000" dirty="0">
                <a:latin typeface="Roboto Slab"/>
              </a:rPr>
              <a:t>También a esas madres se les debe dar toda la ayuda necesaria</a:t>
            </a:r>
          </a:p>
          <a:p>
            <a:r>
              <a:rPr lang="es-PR" sz="2000" dirty="0">
                <a:latin typeface="Roboto Slab"/>
              </a:rPr>
              <a:t>para seguir adelante y superar la pérdida. </a:t>
            </a:r>
            <a:r>
              <a:rPr lang="es-PR" sz="2000" b="0" i="0" dirty="0">
                <a:effectLst/>
                <a:latin typeface="Roboto Slab"/>
              </a:rPr>
              <a:t> </a:t>
            </a:r>
            <a:endParaRPr lang="en-US" sz="2000" dirty="0"/>
          </a:p>
          <a:p>
            <a:endParaRPr lang="en-US" sz="3500" dirty="0"/>
          </a:p>
        </p:txBody>
      </p:sp>
    </p:spTree>
    <p:extLst>
      <p:ext uri="{BB962C8B-B14F-4D97-AF65-F5344CB8AC3E}">
        <p14:creationId xmlns:p14="http://schemas.microsoft.com/office/powerpoint/2010/main" val="344791061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Dicen que todos tienen el derecho</a:t>
            </a:r>
          </a:p>
          <a:p>
            <a:r>
              <a:rPr lang="es-PR" sz="3000" b="1" dirty="0"/>
              <a:t>a vivir pero, ¿por qué están dispuestas a arriesgar</a:t>
            </a:r>
          </a:p>
          <a:p>
            <a:r>
              <a:rPr lang="es-PR" sz="3000" b="1" dirty="0"/>
              <a:t>la vida de otra persona?</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2055813"/>
            <a:ext cx="11053445" cy="398570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b="0" i="0" dirty="0">
                <a:effectLst/>
                <a:latin typeface="Roboto Slab"/>
              </a:rPr>
              <a:t>Respuesta: Hay evidencia cient</a:t>
            </a:r>
            <a:r>
              <a:rPr lang="es-PR" dirty="0">
                <a:latin typeface="Roboto Slab"/>
              </a:rPr>
              <a:t>ífica que demuestra que el parto</a:t>
            </a:r>
          </a:p>
          <a:p>
            <a:r>
              <a:rPr lang="es-PR" dirty="0">
                <a:latin typeface="Roboto Slab"/>
              </a:rPr>
              <a:t>es más seguro que un aborto. Puede ver información aquí:</a:t>
            </a:r>
          </a:p>
          <a:p>
            <a:r>
              <a:rPr lang="en-US" dirty="0">
                <a:hlinkClick r:id="rId3"/>
              </a:rPr>
              <a:t>Dispelling the Myth: Abortion Safer Than Birth (mmpregnancy.com)</a:t>
            </a:r>
            <a:endParaRPr lang="es-PR" dirty="0">
              <a:latin typeface="Roboto Slab"/>
            </a:endParaRPr>
          </a:p>
          <a:p>
            <a:endParaRPr lang="es-PR" b="0" i="0" dirty="0">
              <a:effectLst/>
              <a:latin typeface="Roboto Slab"/>
            </a:endParaRPr>
          </a:p>
          <a:p>
            <a:r>
              <a:rPr lang="es-PR" b="0" i="0" dirty="0">
                <a:effectLst/>
                <a:latin typeface="Roboto Slab"/>
              </a:rPr>
              <a:t>Acerca de un estudio que </a:t>
            </a:r>
            <a:r>
              <a:rPr lang="es-PR" dirty="0">
                <a:latin typeface="Roboto Slab"/>
              </a:rPr>
              <a:t>alega que el aborto es “14 veces más seguro </a:t>
            </a:r>
          </a:p>
          <a:p>
            <a:r>
              <a:rPr lang="es-PR" dirty="0">
                <a:latin typeface="Roboto Slab"/>
              </a:rPr>
              <a:t>Que el parto, puedes ver sus fallas aquí:</a:t>
            </a:r>
          </a:p>
          <a:p>
            <a:endParaRPr lang="es-PR" dirty="0">
              <a:latin typeface="Roboto Slab"/>
            </a:endParaRPr>
          </a:p>
          <a:p>
            <a:r>
              <a:rPr lang="en-US" dirty="0">
                <a:hlinkClick r:id="rId4"/>
              </a:rPr>
              <a:t>The Myth That Abortion is Safer than Childbirth: Through the Looking Glass Verbatim - Proceedings of the Matthew </a:t>
            </a:r>
            <a:r>
              <a:rPr lang="en-US" dirty="0" err="1">
                <a:hlinkClick r:id="rId4"/>
              </a:rPr>
              <a:t>Bulfin</a:t>
            </a:r>
            <a:r>
              <a:rPr lang="en-US" dirty="0">
                <a:hlinkClick r:id="rId4"/>
              </a:rPr>
              <a:t> Educational Conference, Washington, D.C., February 21-22, 2015 30 Issues in Law &amp; Medicine 2015 (heinonline.org)</a:t>
            </a:r>
            <a:endParaRPr lang="es-PR" dirty="0">
              <a:latin typeface="Roboto Slab"/>
            </a:endParaRPr>
          </a:p>
          <a:p>
            <a:r>
              <a:rPr lang="es-PR" sz="2000" b="0" i="0" dirty="0">
                <a:effectLst/>
                <a:latin typeface="Roboto Slab"/>
              </a:rPr>
              <a:t> </a:t>
            </a:r>
            <a:endParaRPr lang="en-US" sz="2000" dirty="0"/>
          </a:p>
          <a:p>
            <a:endParaRPr lang="en-US" sz="3500" dirty="0"/>
          </a:p>
        </p:txBody>
      </p:sp>
    </p:spTree>
    <p:extLst>
      <p:ext uri="{BB962C8B-B14F-4D97-AF65-F5344CB8AC3E}">
        <p14:creationId xmlns:p14="http://schemas.microsoft.com/office/powerpoint/2010/main" val="102523296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158096"/>
            <a:ext cx="9072880" cy="1477328"/>
          </a:xfrm>
          <a:prstGeom prst="rect">
            <a:avLst/>
          </a:prstGeom>
          <a:noFill/>
        </p:spPr>
        <p:txBody>
          <a:bodyPr wrap="square" rtlCol="0">
            <a:spAutoFit/>
          </a:bodyPr>
          <a:lstStyle/>
          <a:p>
            <a:r>
              <a:rPr lang="es-PR" sz="3000" b="1" dirty="0"/>
              <a:t>Pregunta: ¿Por qué la gente tiene sexo y aborta</a:t>
            </a:r>
          </a:p>
          <a:p>
            <a:r>
              <a:rPr lang="es-PR" sz="3000" b="1" dirty="0"/>
              <a:t>sin querer los hijos? O sea, existen pastillas y condones…</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328133"/>
            <a:ext cx="11053445" cy="6478697"/>
          </a:xfrm>
          <a:prstGeom prst="rect">
            <a:avLst/>
          </a:prstGeom>
          <a:noFill/>
        </p:spPr>
        <p:txBody>
          <a:bodyPr wrap="square" rtlCol="0">
            <a:spAutoFit/>
          </a:bodyPr>
          <a:lstStyle/>
          <a:p>
            <a:pPr marL="285750" indent="-285750">
              <a:buFont typeface="Wingdings" panose="05000000000000000000" pitchFamily="2" charset="2"/>
              <a:buChar char="Ø"/>
            </a:pPr>
            <a:endParaRPr lang="es-PR" sz="1700" dirty="0"/>
          </a:p>
          <a:p>
            <a:r>
              <a:rPr lang="es-PR" sz="1700" b="0" i="0" dirty="0">
                <a:effectLst/>
                <a:latin typeface="Roboto Slab"/>
              </a:rPr>
              <a:t>Respuesta: Bueno, eso tendrías que preguntárselo a cada persona… pero el </a:t>
            </a:r>
          </a:p>
          <a:p>
            <a:r>
              <a:rPr lang="es-PR" sz="1700" b="0" i="0" dirty="0">
                <a:effectLst/>
                <a:latin typeface="Roboto Slab"/>
              </a:rPr>
              <a:t>de</a:t>
            </a:r>
            <a:r>
              <a:rPr lang="es-PR" sz="1700" dirty="0">
                <a:latin typeface="Roboto Slab"/>
              </a:rPr>
              <a:t>bate del aborto no es un debate fácil: una mujer puede verse coaccionada </a:t>
            </a:r>
            <a:r>
              <a:rPr lang="es-PR" sz="1700" b="0" i="0" dirty="0">
                <a:effectLst/>
                <a:latin typeface="Roboto Slab"/>
              </a:rPr>
              <a:t>a </a:t>
            </a:r>
          </a:p>
          <a:p>
            <a:r>
              <a:rPr lang="es-PR" sz="1700" b="0" i="0" dirty="0">
                <a:effectLst/>
                <a:latin typeface="Roboto Slab"/>
              </a:rPr>
              <a:t>abortar por mucha</a:t>
            </a:r>
            <a:r>
              <a:rPr lang="es-PR" sz="1700" dirty="0">
                <a:latin typeface="Roboto Slab"/>
              </a:rPr>
              <a:t>s razones. No podemos juzgar, no necesariamente no quieren</a:t>
            </a:r>
          </a:p>
          <a:p>
            <a:r>
              <a:rPr lang="es-PR" sz="1700" dirty="0">
                <a:latin typeface="Roboto Slab"/>
              </a:rPr>
              <a:t>al hijo, pueden sentir que no pueden tenerlo… y en eso hay que ayudar, </a:t>
            </a:r>
          </a:p>
          <a:p>
            <a:r>
              <a:rPr lang="es-PR" sz="1700" dirty="0">
                <a:latin typeface="Roboto Slab"/>
              </a:rPr>
              <a:t>sin juzgar.</a:t>
            </a:r>
            <a:endParaRPr lang="es-PR" sz="1700" b="0" i="0" dirty="0">
              <a:effectLst/>
              <a:latin typeface="Roboto Slab"/>
            </a:endParaRPr>
          </a:p>
          <a:p>
            <a:endParaRPr lang="es-PR" sz="1700" dirty="0">
              <a:latin typeface="Roboto Slab"/>
            </a:endParaRPr>
          </a:p>
          <a:p>
            <a:r>
              <a:rPr lang="es-PR" sz="1700" dirty="0">
                <a:latin typeface="Roboto Slab"/>
              </a:rPr>
              <a:t>Te comento: al la Iglesia enseñar que la sexualidad va unida al matrimonio ella</a:t>
            </a:r>
          </a:p>
          <a:p>
            <a:r>
              <a:rPr lang="es-PR" sz="1700" dirty="0">
                <a:latin typeface="Roboto Slab"/>
              </a:rPr>
              <a:t>promueve que los hijos nazcan amados incondicionalmente, como Dios nos ama…</a:t>
            </a:r>
          </a:p>
          <a:p>
            <a:endParaRPr lang="es-PR" sz="1700" dirty="0">
              <a:latin typeface="Roboto Slab"/>
            </a:endParaRPr>
          </a:p>
          <a:p>
            <a:r>
              <a:rPr lang="es-PR" sz="1700" dirty="0">
                <a:latin typeface="Roboto Slab"/>
              </a:rPr>
              <a:t>Sabes, la Iglesia nos enseña que las pastillas y condones no son realmente la </a:t>
            </a:r>
          </a:p>
          <a:p>
            <a:r>
              <a:rPr lang="es-PR" sz="1700" dirty="0">
                <a:latin typeface="Roboto Slab"/>
              </a:rPr>
              <a:t>solución para evitar embarazos no deseados. La solución es vivir la sexualidad tal cual </a:t>
            </a:r>
          </a:p>
          <a:p>
            <a:r>
              <a:rPr lang="es-PR" sz="1700" dirty="0">
                <a:latin typeface="Roboto Slab"/>
              </a:rPr>
              <a:t>Dios la ha diseñado para vivirla: castamente. La castidad para solteros es abstinencia. La </a:t>
            </a:r>
          </a:p>
          <a:p>
            <a:r>
              <a:rPr lang="es-PR" sz="1700" dirty="0">
                <a:latin typeface="Roboto Slab"/>
              </a:rPr>
              <a:t>castidad para casados es darse mutuamente permaneciendo abiertos a la vida y dándose fielmente, haciendo vida el Amor de Dios como una hermosa historia de Amor fecundo y donativo, porque el matrimonio es imagen de Dios, imagen de la unión de Dios con la humanidad e imagen de la entrega de Cristo a Su Iglesia. </a:t>
            </a:r>
          </a:p>
          <a:p>
            <a:endParaRPr lang="es-PR" sz="1700" dirty="0">
              <a:latin typeface="Roboto Slab"/>
            </a:endParaRPr>
          </a:p>
          <a:p>
            <a:r>
              <a:rPr lang="es-PR" sz="1700" dirty="0">
                <a:latin typeface="Roboto Slab"/>
              </a:rPr>
              <a:t>			Puedes leer más acerca de la castidad matrimonial aquí:</a:t>
            </a:r>
          </a:p>
          <a:p>
            <a:endParaRPr lang="es-PR" sz="1700" dirty="0">
              <a:latin typeface="Roboto Slab"/>
            </a:endParaRPr>
          </a:p>
          <a:p>
            <a:r>
              <a:rPr lang="es-PR" sz="1700" dirty="0">
                <a:latin typeface="Roboto Slab"/>
              </a:rPr>
              <a:t>				</a:t>
            </a:r>
            <a:r>
              <a:rPr lang="es-ES" sz="1600" dirty="0">
                <a:hlinkClick r:id="rId3"/>
              </a:rPr>
              <a:t>Catholic.net - Castidad en el matrimonio</a:t>
            </a:r>
            <a:endParaRPr lang="es-PR" sz="1700" dirty="0">
              <a:latin typeface="Roboto Slab"/>
            </a:endParaRPr>
          </a:p>
          <a:p>
            <a:r>
              <a:rPr lang="es-PR" sz="2000" dirty="0">
                <a:latin typeface="Roboto Slab"/>
              </a:rPr>
              <a:t>		</a:t>
            </a:r>
          </a:p>
          <a:p>
            <a:endParaRPr lang="en-US" sz="2000" dirty="0"/>
          </a:p>
          <a:p>
            <a:endParaRPr lang="en-US" sz="3500" dirty="0"/>
          </a:p>
        </p:txBody>
      </p:sp>
    </p:spTree>
    <p:extLst>
      <p:ext uri="{BB962C8B-B14F-4D97-AF65-F5344CB8AC3E}">
        <p14:creationId xmlns:p14="http://schemas.microsoft.com/office/powerpoint/2010/main" val="20049790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EL aborto opino que es decisión de </a:t>
            </a:r>
          </a:p>
          <a:p>
            <a:r>
              <a:rPr lang="es-PR" sz="3000" b="1" dirty="0"/>
              <a:t>la mujer, ya que es su cuerpo al fin y al cabo.</a:t>
            </a:r>
          </a:p>
          <a:p>
            <a:r>
              <a:rPr lang="es-PR" sz="3000" b="1" dirty="0"/>
              <a:t>Somos libres.</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90522"/>
            <a:ext cx="11053445" cy="6447919"/>
          </a:xfrm>
          <a:prstGeom prst="rect">
            <a:avLst/>
          </a:prstGeom>
          <a:noFill/>
        </p:spPr>
        <p:txBody>
          <a:bodyPr wrap="square" rtlCol="0">
            <a:spAutoFit/>
          </a:bodyPr>
          <a:lstStyle/>
          <a:p>
            <a:endParaRPr lang="es-PR" dirty="0"/>
          </a:p>
          <a:p>
            <a:r>
              <a:rPr lang="es-PR" sz="1600" b="0" i="0" dirty="0">
                <a:effectLst/>
                <a:latin typeface="Roboto Slab"/>
              </a:rPr>
              <a:t>Respuesta: Esto no es una pregunta, pero supongo que si lo </a:t>
            </a:r>
            <a:r>
              <a:rPr lang="es-PR" sz="1600" dirty="0">
                <a:latin typeface="Roboto Slab"/>
              </a:rPr>
              <a:t>escribiste en una tarjeta </a:t>
            </a:r>
          </a:p>
          <a:p>
            <a:r>
              <a:rPr lang="es-PR" sz="1600" dirty="0">
                <a:latin typeface="Roboto Slab"/>
              </a:rPr>
              <a:t>quieres un comentario.</a:t>
            </a:r>
            <a:r>
              <a:rPr lang="es-PR" sz="1600" b="0" i="0" dirty="0">
                <a:effectLst/>
                <a:latin typeface="Roboto Slab"/>
              </a:rPr>
              <a:t> </a:t>
            </a:r>
          </a:p>
          <a:p>
            <a:endParaRPr lang="es-PR" sz="1600" dirty="0">
              <a:latin typeface="Roboto Slab"/>
            </a:endParaRPr>
          </a:p>
          <a:p>
            <a:r>
              <a:rPr lang="es-PR" sz="1600" dirty="0">
                <a:latin typeface="Roboto Slab"/>
              </a:rPr>
              <a:t>Realmente en caso de un embarazo ya no es solo el cuerpo de la m</a:t>
            </a:r>
            <a:r>
              <a:rPr lang="es-PR" sz="1600" b="0" i="0" dirty="0">
                <a:effectLst/>
                <a:latin typeface="Roboto Slab"/>
              </a:rPr>
              <a:t>ujer: el cuerpo del </a:t>
            </a:r>
          </a:p>
          <a:p>
            <a:r>
              <a:rPr lang="es-PR" sz="1600" b="0" i="0" dirty="0">
                <a:effectLst/>
                <a:latin typeface="Roboto Slab"/>
              </a:rPr>
              <a:t>niño ya tiene un ADN diferente al de la madre, </a:t>
            </a:r>
            <a:r>
              <a:rPr lang="es-PR" sz="1600" dirty="0">
                <a:latin typeface="Roboto Slab"/>
              </a:rPr>
              <a:t>por lo tanto es biológicamente distinto </a:t>
            </a:r>
          </a:p>
          <a:p>
            <a:r>
              <a:rPr lang="es-PR" sz="1600" dirty="0">
                <a:latin typeface="Roboto Slab"/>
              </a:rPr>
              <a:t>al cuerpo de la madre, aunque d</a:t>
            </a:r>
            <a:r>
              <a:rPr lang="es-PR" sz="1600" b="0" i="0" dirty="0">
                <a:effectLst/>
                <a:latin typeface="Roboto Slab"/>
              </a:rPr>
              <a:t>ependi</a:t>
            </a:r>
            <a:r>
              <a:rPr lang="es-PR" sz="1600" dirty="0">
                <a:latin typeface="Roboto Slab"/>
              </a:rPr>
              <a:t>ente al cuerpo de la madre, como es propio de </a:t>
            </a:r>
          </a:p>
          <a:p>
            <a:r>
              <a:rPr lang="es-PR" sz="1600" dirty="0">
                <a:latin typeface="Roboto Slab"/>
              </a:rPr>
              <a:t>esa etapa del desarrollo.</a:t>
            </a:r>
          </a:p>
          <a:p>
            <a:endParaRPr lang="es-PR" sz="1600" b="0" i="0" dirty="0">
              <a:effectLst/>
              <a:latin typeface="Roboto Slab"/>
            </a:endParaRPr>
          </a:p>
          <a:p>
            <a:r>
              <a:rPr lang="es-PR" sz="1600" dirty="0">
                <a:latin typeface="Roboto Slab"/>
              </a:rPr>
              <a:t>Jesús nos da una gran lección acerca del don del cuerpo para dar vida. Al instituir la </a:t>
            </a:r>
          </a:p>
          <a:p>
            <a:r>
              <a:rPr lang="es-PR" sz="1600" dirty="0">
                <a:latin typeface="Roboto Slab"/>
              </a:rPr>
              <a:t>Eucaristía nos dice “este es Mi cuerpo…” y al darse como cuerpo y sangre en la Eucaristía </a:t>
            </a:r>
          </a:p>
          <a:p>
            <a:r>
              <a:rPr lang="es-PR" sz="1600" dirty="0">
                <a:latin typeface="Roboto Slab"/>
              </a:rPr>
              <a:t>nos da nueva vida en la gracia, y lo hace libremente, conforme a la libertad que nos da el Padre, </a:t>
            </a:r>
          </a:p>
          <a:p>
            <a:r>
              <a:rPr lang="es-PR" sz="1600" dirty="0">
                <a:latin typeface="Roboto Slab"/>
              </a:rPr>
              <a:t>llamándonos a usarla para hacer el bien.</a:t>
            </a:r>
          </a:p>
          <a:p>
            <a:endParaRPr lang="es-PR" sz="1600" dirty="0">
              <a:latin typeface="Roboto Slab"/>
            </a:endParaRPr>
          </a:p>
          <a:p>
            <a:r>
              <a:rPr lang="es-PR" sz="1600" b="0" i="0" dirty="0">
                <a:effectLst/>
                <a:latin typeface="Roboto Slab"/>
              </a:rPr>
              <a:t>Lo mismo </a:t>
            </a:r>
            <a:r>
              <a:rPr lang="es-PR" sz="1600" dirty="0">
                <a:latin typeface="Roboto Slab"/>
              </a:rPr>
              <a:t>aplica a una mujer embarazada: está llamada a imitar la entrega del cuerpo de Jesús para dar nueva vida, usando su libertad para hacer el bien conforme a la voluntad de Dios.</a:t>
            </a:r>
          </a:p>
          <a:p>
            <a:endParaRPr lang="es-PR" sz="1600" b="0" i="0" dirty="0">
              <a:effectLst/>
              <a:latin typeface="Roboto Slab"/>
            </a:endParaRPr>
          </a:p>
          <a:p>
            <a:r>
              <a:rPr lang="es-PR" sz="1600" dirty="0">
                <a:latin typeface="Roboto Slab"/>
              </a:rPr>
              <a:t>			Aquí tienes dos videos que comentan cristianamente el slogan </a:t>
            </a:r>
            <a:r>
              <a:rPr lang="es-PR" sz="1600" dirty="0" err="1">
                <a:latin typeface="Roboto Slab"/>
              </a:rPr>
              <a:t>pro-aborto</a:t>
            </a:r>
            <a:r>
              <a:rPr lang="es-PR" sz="1600" dirty="0">
                <a:latin typeface="Roboto Slab"/>
              </a:rPr>
              <a:t> “</a:t>
            </a:r>
            <a:r>
              <a:rPr lang="es-PR" sz="1600" dirty="0" err="1">
                <a:latin typeface="Roboto Slab"/>
              </a:rPr>
              <a:t>my</a:t>
            </a:r>
            <a:r>
              <a:rPr lang="es-PR" sz="1600" dirty="0">
                <a:latin typeface="Roboto Slab"/>
              </a:rPr>
              <a:t> </a:t>
            </a:r>
            <a:r>
              <a:rPr lang="es-PR" sz="1600" dirty="0" err="1">
                <a:latin typeface="Roboto Slab"/>
              </a:rPr>
              <a:t>body</a:t>
            </a:r>
            <a:r>
              <a:rPr lang="es-PR" sz="1600" dirty="0">
                <a:latin typeface="Roboto Slab"/>
              </a:rPr>
              <a:t>, </a:t>
            </a:r>
            <a:r>
              <a:rPr lang="es-PR" sz="1600" dirty="0" err="1">
                <a:latin typeface="Roboto Slab"/>
              </a:rPr>
              <a:t>my</a:t>
            </a:r>
            <a:r>
              <a:rPr lang="es-PR" sz="1600" dirty="0">
                <a:latin typeface="Roboto Slab"/>
              </a:rPr>
              <a:t> 			</a:t>
            </a:r>
            <a:r>
              <a:rPr lang="es-PR" sz="1600" dirty="0" err="1">
                <a:latin typeface="Roboto Slab"/>
              </a:rPr>
              <a:t>choice</a:t>
            </a:r>
            <a:r>
              <a:rPr lang="es-PR" sz="1600" dirty="0">
                <a:latin typeface="Roboto Slab"/>
              </a:rPr>
              <a:t>:</a:t>
            </a:r>
          </a:p>
          <a:p>
            <a:r>
              <a:rPr lang="es-PR" sz="1600" b="0" i="0" dirty="0">
                <a:effectLst/>
                <a:latin typeface="Roboto Slab"/>
              </a:rPr>
              <a:t>			</a:t>
            </a:r>
            <a:r>
              <a:rPr lang="en-US" sz="1600" dirty="0">
                <a:hlinkClick r:id="rId3"/>
              </a:rPr>
              <a:t>"My Body, My Choice"? – YouTube</a:t>
            </a:r>
            <a:endParaRPr lang="es-PR" sz="1600" dirty="0">
              <a:latin typeface="Roboto Slab"/>
            </a:endParaRPr>
          </a:p>
          <a:p>
            <a:r>
              <a:rPr lang="es-PR" sz="1600" b="0" i="0" dirty="0">
                <a:effectLst/>
                <a:latin typeface="Roboto Slab"/>
              </a:rPr>
              <a:t>			</a:t>
            </a:r>
            <a:r>
              <a:rPr lang="en-US" sz="1600" dirty="0">
                <a:hlinkClick r:id="rId4"/>
              </a:rPr>
              <a:t>My Body My Choice - A Catholic Response - YouTube</a:t>
            </a:r>
            <a:endParaRPr lang="es-PR" sz="1600" b="0" i="0" dirty="0">
              <a:effectLst/>
              <a:latin typeface="Roboto Slab"/>
            </a:endParaRPr>
          </a:p>
          <a:p>
            <a:endParaRPr lang="es-PR" sz="2000" dirty="0">
              <a:latin typeface="Roboto Slab"/>
            </a:endParaRPr>
          </a:p>
          <a:p>
            <a:endParaRPr lang="en-US" sz="2000" dirty="0"/>
          </a:p>
          <a:p>
            <a:endParaRPr lang="en-US" sz="3500" dirty="0"/>
          </a:p>
        </p:txBody>
      </p:sp>
    </p:spTree>
    <p:extLst>
      <p:ext uri="{BB962C8B-B14F-4D97-AF65-F5344CB8AC3E}">
        <p14:creationId xmlns:p14="http://schemas.microsoft.com/office/powerpoint/2010/main" val="40571803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¿Qué pasa si una niña de 10 años</a:t>
            </a:r>
          </a:p>
          <a:p>
            <a:r>
              <a:rPr lang="es-PR" sz="3000" b="1" dirty="0"/>
              <a:t>queda embarazada por violación, no le afecta</a:t>
            </a:r>
          </a:p>
          <a:p>
            <a:r>
              <a:rPr lang="es-PR" sz="3000" b="1" dirty="0"/>
              <a:t>a la niña la barriga grande?</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48903"/>
            <a:ext cx="11548745" cy="6263253"/>
          </a:xfrm>
          <a:prstGeom prst="rect">
            <a:avLst/>
          </a:prstGeom>
          <a:noFill/>
        </p:spPr>
        <p:txBody>
          <a:bodyPr wrap="square" rtlCol="0">
            <a:spAutoFit/>
          </a:bodyPr>
          <a:lstStyle/>
          <a:p>
            <a:pPr marL="285750" indent="-285750">
              <a:buFont typeface="Wingdings" panose="05000000000000000000" pitchFamily="2" charset="2"/>
              <a:buChar char="Ø"/>
            </a:pPr>
            <a:endParaRPr lang="es-PR" sz="1700" dirty="0"/>
          </a:p>
          <a:p>
            <a:r>
              <a:rPr lang="es-PR" sz="1500" b="0" i="0" dirty="0">
                <a:effectLst/>
                <a:latin typeface="Roboto Slab"/>
              </a:rPr>
              <a:t>Respuesta: Cuando una niña de 10 años queda embarazada por violación </a:t>
            </a:r>
            <a:r>
              <a:rPr lang="es-PR" sz="1500" dirty="0">
                <a:latin typeface="Roboto Slab"/>
              </a:rPr>
              <a:t>pasan muchas </a:t>
            </a:r>
          </a:p>
          <a:p>
            <a:r>
              <a:rPr lang="es-PR" sz="1500" dirty="0">
                <a:latin typeface="Roboto Slab"/>
              </a:rPr>
              <a:t>cosas, no solo una “barriga grande”. A esa niña en primer lugar se le tiene que brindar </a:t>
            </a:r>
          </a:p>
          <a:p>
            <a:r>
              <a:rPr lang="es-PR" sz="1500" dirty="0">
                <a:latin typeface="Roboto Slab"/>
              </a:rPr>
              <a:t>toda la ayuda psicológica, espiritual, médica y legal para afrontar tan trágica situación </a:t>
            </a:r>
          </a:p>
          <a:p>
            <a:r>
              <a:rPr lang="es-PR" sz="1500" dirty="0">
                <a:latin typeface="Roboto Slab"/>
              </a:rPr>
              <a:t>de tal forma que ambas vidas puedan seguir adelante.</a:t>
            </a:r>
          </a:p>
          <a:p>
            <a:endParaRPr lang="es-PR" sz="1500" dirty="0">
              <a:latin typeface="Roboto Slab"/>
            </a:endParaRPr>
          </a:p>
          <a:p>
            <a:r>
              <a:rPr lang="es-PR" sz="1500" dirty="0">
                <a:latin typeface="Roboto Slab"/>
              </a:rPr>
              <a:t>El tema del tamaño de las barrigas realmente no es exactamente lo más relevante</a:t>
            </a:r>
          </a:p>
          <a:p>
            <a:r>
              <a:rPr lang="es-PR" sz="1500" dirty="0">
                <a:latin typeface="Roboto Slab"/>
              </a:rPr>
              <a:t>en estas circunstancias. Por supuesto, será grande, pero lo que más afecta </a:t>
            </a:r>
          </a:p>
          <a:p>
            <a:r>
              <a:rPr lang="es-PR" sz="1500" dirty="0">
                <a:latin typeface="Roboto Slab"/>
              </a:rPr>
              <a:t>médicamente no es eso, sino la inmadurez del canal de parto y de la pelvis. A eso hay que </a:t>
            </a:r>
          </a:p>
          <a:p>
            <a:r>
              <a:rPr lang="es-PR" sz="1500" dirty="0">
                <a:latin typeface="Roboto Slab"/>
              </a:rPr>
              <a:t>añadir otros factores importantes: hay que garantizar que la niña reciba todos los recursos </a:t>
            </a:r>
          </a:p>
          <a:p>
            <a:r>
              <a:rPr lang="es-PR" sz="1500" dirty="0">
                <a:latin typeface="Roboto Slab"/>
              </a:rPr>
              <a:t>necesarios para poder elegir dar en adopción al niño, que también tiene el derecho humano </a:t>
            </a:r>
          </a:p>
          <a:p>
            <a:r>
              <a:rPr lang="es-PR" sz="1500" dirty="0">
                <a:latin typeface="Roboto Slab"/>
              </a:rPr>
              <a:t>a la vida. Por ejemplo: la niña necesitará apoyo para que su educación escolar no se </a:t>
            </a:r>
          </a:p>
          <a:p>
            <a:r>
              <a:rPr lang="es-PR" sz="1500" dirty="0">
                <a:latin typeface="Roboto Slab"/>
              </a:rPr>
              <a:t>interrumpa, y necesitará tratamiento médico especializado.</a:t>
            </a:r>
          </a:p>
          <a:p>
            <a:endParaRPr lang="es-PR" sz="1500" dirty="0">
              <a:latin typeface="Roboto Slab"/>
            </a:endParaRPr>
          </a:p>
          <a:p>
            <a:r>
              <a:rPr lang="es-PR" sz="1500" dirty="0">
                <a:latin typeface="Roboto Slab"/>
              </a:rPr>
              <a:t>Incluso considerando los riesgos para la niña, que los hay, es posible hacer posible sacar adelante ambas vidas y darle a esa niña la oportunidad de transformar la tragedia en don de nueva vida… aunque recuerdo lo dicho en otras ocasiones: cuando hay un riesgo inminente de vida de la madre es lícito provocar un parto prematuro. Puedes leer más información aquí:</a:t>
            </a:r>
          </a:p>
          <a:p>
            <a:r>
              <a:rPr lang="es-PR" sz="1500" dirty="0">
                <a:latin typeface="Roboto Slab"/>
              </a:rPr>
              <a:t>				 </a:t>
            </a:r>
            <a:r>
              <a:rPr lang="en-US" sz="1500" dirty="0">
                <a:hlinkClick r:id="rId3"/>
              </a:rPr>
              <a:t>Abortion and Double Effect | Catholic Answers</a:t>
            </a:r>
            <a:endParaRPr lang="en-US" sz="1500" dirty="0"/>
          </a:p>
          <a:p>
            <a:endParaRPr lang="en-US" sz="1500" dirty="0">
              <a:latin typeface="Roboto Slab"/>
            </a:endParaRPr>
          </a:p>
          <a:p>
            <a:r>
              <a:rPr lang="en-US" sz="1500" dirty="0">
                <a:latin typeface="Roboto Slab"/>
              </a:rPr>
              <a:t>			La </a:t>
            </a:r>
            <a:r>
              <a:rPr lang="en-US" sz="1500" dirty="0" err="1">
                <a:latin typeface="Roboto Slab"/>
              </a:rPr>
              <a:t>situación</a:t>
            </a:r>
            <a:r>
              <a:rPr lang="en-US" sz="1500" dirty="0">
                <a:latin typeface="Roboto Slab"/>
              </a:rPr>
              <a:t> de que un </a:t>
            </a:r>
            <a:r>
              <a:rPr lang="en-US" sz="1500" dirty="0" err="1">
                <a:latin typeface="Roboto Slab"/>
              </a:rPr>
              <a:t>embarazo</a:t>
            </a:r>
            <a:r>
              <a:rPr lang="en-US" sz="1500" dirty="0">
                <a:latin typeface="Roboto Slab"/>
              </a:rPr>
              <a:t> cause </a:t>
            </a:r>
            <a:r>
              <a:rPr lang="en-US" sz="1500" dirty="0" err="1">
                <a:latin typeface="Roboto Slab"/>
              </a:rPr>
              <a:t>peligro</a:t>
            </a:r>
            <a:r>
              <a:rPr lang="en-US" sz="1500" dirty="0">
                <a:latin typeface="Roboto Slab"/>
              </a:rPr>
              <a:t> de </a:t>
            </a:r>
            <a:r>
              <a:rPr lang="en-US" sz="1500" dirty="0" err="1">
                <a:latin typeface="Roboto Slab"/>
              </a:rPr>
              <a:t>muerte</a:t>
            </a:r>
            <a:r>
              <a:rPr lang="en-US" sz="1500" dirty="0">
                <a:latin typeface="Roboto Slab"/>
              </a:rPr>
              <a:t> para la </a:t>
            </a:r>
            <a:r>
              <a:rPr lang="en-US" sz="1500" dirty="0" err="1">
                <a:latin typeface="Roboto Slab"/>
              </a:rPr>
              <a:t>madre</a:t>
            </a:r>
            <a:r>
              <a:rPr lang="en-US" sz="1500" dirty="0">
                <a:latin typeface="Roboto Slab"/>
              </a:rPr>
              <a:t> no es </a:t>
            </a:r>
            <a:r>
              <a:rPr lang="en-US" sz="1500" dirty="0" err="1">
                <a:latin typeface="Roboto Slab"/>
              </a:rPr>
              <a:t>común</a:t>
            </a:r>
            <a:r>
              <a:rPr lang="en-US" sz="1500" dirty="0">
                <a:latin typeface="Roboto Slab"/>
              </a:rPr>
              <a:t>, </a:t>
            </a:r>
            <a:r>
              <a:rPr lang="en-US" sz="1500" dirty="0" err="1">
                <a:latin typeface="Roboto Slab"/>
              </a:rPr>
              <a:t>pero</a:t>
            </a:r>
            <a:r>
              <a:rPr lang="en-US" sz="1500" dirty="0">
                <a:latin typeface="Roboto Slab"/>
              </a:rPr>
              <a:t> </a:t>
            </a:r>
            <a:r>
              <a:rPr lang="en-US" sz="1500" dirty="0" err="1">
                <a:latin typeface="Roboto Slab"/>
              </a:rPr>
              <a:t>sí</a:t>
            </a:r>
            <a:r>
              <a:rPr lang="en-US" sz="1500" dirty="0">
                <a:latin typeface="Roboto Slab"/>
              </a:rPr>
              <a:t> 				que hay mas </a:t>
            </a:r>
            <a:r>
              <a:rPr lang="en-US" sz="1500" dirty="0" err="1">
                <a:latin typeface="Roboto Slab"/>
              </a:rPr>
              <a:t>riesgos</a:t>
            </a:r>
            <a:r>
              <a:rPr lang="en-US" sz="1500" dirty="0">
                <a:latin typeface="Roboto Slab"/>
              </a:rPr>
              <a:t> </a:t>
            </a:r>
            <a:r>
              <a:rPr lang="en-US" sz="1500" dirty="0" err="1">
                <a:latin typeface="Roboto Slab"/>
              </a:rPr>
              <a:t>en</a:t>
            </a:r>
            <a:r>
              <a:rPr lang="en-US" sz="1500" dirty="0">
                <a:latin typeface="Roboto Slab"/>
              </a:rPr>
              <a:t> </a:t>
            </a:r>
            <a:r>
              <a:rPr lang="en-US" sz="1500" dirty="0" err="1">
                <a:latin typeface="Roboto Slab"/>
              </a:rPr>
              <a:t>esta</a:t>
            </a:r>
            <a:r>
              <a:rPr lang="en-US" sz="1500" dirty="0">
                <a:latin typeface="Roboto Slab"/>
              </a:rPr>
              <a:t> </a:t>
            </a:r>
            <a:r>
              <a:rPr lang="en-US" sz="1500" dirty="0" err="1">
                <a:latin typeface="Roboto Slab"/>
              </a:rPr>
              <a:t>circunstancia</a:t>
            </a:r>
            <a:r>
              <a:rPr lang="en-US" sz="1500" dirty="0">
                <a:latin typeface="Roboto Slab"/>
              </a:rPr>
              <a:t> y se debe </a:t>
            </a:r>
            <a:r>
              <a:rPr lang="en-US" sz="1500" dirty="0" err="1">
                <a:latin typeface="Roboto Slab"/>
              </a:rPr>
              <a:t>brindar</a:t>
            </a:r>
            <a:r>
              <a:rPr lang="en-US" sz="1500" dirty="0">
                <a:latin typeface="Roboto Slab"/>
              </a:rPr>
              <a:t> </a:t>
            </a:r>
            <a:r>
              <a:rPr lang="en-US" sz="1500" dirty="0" err="1">
                <a:latin typeface="Roboto Slab"/>
              </a:rPr>
              <a:t>toda</a:t>
            </a:r>
            <a:r>
              <a:rPr lang="en-US" sz="1500" dirty="0">
                <a:latin typeface="Roboto Slab"/>
              </a:rPr>
              <a:t> la </a:t>
            </a:r>
            <a:r>
              <a:rPr lang="en-US" sz="1500" dirty="0" err="1">
                <a:latin typeface="Roboto Slab"/>
              </a:rPr>
              <a:t>ayuda</a:t>
            </a:r>
            <a:r>
              <a:rPr lang="en-US" sz="1500" dirty="0">
                <a:latin typeface="Roboto Slab"/>
              </a:rPr>
              <a:t> </a:t>
            </a:r>
            <a:r>
              <a:rPr lang="en-US" sz="1500" dirty="0" err="1">
                <a:latin typeface="Roboto Slab"/>
              </a:rPr>
              <a:t>necesaria</a:t>
            </a:r>
            <a:r>
              <a:rPr lang="en-US" sz="1500" dirty="0">
                <a:latin typeface="Roboto Slab"/>
              </a:rPr>
              <a:t> para 				</a:t>
            </a:r>
            <a:r>
              <a:rPr lang="en-US" sz="1500" dirty="0" err="1">
                <a:latin typeface="Roboto Slab"/>
              </a:rPr>
              <a:t>afrontarlos</a:t>
            </a:r>
            <a:r>
              <a:rPr lang="en-US" sz="1500" dirty="0">
                <a:latin typeface="Roboto Slab"/>
              </a:rPr>
              <a:t> </a:t>
            </a:r>
            <a:r>
              <a:rPr lang="en-US" sz="1500" dirty="0" err="1">
                <a:latin typeface="Roboto Slab"/>
              </a:rPr>
              <a:t>honrando</a:t>
            </a:r>
            <a:r>
              <a:rPr lang="en-US" sz="1500" dirty="0">
                <a:latin typeface="Roboto Slab"/>
              </a:rPr>
              <a:t> la </a:t>
            </a:r>
            <a:r>
              <a:rPr lang="en-US" sz="1500" dirty="0" err="1">
                <a:latin typeface="Roboto Slab"/>
              </a:rPr>
              <a:t>dignidad</a:t>
            </a:r>
            <a:r>
              <a:rPr lang="en-US" sz="1500" dirty="0">
                <a:latin typeface="Roboto Slab"/>
              </a:rPr>
              <a:t> de </a:t>
            </a:r>
            <a:r>
              <a:rPr lang="en-US" sz="1500" dirty="0" err="1">
                <a:latin typeface="Roboto Slab"/>
              </a:rPr>
              <a:t>toda</a:t>
            </a:r>
            <a:r>
              <a:rPr lang="en-US" sz="1500" dirty="0">
                <a:latin typeface="Roboto Slab"/>
              </a:rPr>
              <a:t> </a:t>
            </a:r>
            <a:r>
              <a:rPr lang="en-US" sz="1500" dirty="0" err="1">
                <a:latin typeface="Roboto Slab"/>
              </a:rPr>
              <a:t>vida</a:t>
            </a:r>
            <a:r>
              <a:rPr lang="en-US" sz="1500" dirty="0">
                <a:latin typeface="Roboto Slab"/>
              </a:rPr>
              <a:t>. </a:t>
            </a:r>
            <a:endParaRPr lang="es-PR" sz="1500" dirty="0">
              <a:latin typeface="Roboto Slab"/>
            </a:endParaRPr>
          </a:p>
          <a:p>
            <a:endParaRPr lang="es-PR" sz="1700" dirty="0">
              <a:latin typeface="Roboto Slab"/>
            </a:endParaRPr>
          </a:p>
          <a:p>
            <a:endParaRPr lang="en-US" sz="1700" dirty="0"/>
          </a:p>
          <a:p>
            <a:endParaRPr lang="en-US" sz="3500" dirty="0"/>
          </a:p>
        </p:txBody>
      </p:sp>
    </p:spTree>
    <p:extLst>
      <p:ext uri="{BB962C8B-B14F-4D97-AF65-F5344CB8AC3E}">
        <p14:creationId xmlns:p14="http://schemas.microsoft.com/office/powerpoint/2010/main" val="277740558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95605" y="365124"/>
            <a:ext cx="9072880" cy="1015663"/>
          </a:xfrm>
          <a:prstGeom prst="rect">
            <a:avLst/>
          </a:prstGeom>
          <a:noFill/>
        </p:spPr>
        <p:txBody>
          <a:bodyPr wrap="square" rtlCol="0">
            <a:spAutoFit/>
          </a:bodyPr>
          <a:lstStyle/>
          <a:p>
            <a:r>
              <a:rPr lang="es-PR" sz="3000" b="1" dirty="0"/>
              <a:t>Pregunta: ¿Por qué me debe importa que</a:t>
            </a:r>
          </a:p>
          <a:p>
            <a:r>
              <a:rPr lang="es-PR" sz="3000" b="1" dirty="0"/>
              <a:t>otra persona aborte? Eso no es problema mío.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053445" cy="583236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Católica y el Evangelio nos enseña a ser</a:t>
            </a:r>
          </a:p>
          <a:p>
            <a:r>
              <a:rPr lang="es-PR" sz="2000" b="0" i="0" dirty="0">
                <a:effectLst/>
                <a:latin typeface="Roboto Slab"/>
              </a:rPr>
              <a:t>perso</a:t>
            </a:r>
            <a:r>
              <a:rPr lang="es-PR" sz="2000" dirty="0">
                <a:latin typeface="Roboto Slab"/>
              </a:rPr>
              <a:t>nas que se interesan por absolutamente todo prójimo,</a:t>
            </a:r>
          </a:p>
          <a:p>
            <a:r>
              <a:rPr lang="es-PR" sz="2000" dirty="0">
                <a:latin typeface="Roboto Slab"/>
              </a:rPr>
              <a:t>brindando a cada cual la ayuda que podamos darle para hacer</a:t>
            </a:r>
          </a:p>
          <a:p>
            <a:r>
              <a:rPr lang="es-PR" sz="2000" dirty="0">
                <a:latin typeface="Roboto Slab"/>
              </a:rPr>
              <a:t>posible que se honre la dignidad de absolutamente</a:t>
            </a:r>
            <a:r>
              <a:rPr lang="es-PR" sz="2000" b="0" i="0" dirty="0">
                <a:effectLst/>
                <a:latin typeface="Roboto Slab"/>
              </a:rPr>
              <a:t> todos,</a:t>
            </a:r>
          </a:p>
          <a:p>
            <a:r>
              <a:rPr lang="es-PR" sz="2000" dirty="0">
                <a:latin typeface="Roboto Slab"/>
              </a:rPr>
              <a:t>desde la concepción hasta la muerte natural.</a:t>
            </a:r>
          </a:p>
          <a:p>
            <a:endParaRPr lang="es-PR" sz="2000" dirty="0">
              <a:latin typeface="Roboto Slab"/>
            </a:endParaRPr>
          </a:p>
          <a:p>
            <a:r>
              <a:rPr lang="es-PR" sz="2000" dirty="0">
                <a:latin typeface="Roboto Slab"/>
              </a:rPr>
              <a:t>¿Verdad que nos debe importar que ningún hermano homosexual</a:t>
            </a:r>
          </a:p>
          <a:p>
            <a:r>
              <a:rPr lang="es-PR" sz="2000" dirty="0">
                <a:latin typeface="Roboto Slab"/>
              </a:rPr>
              <a:t>sea discriminado? El hacer posible que se honre la dignidad de todos</a:t>
            </a:r>
          </a:p>
          <a:p>
            <a:r>
              <a:rPr lang="es-PR" sz="2000" dirty="0">
                <a:latin typeface="Roboto Slab"/>
              </a:rPr>
              <a:t>siempre será “problema” de todo cristiano.</a:t>
            </a:r>
          </a:p>
          <a:p>
            <a:endParaRPr lang="es-PR" sz="2000" dirty="0">
              <a:latin typeface="Roboto Slab"/>
            </a:endParaRPr>
          </a:p>
          <a:p>
            <a:r>
              <a:rPr lang="es-PR" sz="2000" dirty="0">
                <a:latin typeface="Roboto Slab"/>
              </a:rPr>
              <a:t>De la misma forma, nos debe importar que ningún a ningún niño no nacido se le niegue el derecho a la vida y que a ninguna madre se le niegue la ayuda que necesite para que pueda dar  			al niño en adopción si no lo desea.</a:t>
            </a:r>
          </a:p>
          <a:p>
            <a:endParaRPr lang="es-PR" sz="2000" dirty="0">
              <a:latin typeface="Roboto Slab"/>
            </a:endParaRPr>
          </a:p>
          <a:p>
            <a:r>
              <a:rPr lang="es-PR" sz="2000" dirty="0">
                <a:latin typeface="Roboto Slab"/>
              </a:rPr>
              <a:t>			En la Iglesia toda vida importa, desde la concepción hasta la muerte 			natural. </a:t>
            </a:r>
            <a:endParaRPr lang="en-US" sz="2000" dirty="0"/>
          </a:p>
          <a:p>
            <a:endParaRPr lang="en-US" sz="3500" dirty="0"/>
          </a:p>
        </p:txBody>
      </p:sp>
    </p:spTree>
    <p:extLst>
      <p:ext uri="{BB962C8B-B14F-4D97-AF65-F5344CB8AC3E}">
        <p14:creationId xmlns:p14="http://schemas.microsoft.com/office/powerpoint/2010/main" val="60686155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¿No es buena idea que sean jueces</a:t>
            </a:r>
          </a:p>
          <a:p>
            <a:r>
              <a:rPr lang="es-PR" sz="3000" b="1" dirty="0"/>
              <a:t>los que decidan si la mujer puede abortar </a:t>
            </a:r>
          </a:p>
          <a:p>
            <a:r>
              <a:rPr lang="es-PR" sz="3000" b="1" dirty="0"/>
              <a:t>o no?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90035"/>
            <a:ext cx="11053445" cy="583236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Desde la Iglesia Católica el aborto no debe verse</a:t>
            </a:r>
          </a:p>
          <a:p>
            <a:r>
              <a:rPr lang="es-PR" sz="2000" dirty="0">
                <a:latin typeface="Roboto Slab"/>
              </a:rPr>
              <a:t>primordialmente como un dilema legal sino como un dilema humano:</a:t>
            </a:r>
          </a:p>
          <a:p>
            <a:r>
              <a:rPr lang="es-PR" sz="2000" dirty="0">
                <a:latin typeface="Roboto Slab"/>
              </a:rPr>
              <a:t>se está negando la dignidad de algunos seres humanos, y eso</a:t>
            </a:r>
          </a:p>
          <a:p>
            <a:r>
              <a:rPr lang="es-PR" sz="2000" dirty="0">
                <a:latin typeface="Roboto Slab"/>
              </a:rPr>
              <a:t>no puede normalizarse socialmente y permitirse. Eso fue </a:t>
            </a:r>
          </a:p>
          <a:p>
            <a:r>
              <a:rPr lang="es-PR" sz="2000" dirty="0">
                <a:latin typeface="Roboto Slab"/>
              </a:rPr>
              <a:t>lo que pasó con el Holocausto: normalizar el negar derechos </a:t>
            </a:r>
          </a:p>
          <a:p>
            <a:r>
              <a:rPr lang="es-PR" sz="2000" dirty="0">
                <a:latin typeface="Roboto Slab"/>
              </a:rPr>
              <a:t>humanos a los judíos.</a:t>
            </a:r>
          </a:p>
          <a:p>
            <a:endParaRPr lang="es-PR" sz="2000" dirty="0">
              <a:latin typeface="Roboto Slab"/>
            </a:endParaRPr>
          </a:p>
          <a:p>
            <a:r>
              <a:rPr lang="es-PR" sz="2000" dirty="0">
                <a:latin typeface="Roboto Slab"/>
              </a:rPr>
              <a:t>Se debe hacer ver el horror del aborto de tal forma que, incluso siendo</a:t>
            </a:r>
          </a:p>
          <a:p>
            <a:r>
              <a:rPr lang="es-PR" sz="2000" dirty="0">
                <a:latin typeface="Roboto Slab"/>
              </a:rPr>
              <a:t>legal, sea impensable cometerlo, porque somos tan y tan conscientes del</a:t>
            </a:r>
          </a:p>
          <a:p>
            <a:r>
              <a:rPr lang="es-PR" sz="2000" dirty="0">
                <a:latin typeface="Roboto Slab"/>
              </a:rPr>
              <a:t>valor de toda vida humana que elegimos ni siquiera considerar la posibilidad de aniquilar una vida de esa forma. Más que jueces, necesitamos apoyo para las mujeres en búsqueda de aborto.	</a:t>
            </a:r>
          </a:p>
          <a:p>
            <a:endParaRPr lang="es-PR" sz="2000" dirty="0">
              <a:latin typeface="Roboto Slab"/>
            </a:endParaRPr>
          </a:p>
          <a:p>
            <a:r>
              <a:rPr lang="es-PR" sz="2000" dirty="0">
                <a:latin typeface="Roboto Slab"/>
              </a:rPr>
              <a:t>			Dicho sea de paso, la Iglesia no promueve la </a:t>
            </a:r>
            <a:r>
              <a:rPr lang="es-PR" sz="2000" dirty="0" err="1">
                <a:latin typeface="Roboto Slab"/>
              </a:rPr>
              <a:t>criminilización</a:t>
            </a:r>
            <a:r>
              <a:rPr lang="es-PR" sz="2000" dirty="0">
                <a:latin typeface="Roboto Slab"/>
              </a:rPr>
              <a:t> del aborto</a:t>
            </a:r>
          </a:p>
          <a:p>
            <a:r>
              <a:rPr lang="es-PR" sz="2000" dirty="0">
                <a:latin typeface="Roboto Slab"/>
              </a:rPr>
              <a:t>			(que una mujer tenga pena de cárcel por abortar).</a:t>
            </a:r>
          </a:p>
          <a:p>
            <a:r>
              <a:rPr lang="es-PR" sz="2000" dirty="0">
                <a:latin typeface="Roboto Slab"/>
              </a:rPr>
              <a:t> </a:t>
            </a:r>
            <a:endParaRPr lang="en-US" sz="2000" dirty="0"/>
          </a:p>
          <a:p>
            <a:endParaRPr lang="en-US" sz="3500" dirty="0"/>
          </a:p>
        </p:txBody>
      </p:sp>
    </p:spTree>
    <p:extLst>
      <p:ext uri="{BB962C8B-B14F-4D97-AF65-F5344CB8AC3E}">
        <p14:creationId xmlns:p14="http://schemas.microsoft.com/office/powerpoint/2010/main" val="97894882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553998"/>
          </a:xfrm>
          <a:prstGeom prst="rect">
            <a:avLst/>
          </a:prstGeom>
          <a:noFill/>
        </p:spPr>
        <p:txBody>
          <a:bodyPr wrap="square" rtlCol="0">
            <a:spAutoFit/>
          </a:bodyPr>
          <a:lstStyle/>
          <a:p>
            <a:r>
              <a:rPr lang="es-PR" sz="3000" b="1" dirty="0"/>
              <a:t>Pregunta: ¿El feto sufre dolor al ser abortado?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127744"/>
            <a:ext cx="11053445" cy="675569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Afirmativo. Sí, el feto puede sufrir tremendamente al ser </a:t>
            </a:r>
          </a:p>
          <a:p>
            <a:r>
              <a:rPr lang="es-PR" sz="2000" dirty="0">
                <a:latin typeface="Roboto Slab"/>
              </a:rPr>
              <a:t>a</a:t>
            </a:r>
            <a:r>
              <a:rPr lang="es-PR" sz="2000" b="0" i="0" dirty="0">
                <a:effectLst/>
                <a:latin typeface="Roboto Slab"/>
              </a:rPr>
              <a:t>bortado</a:t>
            </a:r>
            <a:r>
              <a:rPr lang="es-PR" sz="2000" dirty="0">
                <a:latin typeface="Roboto Slab"/>
              </a:rPr>
              <a:t>, e</a:t>
            </a:r>
            <a:r>
              <a:rPr lang="es-PR" sz="2000" b="0" i="0" dirty="0">
                <a:effectLst/>
                <a:latin typeface="Roboto Slab"/>
              </a:rPr>
              <a:t>s</a:t>
            </a:r>
            <a:r>
              <a:rPr lang="es-PR" sz="2000" dirty="0">
                <a:latin typeface="Roboto Slab"/>
              </a:rPr>
              <a:t>pecialmente cuando se usa el método de desmembración</a:t>
            </a:r>
            <a:r>
              <a:rPr lang="es-PR" sz="2000" b="0" i="0" dirty="0">
                <a:effectLst/>
                <a:latin typeface="Roboto Slab"/>
              </a:rPr>
              <a:t>.</a:t>
            </a:r>
          </a:p>
          <a:p>
            <a:r>
              <a:rPr lang="es-PR" sz="2000" dirty="0">
                <a:latin typeface="Roboto Slab"/>
              </a:rPr>
              <a:t>Mientras un feto es desmembrado el corazón sigue latiendo. </a:t>
            </a:r>
          </a:p>
          <a:p>
            <a:r>
              <a:rPr lang="es-PR" sz="2000" dirty="0">
                <a:latin typeface="Roboto Slab"/>
              </a:rPr>
              <a:t>Si se usa un método de aborto que hace posible que un niño</a:t>
            </a:r>
          </a:p>
          <a:p>
            <a:r>
              <a:rPr lang="es-PR" sz="2000" dirty="0">
                <a:latin typeface="Roboto Slab"/>
              </a:rPr>
              <a:t>nazca vivo, se le deja morir sufriendo. </a:t>
            </a:r>
          </a:p>
          <a:p>
            <a:endParaRPr lang="es-PR" sz="2000" dirty="0">
              <a:latin typeface="Roboto Slab"/>
            </a:endParaRPr>
          </a:p>
          <a:p>
            <a:r>
              <a:rPr lang="es-PR" sz="2000" dirty="0">
                <a:latin typeface="Roboto Slab"/>
              </a:rPr>
              <a:t>Esto es tremendamente inhumano. </a:t>
            </a:r>
          </a:p>
          <a:p>
            <a:endParaRPr lang="es-PR" sz="2000" dirty="0">
              <a:latin typeface="Roboto Slab"/>
            </a:endParaRPr>
          </a:p>
          <a:p>
            <a:r>
              <a:rPr lang="es-PR" sz="2000" dirty="0">
                <a:latin typeface="Roboto Slab"/>
              </a:rPr>
              <a:t>Puedes escuchar un testimonio de una enfermera que </a:t>
            </a:r>
          </a:p>
          <a:p>
            <a:r>
              <a:rPr lang="es-PR" sz="2000" dirty="0">
                <a:latin typeface="Roboto Slab"/>
              </a:rPr>
              <a:t>vio como se dejaban morir a niños sobreviviente de aborto aquí:</a:t>
            </a:r>
          </a:p>
          <a:p>
            <a:r>
              <a:rPr lang="en-US" sz="2000" dirty="0">
                <a:hlinkClick r:id="rId3"/>
              </a:rPr>
              <a:t>This Nurse Witnessed Aborted Babies Born Alive – YouTube</a:t>
            </a:r>
            <a:endParaRPr lang="en-US" sz="2000" dirty="0"/>
          </a:p>
          <a:p>
            <a:endParaRPr lang="en-US" sz="2000" dirty="0">
              <a:latin typeface="Roboto Slab"/>
            </a:endParaRPr>
          </a:p>
          <a:p>
            <a:r>
              <a:rPr lang="en-US" sz="2000" dirty="0" err="1">
                <a:latin typeface="Roboto Slab"/>
              </a:rPr>
              <a:t>Puedes</a:t>
            </a:r>
            <a:r>
              <a:rPr lang="en-US" sz="2000" dirty="0">
                <a:latin typeface="Roboto Slab"/>
              </a:rPr>
              <a:t> leer un </a:t>
            </a:r>
            <a:r>
              <a:rPr lang="en-US" sz="2000" dirty="0" err="1">
                <a:latin typeface="Roboto Slab"/>
              </a:rPr>
              <a:t>estudio</a:t>
            </a:r>
            <a:r>
              <a:rPr lang="en-US" sz="2000" dirty="0">
                <a:latin typeface="Roboto Slab"/>
              </a:rPr>
              <a:t> </a:t>
            </a:r>
            <a:r>
              <a:rPr lang="en-US" sz="2000" dirty="0" err="1">
                <a:latin typeface="Roboto Slab"/>
              </a:rPr>
              <a:t>donde</a:t>
            </a:r>
            <a:r>
              <a:rPr lang="en-US" sz="2000" dirty="0">
                <a:latin typeface="Roboto Slab"/>
              </a:rPr>
              <a:t> se </a:t>
            </a:r>
            <a:r>
              <a:rPr lang="en-US" sz="2000" dirty="0" err="1">
                <a:latin typeface="Roboto Slab"/>
              </a:rPr>
              <a:t>concluyó</a:t>
            </a:r>
            <a:r>
              <a:rPr lang="en-US" sz="2000" dirty="0">
                <a:latin typeface="Roboto Slab"/>
              </a:rPr>
              <a:t> que </a:t>
            </a:r>
            <a:r>
              <a:rPr lang="en-US" sz="2000" dirty="0" err="1">
                <a:latin typeface="Roboto Slab"/>
              </a:rPr>
              <a:t>el</a:t>
            </a:r>
            <a:r>
              <a:rPr lang="en-US" sz="2000" dirty="0">
                <a:latin typeface="Roboto Slab"/>
              </a:rPr>
              <a:t> </a:t>
            </a:r>
            <a:r>
              <a:rPr lang="en-US" sz="2000" dirty="0" err="1">
                <a:latin typeface="Roboto Slab"/>
              </a:rPr>
              <a:t>feto</a:t>
            </a:r>
            <a:r>
              <a:rPr lang="en-US" sz="2000" dirty="0">
                <a:latin typeface="Roboto Slab"/>
              </a:rPr>
              <a:t> </a:t>
            </a:r>
            <a:r>
              <a:rPr lang="en-US" sz="2000" dirty="0" err="1">
                <a:latin typeface="Roboto Slab"/>
              </a:rPr>
              <a:t>puede</a:t>
            </a:r>
            <a:r>
              <a:rPr lang="en-US" sz="2000" dirty="0">
                <a:latin typeface="Roboto Slab"/>
              </a:rPr>
              <a:t> </a:t>
            </a:r>
            <a:r>
              <a:rPr lang="en-US" sz="2000" dirty="0" err="1">
                <a:latin typeface="Roboto Slab"/>
              </a:rPr>
              <a:t>sufrir</a:t>
            </a:r>
            <a:r>
              <a:rPr lang="en-US" sz="2000" dirty="0">
                <a:latin typeface="Roboto Slab"/>
              </a:rPr>
              <a:t> dolor </a:t>
            </a:r>
            <a:r>
              <a:rPr lang="en-US" sz="2000" dirty="0" err="1">
                <a:latin typeface="Roboto Slab"/>
              </a:rPr>
              <a:t>en</a:t>
            </a:r>
            <a:r>
              <a:rPr lang="en-US" sz="2000" dirty="0">
                <a:latin typeface="Roboto Slab"/>
              </a:rPr>
              <a:t> la </a:t>
            </a:r>
            <a:r>
              <a:rPr lang="en-US" sz="2000" dirty="0" err="1">
                <a:latin typeface="Roboto Slab"/>
              </a:rPr>
              <a:t>ventana</a:t>
            </a:r>
            <a:r>
              <a:rPr lang="en-US" sz="2000" dirty="0">
                <a:latin typeface="Roboto Slab"/>
              </a:rPr>
              <a:t> de 12-24 			</a:t>
            </a:r>
            <a:r>
              <a:rPr lang="en-US" sz="2000" dirty="0" err="1">
                <a:latin typeface="Roboto Slab"/>
              </a:rPr>
              <a:t>semanas</a:t>
            </a:r>
            <a:r>
              <a:rPr lang="en-US" sz="2000" dirty="0">
                <a:latin typeface="Roboto Slab"/>
              </a:rPr>
              <a:t> </a:t>
            </a:r>
            <a:r>
              <a:rPr lang="en-US" sz="2000" dirty="0" err="1">
                <a:latin typeface="Roboto Slab"/>
              </a:rPr>
              <a:t>aquí</a:t>
            </a:r>
            <a:r>
              <a:rPr lang="en-US" sz="2000" dirty="0">
                <a:latin typeface="Roboto Slab"/>
              </a:rPr>
              <a:t>: </a:t>
            </a:r>
            <a:r>
              <a:rPr lang="en-US" sz="2000" dirty="0">
                <a:hlinkClick r:id="rId4"/>
              </a:rPr>
              <a:t>Reconsidering fetal pain | Journal of Medical Ethics (bmj.com)</a:t>
            </a:r>
            <a:endParaRPr lang="en-US" sz="2000" dirty="0"/>
          </a:p>
          <a:p>
            <a:endParaRPr lang="en-US" sz="2000" dirty="0">
              <a:latin typeface="Roboto Slab"/>
            </a:endParaRPr>
          </a:p>
          <a:p>
            <a:r>
              <a:rPr lang="en-US" sz="2000" dirty="0">
                <a:latin typeface="Roboto Slab"/>
              </a:rPr>
              <a:t>			</a:t>
            </a:r>
            <a:r>
              <a:rPr lang="en-US" sz="2000" dirty="0" err="1">
                <a:latin typeface="Roboto Slab"/>
              </a:rPr>
              <a:t>Puedes</a:t>
            </a:r>
            <a:r>
              <a:rPr lang="en-US" sz="2000" dirty="0">
                <a:latin typeface="Roboto Slab"/>
              </a:rPr>
              <a:t> </a:t>
            </a:r>
            <a:r>
              <a:rPr lang="en-US" sz="2000" dirty="0" err="1">
                <a:latin typeface="Roboto Slab"/>
              </a:rPr>
              <a:t>ver</a:t>
            </a:r>
            <a:r>
              <a:rPr lang="en-US" sz="2000" dirty="0">
                <a:latin typeface="Roboto Slab"/>
              </a:rPr>
              <a:t> </a:t>
            </a:r>
            <a:r>
              <a:rPr lang="en-US" sz="2000" dirty="0" err="1">
                <a:latin typeface="Roboto Slab"/>
              </a:rPr>
              <a:t>más</a:t>
            </a:r>
            <a:r>
              <a:rPr lang="en-US" sz="2000" dirty="0">
                <a:latin typeface="Roboto Slab"/>
              </a:rPr>
              <a:t> </a:t>
            </a:r>
            <a:r>
              <a:rPr lang="en-US" sz="2000" dirty="0" err="1">
                <a:latin typeface="Roboto Slab"/>
              </a:rPr>
              <a:t>acerca</a:t>
            </a:r>
            <a:r>
              <a:rPr lang="en-US" sz="2000" dirty="0">
                <a:latin typeface="Roboto Slab"/>
              </a:rPr>
              <a:t> del </a:t>
            </a:r>
            <a:r>
              <a:rPr lang="en-US" sz="2000" dirty="0" err="1">
                <a:latin typeface="Roboto Slab"/>
              </a:rPr>
              <a:t>aborto</a:t>
            </a:r>
            <a:r>
              <a:rPr lang="en-US" sz="2000" dirty="0">
                <a:latin typeface="Roboto Slab"/>
              </a:rPr>
              <a:t> via </a:t>
            </a:r>
            <a:r>
              <a:rPr lang="en-US" sz="2000" dirty="0" err="1">
                <a:latin typeface="Roboto Slab"/>
              </a:rPr>
              <a:t>desmembramiento</a:t>
            </a:r>
            <a:r>
              <a:rPr lang="en-US" sz="2000" dirty="0">
                <a:latin typeface="Roboto Slab"/>
              </a:rPr>
              <a:t> </a:t>
            </a:r>
            <a:r>
              <a:rPr lang="en-US" sz="2000" dirty="0" err="1">
                <a:latin typeface="Roboto Slab"/>
              </a:rPr>
              <a:t>aquí</a:t>
            </a:r>
            <a:r>
              <a:rPr lang="en-US" sz="2000" dirty="0">
                <a:latin typeface="Roboto Slab"/>
              </a:rPr>
              <a:t>:</a:t>
            </a:r>
          </a:p>
          <a:p>
            <a:r>
              <a:rPr lang="en-US" sz="2000" dirty="0">
                <a:latin typeface="Roboto Slab"/>
              </a:rPr>
              <a:t>			</a:t>
            </a:r>
            <a:r>
              <a:rPr lang="en-US" sz="2000" dirty="0">
                <a:hlinkClick r:id="rId5"/>
              </a:rPr>
              <a:t>2nd Trimester Surgical Abortion: Dilation and Evacuation (D &amp; E) - YouTube</a:t>
            </a:r>
            <a:endParaRPr lang="es-PR" sz="2000" dirty="0">
              <a:latin typeface="Roboto Slab"/>
            </a:endParaRPr>
          </a:p>
          <a:p>
            <a:endParaRPr lang="es-PR" sz="2000" dirty="0">
              <a:latin typeface="Roboto Slab"/>
            </a:endParaRPr>
          </a:p>
          <a:p>
            <a:endParaRPr lang="en-US" sz="2000" dirty="0"/>
          </a:p>
          <a:p>
            <a:endParaRPr lang="en-US" sz="3500" dirty="0"/>
          </a:p>
        </p:txBody>
      </p:sp>
    </p:spTree>
    <p:extLst>
      <p:ext uri="{BB962C8B-B14F-4D97-AF65-F5344CB8AC3E}">
        <p14:creationId xmlns:p14="http://schemas.microsoft.com/office/powerpoint/2010/main" val="178694312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015663"/>
          </a:xfrm>
          <a:prstGeom prst="rect">
            <a:avLst/>
          </a:prstGeom>
          <a:noFill/>
        </p:spPr>
        <p:txBody>
          <a:bodyPr wrap="square" rtlCol="0">
            <a:spAutoFit/>
          </a:bodyPr>
          <a:lstStyle/>
          <a:p>
            <a:r>
              <a:rPr lang="es-PR" sz="3000" b="1" dirty="0"/>
              <a:t>Pregunta: ¿Si no hay corazón, puede decirse</a:t>
            </a:r>
          </a:p>
          <a:p>
            <a:r>
              <a:rPr lang="es-PR" sz="3000" b="1" dirty="0"/>
              <a:t>que hay vida?</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053445" cy="5524589"/>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Desde la perspectiva bíblica un no-nacido tiene vida</a:t>
            </a:r>
          </a:p>
          <a:p>
            <a:r>
              <a:rPr lang="es-PR" sz="2000" b="0" i="0" dirty="0">
                <a:effectLst/>
                <a:latin typeface="Roboto Slab"/>
              </a:rPr>
              <a:t>des</a:t>
            </a:r>
            <a:r>
              <a:rPr lang="es-PR" sz="2000" dirty="0">
                <a:latin typeface="Roboto Slab"/>
              </a:rPr>
              <a:t>de el momento de la concepción.</a:t>
            </a:r>
          </a:p>
          <a:p>
            <a:endParaRPr lang="es-PR" sz="2000" b="0" i="0" dirty="0">
              <a:effectLst/>
              <a:latin typeface="Roboto Slab"/>
            </a:endParaRPr>
          </a:p>
          <a:p>
            <a:r>
              <a:rPr lang="es-PR" sz="2000" dirty="0">
                <a:latin typeface="Roboto Slab"/>
              </a:rPr>
              <a:t>Y desde la ciencia también: si estudias embriología verás que </a:t>
            </a:r>
          </a:p>
          <a:p>
            <a:r>
              <a:rPr lang="es-PR" sz="2000" b="0" i="0" dirty="0">
                <a:effectLst/>
                <a:latin typeface="Roboto Slab"/>
              </a:rPr>
              <a:t>la vida humana comienza en la concepción.</a:t>
            </a:r>
            <a:endParaRPr lang="es-PR" sz="2000" dirty="0">
              <a:latin typeface="Roboto Slab"/>
            </a:endParaRPr>
          </a:p>
          <a:p>
            <a:endParaRPr lang="es-PR" sz="2000" b="0" i="0" dirty="0">
              <a:effectLst/>
              <a:latin typeface="Roboto Slab"/>
            </a:endParaRPr>
          </a:p>
          <a:p>
            <a:r>
              <a:rPr lang="es-PR" sz="2000" dirty="0">
                <a:latin typeface="Roboto Slab"/>
              </a:rPr>
              <a:t>Puedes ver en esta página diversas fuentes que definen el comienzo</a:t>
            </a:r>
          </a:p>
          <a:p>
            <a:r>
              <a:rPr lang="es-PR" sz="2000" dirty="0">
                <a:latin typeface="Roboto Slab"/>
              </a:rPr>
              <a:t>de la vida en el momento de la concepción: </a:t>
            </a:r>
          </a:p>
          <a:p>
            <a:r>
              <a:rPr lang="en-US" sz="2000" dirty="0">
                <a:hlinkClick r:id="rId3"/>
              </a:rPr>
              <a:t>Life Begins at Fertilization with the Embryo's Conception (princeton.edu)</a:t>
            </a:r>
            <a:endParaRPr lang="es-PR" sz="2000" dirty="0">
              <a:latin typeface="Roboto Slab"/>
            </a:endParaRPr>
          </a:p>
          <a:p>
            <a:endParaRPr lang="es-PR" sz="2000" b="0" i="0" dirty="0">
              <a:effectLst/>
              <a:latin typeface="Roboto Slab"/>
            </a:endParaRPr>
          </a:p>
          <a:p>
            <a:r>
              <a:rPr lang="es-PR" sz="2000" dirty="0">
                <a:latin typeface="Roboto Slab"/>
              </a:rPr>
              <a:t>Piensa en eso. Si descubren una organismo microscópica en Marte se dirá que se ha encontrado vida en Marte.</a:t>
            </a:r>
          </a:p>
          <a:p>
            <a:endParaRPr lang="es-PR" sz="2000" b="0" i="0" dirty="0">
              <a:effectLst/>
              <a:latin typeface="Roboto Slab"/>
            </a:endParaRPr>
          </a:p>
          <a:p>
            <a:r>
              <a:rPr lang="es-PR" sz="2000" dirty="0">
                <a:latin typeface="Roboto Slab"/>
              </a:rPr>
              <a:t>			¿Por qué, entonces, un cigoto, que también es de tamaño 				microscópico, no ha de ser considerado vida en la tierra?</a:t>
            </a:r>
            <a:r>
              <a:rPr lang="es-PR" sz="2000" b="0" i="0" dirty="0">
                <a:effectLst/>
                <a:latin typeface="Roboto Slab"/>
              </a:rPr>
              <a:t> </a:t>
            </a:r>
            <a:endParaRPr lang="en-US" sz="2000" dirty="0"/>
          </a:p>
          <a:p>
            <a:endParaRPr lang="en-US" sz="3500" dirty="0"/>
          </a:p>
        </p:txBody>
      </p:sp>
    </p:spTree>
    <p:extLst>
      <p:ext uri="{BB962C8B-B14F-4D97-AF65-F5344CB8AC3E}">
        <p14:creationId xmlns:p14="http://schemas.microsoft.com/office/powerpoint/2010/main" val="146811865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¿Por qué forzar a una mujer a sufrir</a:t>
            </a:r>
          </a:p>
          <a:p>
            <a:r>
              <a:rPr lang="es-PR" sz="3000" b="1" dirty="0"/>
              <a:t>9 meses hasta que pueda dar el niño en </a:t>
            </a:r>
          </a:p>
          <a:p>
            <a:r>
              <a:rPr lang="es-PR" sz="3000" b="1" dirty="0"/>
              <a:t>adopción?</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805920" cy="517064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1700" b="0" i="0" dirty="0">
                <a:effectLst/>
                <a:latin typeface="Roboto Slab"/>
              </a:rPr>
              <a:t>Respuesta: Tampoco se trata de que la mujer sufra por 9 meses, </a:t>
            </a:r>
            <a:r>
              <a:rPr lang="es-PR" sz="1700" dirty="0">
                <a:latin typeface="Roboto Slab"/>
              </a:rPr>
              <a:t>se trata de ayuda </a:t>
            </a:r>
          </a:p>
          <a:p>
            <a:r>
              <a:rPr lang="es-PR" sz="1700" dirty="0">
                <a:latin typeface="Roboto Slab"/>
              </a:rPr>
              <a:t>a ambas vidas a seguir adelante. Ambas vidas tienen igual dignidad.</a:t>
            </a:r>
          </a:p>
          <a:p>
            <a:endParaRPr lang="es-PR" sz="1700" dirty="0">
              <a:latin typeface="Roboto Slab"/>
            </a:endParaRPr>
          </a:p>
          <a:p>
            <a:r>
              <a:rPr lang="es-PR" sz="1700" dirty="0">
                <a:latin typeface="Roboto Slab"/>
              </a:rPr>
              <a:t>Se ha de brindar toda la ayuda necesaria para que ambas vidas puedan seguir </a:t>
            </a:r>
          </a:p>
          <a:p>
            <a:r>
              <a:rPr lang="es-PR" sz="1700" dirty="0">
                <a:latin typeface="Roboto Slab"/>
              </a:rPr>
              <a:t>adelante de la forma más plena y </a:t>
            </a:r>
            <a:r>
              <a:rPr lang="es-PR" sz="1700" dirty="0" err="1">
                <a:latin typeface="Roboto Slab"/>
              </a:rPr>
              <a:t>humanizante</a:t>
            </a:r>
            <a:r>
              <a:rPr lang="es-PR" sz="1700" dirty="0">
                <a:latin typeface="Roboto Slab"/>
              </a:rPr>
              <a:t> posible.</a:t>
            </a:r>
          </a:p>
          <a:p>
            <a:endParaRPr lang="es-PR" sz="1700" dirty="0">
              <a:latin typeface="Roboto Slab"/>
            </a:endParaRPr>
          </a:p>
          <a:p>
            <a:r>
              <a:rPr lang="es-PR" sz="1700" dirty="0">
                <a:latin typeface="Roboto Slab"/>
              </a:rPr>
              <a:t>También hay que tener en cuenta que el sufrimiento tras un aborto puede durar </a:t>
            </a:r>
          </a:p>
          <a:p>
            <a:r>
              <a:rPr lang="es-PR" sz="1700" dirty="0">
                <a:latin typeface="Roboto Slab"/>
              </a:rPr>
              <a:t>toda la vida, pues si te arrepientes no hay vuelta atrás. Puedes ver un ejemplo de </a:t>
            </a:r>
          </a:p>
          <a:p>
            <a:r>
              <a:rPr lang="es-PR" sz="1700" dirty="0">
                <a:latin typeface="Roboto Slab"/>
              </a:rPr>
              <a:t>una mujer que se arrepintió de su aborto aquí: </a:t>
            </a:r>
          </a:p>
          <a:p>
            <a:r>
              <a:rPr lang="en-US" sz="1700" dirty="0">
                <a:hlinkClick r:id="rId3"/>
              </a:rPr>
              <a:t>Former Disney World Princess on Abortion Regret – YouTube</a:t>
            </a:r>
            <a:endParaRPr lang="en-US" sz="1700" dirty="0"/>
          </a:p>
          <a:p>
            <a:endParaRPr lang="en-US" sz="1700" dirty="0"/>
          </a:p>
          <a:p>
            <a:r>
              <a:rPr lang="en-US" sz="1700" dirty="0">
                <a:latin typeface="Roboto Slab"/>
              </a:rPr>
              <a:t>Hay un </a:t>
            </a:r>
            <a:r>
              <a:rPr lang="en-US" sz="1700" dirty="0" err="1">
                <a:latin typeface="Roboto Slab"/>
              </a:rPr>
              <a:t>ministerio</a:t>
            </a:r>
            <a:r>
              <a:rPr lang="en-US" sz="1700" dirty="0">
                <a:latin typeface="Roboto Slab"/>
              </a:rPr>
              <a:t> que se </a:t>
            </a:r>
            <a:r>
              <a:rPr lang="en-US" sz="1700" dirty="0" err="1">
                <a:latin typeface="Roboto Slab"/>
              </a:rPr>
              <a:t>dedica</a:t>
            </a:r>
            <a:r>
              <a:rPr lang="en-US" sz="1700" dirty="0">
                <a:latin typeface="Roboto Slab"/>
              </a:rPr>
              <a:t> a </a:t>
            </a:r>
            <a:r>
              <a:rPr lang="en-US" sz="1700" dirty="0" err="1">
                <a:latin typeface="Roboto Slab"/>
              </a:rPr>
              <a:t>ayudar</a:t>
            </a:r>
            <a:r>
              <a:rPr lang="en-US" sz="1700" dirty="0">
                <a:latin typeface="Roboto Slab"/>
              </a:rPr>
              <a:t> a </a:t>
            </a:r>
            <a:r>
              <a:rPr lang="en-US" sz="1700" dirty="0" err="1">
                <a:latin typeface="Roboto Slab"/>
              </a:rPr>
              <a:t>mujeres</a:t>
            </a:r>
            <a:r>
              <a:rPr lang="en-US" sz="1700" dirty="0">
                <a:latin typeface="Roboto Slab"/>
              </a:rPr>
              <a:t> </a:t>
            </a:r>
            <a:r>
              <a:rPr lang="en-US" sz="1700" dirty="0" err="1">
                <a:latin typeface="Roboto Slab"/>
              </a:rPr>
              <a:t>católicas</a:t>
            </a:r>
            <a:r>
              <a:rPr lang="en-US" sz="1700" dirty="0">
                <a:latin typeface="Roboto Slab"/>
              </a:rPr>
              <a:t> que </a:t>
            </a:r>
            <a:r>
              <a:rPr lang="en-US" sz="1700" dirty="0" err="1">
                <a:latin typeface="Roboto Slab"/>
              </a:rPr>
              <a:t>abortaron</a:t>
            </a:r>
            <a:r>
              <a:rPr lang="en-US" sz="1700" dirty="0">
                <a:latin typeface="Roboto Slab"/>
              </a:rPr>
              <a:t> y </a:t>
            </a:r>
            <a:r>
              <a:rPr lang="en-US" sz="1700" dirty="0" err="1">
                <a:latin typeface="Roboto Slab"/>
              </a:rPr>
              <a:t>sufren</a:t>
            </a:r>
            <a:r>
              <a:rPr lang="en-US" sz="1700" dirty="0">
                <a:latin typeface="Roboto Slab"/>
              </a:rPr>
              <a:t> por </a:t>
            </a:r>
            <a:r>
              <a:rPr lang="en-US" sz="1700" dirty="0" err="1">
                <a:latin typeface="Roboto Slab"/>
              </a:rPr>
              <a:t>ello</a:t>
            </a:r>
            <a:r>
              <a:rPr lang="en-US" sz="1700" dirty="0">
                <a:latin typeface="Roboto Slab"/>
              </a:rPr>
              <a:t>. </a:t>
            </a:r>
            <a:r>
              <a:rPr lang="en-US" sz="1700" dirty="0" err="1">
                <a:latin typeface="Roboto Slab"/>
              </a:rPr>
              <a:t>Siempre</a:t>
            </a:r>
            <a:r>
              <a:rPr lang="en-US" sz="1700" dirty="0">
                <a:latin typeface="Roboto Slab"/>
              </a:rPr>
              <a:t> hay </a:t>
            </a:r>
            <a:r>
              <a:rPr lang="en-US" sz="1700" dirty="0" err="1">
                <a:latin typeface="Roboto Slab"/>
              </a:rPr>
              <a:t>redención</a:t>
            </a:r>
            <a:r>
              <a:rPr lang="en-US" sz="1700" dirty="0">
                <a:latin typeface="Roboto Slab"/>
              </a:rPr>
              <a:t>, </a:t>
            </a:r>
            <a:r>
              <a:rPr lang="en-US" sz="1700" dirty="0" err="1">
                <a:latin typeface="Roboto Slab"/>
              </a:rPr>
              <a:t>sanación</a:t>
            </a:r>
            <a:r>
              <a:rPr lang="en-US" sz="1700" dirty="0">
                <a:latin typeface="Roboto Slab"/>
              </a:rPr>
              <a:t> y </a:t>
            </a:r>
            <a:r>
              <a:rPr lang="en-US" sz="1700" dirty="0" err="1">
                <a:latin typeface="Roboto Slab"/>
              </a:rPr>
              <a:t>salvación</a:t>
            </a:r>
            <a:r>
              <a:rPr lang="en-US" sz="1700" dirty="0">
                <a:latin typeface="Roboto Slab"/>
              </a:rPr>
              <a:t> </a:t>
            </a:r>
            <a:r>
              <a:rPr lang="en-US" sz="1700" dirty="0" err="1">
                <a:latin typeface="Roboto Slab"/>
              </a:rPr>
              <a:t>si</a:t>
            </a:r>
            <a:r>
              <a:rPr lang="en-US" sz="1700" dirty="0">
                <a:latin typeface="Roboto Slab"/>
              </a:rPr>
              <a:t> hay </a:t>
            </a:r>
            <a:r>
              <a:rPr lang="en-US" sz="1700" dirty="0" err="1">
                <a:latin typeface="Roboto Slab"/>
              </a:rPr>
              <a:t>arrepentimiento</a:t>
            </a:r>
            <a:r>
              <a:rPr lang="en-US" sz="1700" dirty="0">
                <a:latin typeface="Roboto Slab"/>
              </a:rPr>
              <a:t>. </a:t>
            </a:r>
            <a:r>
              <a:rPr lang="en-US" sz="1700" dirty="0" err="1">
                <a:latin typeface="Roboto Slab"/>
              </a:rPr>
              <a:t>Puedes</a:t>
            </a:r>
            <a:r>
              <a:rPr lang="en-US" sz="1700" dirty="0">
                <a:latin typeface="Roboto Slab"/>
              </a:rPr>
              <a:t> </a:t>
            </a:r>
            <a:r>
              <a:rPr lang="en-US" sz="1700" dirty="0" err="1">
                <a:latin typeface="Roboto Slab"/>
              </a:rPr>
              <a:t>ver</a:t>
            </a:r>
            <a:r>
              <a:rPr lang="en-US" sz="1700" dirty="0">
                <a:latin typeface="Roboto Slab"/>
              </a:rPr>
              <a:t> </a:t>
            </a:r>
            <a:r>
              <a:rPr lang="en-US" sz="1700" dirty="0" err="1">
                <a:latin typeface="Roboto Slab"/>
              </a:rPr>
              <a:t>más</a:t>
            </a:r>
            <a:r>
              <a:rPr lang="en-US" sz="1700" dirty="0">
                <a:latin typeface="Roboto Slab"/>
              </a:rPr>
              <a:t> </a:t>
            </a:r>
            <a:r>
              <a:rPr lang="en-US" sz="1700" dirty="0" err="1">
                <a:latin typeface="Roboto Slab"/>
              </a:rPr>
              <a:t>información</a:t>
            </a:r>
            <a:r>
              <a:rPr lang="en-US" sz="1700" dirty="0">
                <a:latin typeface="Roboto Slab"/>
              </a:rPr>
              <a:t> de ese </a:t>
            </a:r>
            <a:r>
              <a:rPr lang="en-US" sz="1700" dirty="0" err="1">
                <a:latin typeface="Roboto Slab"/>
              </a:rPr>
              <a:t>ministerio</a:t>
            </a:r>
            <a:r>
              <a:rPr lang="en-US" sz="1700" dirty="0">
                <a:latin typeface="Roboto Slab"/>
              </a:rPr>
              <a:t> </a:t>
            </a:r>
            <a:r>
              <a:rPr lang="en-US" sz="1700" dirty="0" err="1">
                <a:latin typeface="Roboto Slab"/>
              </a:rPr>
              <a:t>aquí:</a:t>
            </a:r>
            <a:r>
              <a:rPr lang="en-US" sz="1700" dirty="0" err="1">
                <a:hlinkClick r:id="rId4"/>
              </a:rPr>
              <a:t>Welcome</a:t>
            </a:r>
            <a:r>
              <a:rPr lang="en-US" sz="1700" dirty="0">
                <a:hlinkClick r:id="rId4"/>
              </a:rPr>
              <a:t> to Rachel's Vineyard: a safe place to renew, rebuild and redeem hearts broken by abortion. (rachelsvineyard.org)</a:t>
            </a:r>
            <a:endParaRPr lang="en-US" sz="1700" dirty="0"/>
          </a:p>
          <a:p>
            <a:endParaRPr lang="en-US" sz="1700" dirty="0">
              <a:latin typeface="Roboto Slab"/>
            </a:endParaRPr>
          </a:p>
          <a:p>
            <a:r>
              <a:rPr lang="en-US" sz="1700" dirty="0">
                <a:latin typeface="Roboto Slab"/>
              </a:rPr>
              <a:t>			</a:t>
            </a:r>
            <a:endParaRPr lang="es-PR" sz="1700" dirty="0">
              <a:latin typeface="Roboto Slab"/>
            </a:endParaRPr>
          </a:p>
          <a:p>
            <a:endParaRPr lang="es-PR" sz="2000" dirty="0">
              <a:latin typeface="Roboto Slab"/>
            </a:endParaRPr>
          </a:p>
          <a:p>
            <a:endParaRPr lang="es-PR" sz="2000" dirty="0">
              <a:latin typeface="Roboto Slab"/>
            </a:endParaRPr>
          </a:p>
        </p:txBody>
      </p:sp>
    </p:spTree>
    <p:extLst>
      <p:ext uri="{BB962C8B-B14F-4D97-AF65-F5344CB8AC3E}">
        <p14:creationId xmlns:p14="http://schemas.microsoft.com/office/powerpoint/2010/main" val="336213364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015663"/>
          </a:xfrm>
          <a:prstGeom prst="rect">
            <a:avLst/>
          </a:prstGeom>
          <a:noFill/>
        </p:spPr>
        <p:txBody>
          <a:bodyPr wrap="square" rtlCol="0">
            <a:spAutoFit/>
          </a:bodyPr>
          <a:lstStyle/>
          <a:p>
            <a:r>
              <a:rPr lang="es-PR" sz="3000" b="1" dirty="0"/>
              <a:t>Pregunta: ¿La Iglesia se pone en lugar de la </a:t>
            </a:r>
          </a:p>
          <a:p>
            <a:r>
              <a:rPr lang="es-PR" sz="3000" b="1" dirty="0"/>
              <a:t>mujer?</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053445" cy="4370427"/>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La Iglesia se pone en lugar tanto de la mujer como la del</a:t>
            </a:r>
          </a:p>
          <a:p>
            <a:r>
              <a:rPr lang="es-PR" sz="2000" dirty="0">
                <a:latin typeface="Roboto Slab"/>
              </a:rPr>
              <a:t>niño por nacer. Ambos tienen la misma dignidad y se ha de defender</a:t>
            </a:r>
          </a:p>
          <a:p>
            <a:r>
              <a:rPr lang="es-PR" sz="2000" dirty="0">
                <a:latin typeface="Roboto Slab"/>
              </a:rPr>
              <a:t>la dignidad de todos. </a:t>
            </a:r>
          </a:p>
          <a:p>
            <a:endParaRPr lang="es-PR" sz="2000" dirty="0">
              <a:latin typeface="Roboto Slab"/>
            </a:endParaRPr>
          </a:p>
          <a:p>
            <a:r>
              <a:rPr lang="es-PR" sz="2000" dirty="0">
                <a:latin typeface="Roboto Slab"/>
              </a:rPr>
              <a:t>Hemos de ponernos en el lugar de todos los afectados por un</a:t>
            </a:r>
          </a:p>
          <a:p>
            <a:r>
              <a:rPr lang="es-PR" sz="2000" dirty="0">
                <a:latin typeface="Roboto Slab"/>
              </a:rPr>
              <a:t>embarazo en crisis (violación, embarazo adolescente, pobreza, </a:t>
            </a:r>
          </a:p>
          <a:p>
            <a:r>
              <a:rPr lang="es-PR" sz="2000" dirty="0">
                <a:latin typeface="Roboto Slab"/>
              </a:rPr>
              <a:t>peligro de salud de la madre, </a:t>
            </a:r>
            <a:r>
              <a:rPr lang="es-PR" sz="2000" dirty="0" err="1">
                <a:latin typeface="Roboto Slab"/>
              </a:rPr>
              <a:t>etc</a:t>
            </a:r>
            <a:r>
              <a:rPr lang="es-PR" sz="2000" dirty="0">
                <a:latin typeface="Roboto Slab"/>
              </a:rPr>
              <a:t>…) haciendo posible afirmar la</a:t>
            </a:r>
          </a:p>
          <a:p>
            <a:r>
              <a:rPr lang="es-PR" sz="2000" dirty="0">
                <a:latin typeface="Roboto Slab"/>
              </a:rPr>
              <a:t>dignidad de todos, tal cual la Doctrina Social de la Iglesia nos enseña</a:t>
            </a:r>
          </a:p>
          <a:p>
            <a:r>
              <a:rPr lang="es-PR" sz="2000" dirty="0">
                <a:latin typeface="Roboto Slab"/>
              </a:rPr>
              <a:t>a hacerlo.</a:t>
            </a:r>
          </a:p>
          <a:p>
            <a:endParaRPr lang="es-PR" sz="2000" dirty="0">
              <a:latin typeface="Roboto Slab"/>
            </a:endParaRPr>
          </a:p>
          <a:p>
            <a:r>
              <a:rPr lang="es-PR" sz="2000" dirty="0">
                <a:latin typeface="Roboto Slab"/>
              </a:rPr>
              <a:t>Incluso cuando estás a favor de la vida, una violación te afectará como le afecta a una persona que desea abortar. No importa cual sea la circunstancia, se ha de hacer posible afirmar la 			dignidad de todos. </a:t>
            </a:r>
          </a:p>
        </p:txBody>
      </p:sp>
    </p:spTree>
    <p:extLst>
      <p:ext uri="{BB962C8B-B14F-4D97-AF65-F5344CB8AC3E}">
        <p14:creationId xmlns:p14="http://schemas.microsoft.com/office/powerpoint/2010/main" val="41985149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550937"/>
            <a:ext cx="7872095" cy="369332"/>
          </a:xfrm>
          <a:prstGeom prst="rect">
            <a:avLst/>
          </a:prstGeom>
          <a:noFill/>
        </p:spPr>
        <p:txBody>
          <a:bodyPr wrap="square" rtlCol="0">
            <a:spAutoFit/>
          </a:bodyPr>
          <a:lstStyle/>
          <a:p>
            <a:endParaRPr lang="es-ES" b="0" i="0" dirty="0">
              <a:solidFill>
                <a:srgbClr val="000000"/>
              </a:solidFill>
              <a:effectLst/>
              <a:latin typeface="Times New Roman" panose="02020603050405020304" pitchFamily="18" charset="0"/>
            </a:endParaRPr>
          </a:p>
        </p:txBody>
      </p:sp>
      <p:pic>
        <p:nvPicPr>
          <p:cNvPr id="9" name="Content Placeholder 8" descr="Graphical user interface&#10;&#10;Description automatically generated">
            <a:extLst>
              <a:ext uri="{FF2B5EF4-FFF2-40B4-BE49-F238E27FC236}">
                <a16:creationId xmlns:a16="http://schemas.microsoft.com/office/drawing/2014/main" id="{1D5FB3C7-02CD-46FA-87DA-FABF7F2BD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9" y="-1"/>
            <a:ext cx="12204989" cy="6865307"/>
          </a:xfrm>
        </p:spPr>
      </p:pic>
      <p:sp>
        <p:nvSpPr>
          <p:cNvPr id="7" name="TextBox 6">
            <a:extLst>
              <a:ext uri="{FF2B5EF4-FFF2-40B4-BE49-F238E27FC236}">
                <a16:creationId xmlns:a16="http://schemas.microsoft.com/office/drawing/2014/main" id="{432251A1-452B-4D15-8076-20CDFC302D7C}"/>
              </a:ext>
            </a:extLst>
          </p:cNvPr>
          <p:cNvSpPr txBox="1"/>
          <p:nvPr/>
        </p:nvSpPr>
        <p:spPr>
          <a:xfrm>
            <a:off x="386080" y="365124"/>
            <a:ext cx="9072880" cy="1477328"/>
          </a:xfrm>
          <a:prstGeom prst="rect">
            <a:avLst/>
          </a:prstGeom>
          <a:noFill/>
        </p:spPr>
        <p:txBody>
          <a:bodyPr wrap="square" rtlCol="0">
            <a:spAutoFit/>
          </a:bodyPr>
          <a:lstStyle/>
          <a:p>
            <a:r>
              <a:rPr lang="es-PR" sz="3000" b="1" dirty="0"/>
              <a:t>Pregunta: ¿Es legítimo que un padre pudiera</a:t>
            </a:r>
          </a:p>
          <a:p>
            <a:r>
              <a:rPr lang="es-PR" sz="3000" b="1" dirty="0"/>
              <a:t>forzar a la madre a tener el hijo, aunque ella no </a:t>
            </a:r>
          </a:p>
          <a:p>
            <a:r>
              <a:rPr lang="es-PR" sz="3000" b="1" dirty="0"/>
              <a:t>quiera? ¿Eso no es machismo?</a:t>
            </a:r>
            <a:endParaRPr lang="en-US" sz="3000" b="1" dirty="0"/>
          </a:p>
        </p:txBody>
      </p:sp>
      <p:sp>
        <p:nvSpPr>
          <p:cNvPr id="10" name="TextBox 9">
            <a:extLst>
              <a:ext uri="{FF2B5EF4-FFF2-40B4-BE49-F238E27FC236}">
                <a16:creationId xmlns:a16="http://schemas.microsoft.com/office/drawing/2014/main" id="{44EB15EF-0FA4-4AEE-B677-83619D5AABB7}"/>
              </a:ext>
            </a:extLst>
          </p:cNvPr>
          <p:cNvSpPr txBox="1"/>
          <p:nvPr/>
        </p:nvSpPr>
        <p:spPr>
          <a:xfrm>
            <a:off x="386080" y="1550937"/>
            <a:ext cx="11567795" cy="5293757"/>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Machismo es proponer que el hombr</a:t>
            </a:r>
            <a:r>
              <a:rPr lang="es-PR" sz="2000" dirty="0">
                <a:latin typeface="Roboto Slab"/>
              </a:rPr>
              <a:t>e tiene dominio</a:t>
            </a:r>
          </a:p>
          <a:p>
            <a:r>
              <a:rPr lang="es-PR" sz="2000" dirty="0">
                <a:latin typeface="Roboto Slab"/>
              </a:rPr>
              <a:t>sobre la mujer. La Iglesia afirma vehementemente la equidad</a:t>
            </a:r>
          </a:p>
          <a:p>
            <a:r>
              <a:rPr lang="es-PR" sz="2000" dirty="0">
                <a:latin typeface="Roboto Slab"/>
              </a:rPr>
              <a:t>entre hombre y mujer. </a:t>
            </a:r>
          </a:p>
          <a:p>
            <a:endParaRPr lang="es-PR" sz="2000" dirty="0">
              <a:latin typeface="Roboto Slab"/>
            </a:endParaRPr>
          </a:p>
          <a:p>
            <a:r>
              <a:rPr lang="es-PR" sz="2000" dirty="0">
                <a:latin typeface="Roboto Slab"/>
              </a:rPr>
              <a:t>Dicho esto, se debe considerar que el padre también ha de tener</a:t>
            </a:r>
          </a:p>
          <a:p>
            <a:r>
              <a:rPr lang="es-PR" sz="2000" dirty="0">
                <a:latin typeface="Roboto Slab"/>
              </a:rPr>
              <a:t>una palabra en la vida de ese niño, puesto que es también su hijo.</a:t>
            </a:r>
          </a:p>
          <a:p>
            <a:r>
              <a:rPr lang="es-PR" sz="2000" dirty="0">
                <a:latin typeface="Roboto Slab"/>
              </a:rPr>
              <a:t>Siempre se ha de hacer posible que ambas vidas puedan salir adelante</a:t>
            </a:r>
          </a:p>
          <a:p>
            <a:r>
              <a:rPr lang="es-PR" sz="2000" dirty="0">
                <a:latin typeface="Roboto Slab"/>
              </a:rPr>
              <a:t>y que se pueda dar en adopción a un niño no deseado, pero si </a:t>
            </a:r>
          </a:p>
          <a:p>
            <a:r>
              <a:rPr lang="es-PR" sz="2000" dirty="0">
                <a:latin typeface="Roboto Slab"/>
              </a:rPr>
              <a:t>el padre desea quedarse con el niño se le debería dar a la madre todo el apoyo </a:t>
            </a:r>
          </a:p>
          <a:p>
            <a:r>
              <a:rPr lang="es-PR" sz="2000" dirty="0">
                <a:latin typeface="Roboto Slab"/>
              </a:rPr>
              <a:t>que necesite para elegir dar a luz y cederle la custodia del niño al padre. Esto no se trata de machismo: el padre también participó en la concepción de ese niño y debe tener voz en relación al destino de ese niño si desea criarlo.</a:t>
            </a:r>
          </a:p>
          <a:p>
            <a:endParaRPr lang="es-PR" sz="2000" dirty="0">
              <a:latin typeface="Roboto Slab"/>
            </a:endParaRPr>
          </a:p>
          <a:p>
            <a:r>
              <a:rPr lang="es-PR" sz="2000" dirty="0">
                <a:latin typeface="Roboto Slab"/>
              </a:rPr>
              <a:t>			Que yo sepa, legalmente esto no tiene precedentes. Quiero decir:</a:t>
            </a:r>
          </a:p>
          <a:p>
            <a:r>
              <a:rPr lang="es-PR" sz="2000" dirty="0">
                <a:latin typeface="Roboto Slab"/>
              </a:rPr>
              <a:t>			jamás ha sucedido que se le conceda al padre el derecho de detener</a:t>
            </a:r>
          </a:p>
          <a:p>
            <a:r>
              <a:rPr lang="es-PR" sz="2000" dirty="0">
                <a:latin typeface="Roboto Slab"/>
              </a:rPr>
              <a:t>			el aborto de su hijo. Lo estoy diciendo desde los derechos humanos.</a:t>
            </a:r>
            <a:endParaRPr lang="en-US" sz="3500" dirty="0">
              <a:latin typeface="Roboto Slab"/>
            </a:endParaRPr>
          </a:p>
        </p:txBody>
      </p:sp>
    </p:spTree>
    <p:extLst>
      <p:ext uri="{BB962C8B-B14F-4D97-AF65-F5344CB8AC3E}">
        <p14:creationId xmlns:p14="http://schemas.microsoft.com/office/powerpoint/2010/main" val="335395307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17" name="Content Placeholder 16" descr="Graphical user interface, text, application&#10;&#10;Description automatically generated">
            <a:extLst>
              <a:ext uri="{FF2B5EF4-FFF2-40B4-BE49-F238E27FC236}">
                <a16:creationId xmlns:a16="http://schemas.microsoft.com/office/drawing/2014/main" id="{63DEF5F5-106C-4B44-BD53-66428F7B47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30"/>
            <a:ext cx="11928122" cy="6709570"/>
          </a:xfrm>
        </p:spPr>
      </p:pic>
      <p:sp>
        <p:nvSpPr>
          <p:cNvPr id="18" name="TextBox 17">
            <a:extLst>
              <a:ext uri="{FF2B5EF4-FFF2-40B4-BE49-F238E27FC236}">
                <a16:creationId xmlns:a16="http://schemas.microsoft.com/office/drawing/2014/main" id="{043ED912-342A-423D-AC6F-7A5B7497F72A}"/>
              </a:ext>
            </a:extLst>
          </p:cNvPr>
          <p:cNvSpPr txBox="1"/>
          <p:nvPr/>
        </p:nvSpPr>
        <p:spPr>
          <a:xfrm>
            <a:off x="263878" y="1027906"/>
            <a:ext cx="11861447" cy="4401205"/>
          </a:xfrm>
          <a:prstGeom prst="rect">
            <a:avLst/>
          </a:prstGeom>
          <a:noFill/>
        </p:spPr>
        <p:txBody>
          <a:bodyPr wrap="square" rtlCol="0">
            <a:spAutoFit/>
          </a:bodyPr>
          <a:lstStyle/>
          <a:p>
            <a:r>
              <a:rPr lang="es-PR" sz="4000" b="1" dirty="0"/>
              <a:t>				En la Iglesia Católica ninguna vida,  				absolutamente ninguna,  vale menos que otra. No importa cual sea la circunstancia, se ha de honrar el designio de Dios y el derecho a la vida de TODA PERSONA, desde la concepción. La Biblia y la Iglesia enseñan que todos somos iguales ante Dios, con la misma llamada a la vida, a crecer y a la santidad.</a:t>
            </a:r>
            <a:endParaRPr lang="en-US" sz="4000" b="1" dirty="0"/>
          </a:p>
        </p:txBody>
      </p:sp>
    </p:spTree>
    <p:extLst>
      <p:ext uri="{BB962C8B-B14F-4D97-AF65-F5344CB8AC3E}">
        <p14:creationId xmlns:p14="http://schemas.microsoft.com/office/powerpoint/2010/main" val="66605677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01B7-C363-4830-B23E-2371FB163BB2}"/>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2E6E78B5-42E9-4319-BCB5-D4710C531A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325802854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2785378"/>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r>
              <a:rPr lang="en-US" sz="2500" dirty="0"/>
              <a:t>“</a:t>
            </a:r>
            <a:r>
              <a:rPr lang="es-ES" sz="2500" b="0" i="0" dirty="0">
                <a:solidFill>
                  <a:srgbClr val="000000"/>
                </a:solidFill>
                <a:effectLst/>
                <a:latin typeface="system-ui"/>
              </a:rPr>
              <a:t>A los cielos y a la tierra llamo por testigos hoy contra vosotros, que os he puesto delante la vida y la muerte, la bendición y la maldición; escoge, pues, la vida, para que vivas tú y tu descendencia”</a:t>
            </a:r>
          </a:p>
          <a:p>
            <a:endParaRPr lang="es-ES" sz="2500" dirty="0">
              <a:solidFill>
                <a:srgbClr val="000000"/>
              </a:solidFill>
              <a:latin typeface="system-ui"/>
            </a:endParaRPr>
          </a:p>
          <a:p>
            <a:r>
              <a:rPr lang="es-ES" sz="2500" dirty="0">
                <a:solidFill>
                  <a:srgbClr val="000000"/>
                </a:solidFill>
                <a:latin typeface="system-ui"/>
              </a:rPr>
              <a:t>					Deuteronomio 30,19</a:t>
            </a:r>
            <a:endParaRPr lang="es-PR" sz="2500" dirty="0"/>
          </a:p>
        </p:txBody>
      </p:sp>
    </p:spTree>
    <p:extLst>
      <p:ext uri="{BB962C8B-B14F-4D97-AF65-F5344CB8AC3E}">
        <p14:creationId xmlns:p14="http://schemas.microsoft.com/office/powerpoint/2010/main" val="331662616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2585323"/>
          </a:xfrm>
          <a:prstGeom prst="rect">
            <a:avLst/>
          </a:prstGeom>
          <a:noFill/>
        </p:spPr>
        <p:txBody>
          <a:bodyPr wrap="square" rtlCol="0">
            <a:spAutoFit/>
          </a:bodyPr>
          <a:lstStyle/>
          <a:p>
            <a:endParaRPr lang="es-ES" sz="2800" b="0" i="0" dirty="0">
              <a:solidFill>
                <a:srgbClr val="000000"/>
              </a:solidFill>
              <a:effectLst/>
              <a:latin typeface="system-ui"/>
            </a:endParaRPr>
          </a:p>
          <a:p>
            <a:r>
              <a:rPr lang="es-ES" sz="2800" dirty="0">
                <a:solidFill>
                  <a:srgbClr val="000000"/>
                </a:solidFill>
                <a:latin typeface="system-ui"/>
              </a:rPr>
              <a:t>“</a:t>
            </a:r>
            <a:r>
              <a:rPr lang="es-ES" sz="2800" b="0" i="0" dirty="0">
                <a:solidFill>
                  <a:srgbClr val="000000"/>
                </a:solidFill>
                <a:effectLst/>
                <a:latin typeface="system-ui"/>
              </a:rPr>
              <a:t>No hay hombre que tenga potestad sobre el </a:t>
            </a:r>
          </a:p>
          <a:p>
            <a:r>
              <a:rPr lang="es-ES" sz="2800" b="0" i="0" dirty="0">
                <a:solidFill>
                  <a:srgbClr val="000000"/>
                </a:solidFill>
                <a:effectLst/>
                <a:latin typeface="system-ui"/>
              </a:rPr>
              <a:t>espíritu para retener el espíritu, ni potestad </a:t>
            </a:r>
          </a:p>
          <a:p>
            <a:r>
              <a:rPr lang="es-ES" sz="2800" b="0" i="0" dirty="0">
                <a:solidFill>
                  <a:srgbClr val="000000"/>
                </a:solidFill>
                <a:effectLst/>
                <a:latin typeface="system-ui"/>
              </a:rPr>
              <a:t>sobre el día de la muerte…”</a:t>
            </a:r>
          </a:p>
          <a:p>
            <a:endParaRPr lang="es-ES" sz="2500" dirty="0">
              <a:solidFill>
                <a:srgbClr val="000000"/>
              </a:solidFill>
              <a:latin typeface="system-ui"/>
            </a:endParaRPr>
          </a:p>
          <a:p>
            <a:r>
              <a:rPr lang="es-ES" sz="2500" dirty="0">
                <a:solidFill>
                  <a:srgbClr val="000000"/>
                </a:solidFill>
                <a:latin typeface="system-ui"/>
              </a:rPr>
              <a:t>					Eclesiastés 8,8</a:t>
            </a:r>
            <a:endParaRPr lang="es-PR" sz="2500" dirty="0"/>
          </a:p>
        </p:txBody>
      </p:sp>
    </p:spTree>
    <p:extLst>
      <p:ext uri="{BB962C8B-B14F-4D97-AF65-F5344CB8AC3E}">
        <p14:creationId xmlns:p14="http://schemas.microsoft.com/office/powerpoint/2010/main" val="120737739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3447098"/>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system-ui"/>
              </a:rPr>
              <a:t>Porque preciso es que él reine hasta que haya puesto a todos sus enemigos debajo de sus pies.</a:t>
            </a:r>
          </a:p>
          <a:p>
            <a:pPr algn="l"/>
            <a:endParaRPr lang="es-ES" sz="2800" b="0" i="0" dirty="0">
              <a:solidFill>
                <a:srgbClr val="000000"/>
              </a:solidFill>
              <a:effectLst/>
              <a:latin typeface="system-ui"/>
            </a:endParaRPr>
          </a:p>
          <a:p>
            <a:pPr algn="l"/>
            <a:r>
              <a:rPr lang="es-ES" sz="2800" b="0" i="0" dirty="0">
                <a:solidFill>
                  <a:srgbClr val="000000"/>
                </a:solidFill>
                <a:effectLst/>
                <a:latin typeface="system-ui"/>
              </a:rPr>
              <a:t>Y el postrer enemigo que será destruido es la muerte.</a:t>
            </a:r>
          </a:p>
          <a:p>
            <a:endParaRPr lang="es-ES" sz="2500" dirty="0">
              <a:solidFill>
                <a:srgbClr val="000000"/>
              </a:solidFill>
              <a:latin typeface="system-ui"/>
            </a:endParaRPr>
          </a:p>
          <a:p>
            <a:r>
              <a:rPr lang="es-ES" sz="2500" dirty="0">
                <a:solidFill>
                  <a:srgbClr val="000000"/>
                </a:solidFill>
                <a:latin typeface="system-ui"/>
              </a:rPr>
              <a:t>					1 Corintios 15, 25-26</a:t>
            </a:r>
            <a:endParaRPr lang="es-PR" sz="2500" dirty="0"/>
          </a:p>
        </p:txBody>
      </p:sp>
    </p:spTree>
    <p:extLst>
      <p:ext uri="{BB962C8B-B14F-4D97-AF65-F5344CB8AC3E}">
        <p14:creationId xmlns:p14="http://schemas.microsoft.com/office/powerpoint/2010/main" val="270328831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3062377"/>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system-ui"/>
              </a:rPr>
              <a:t>Pero vemos a aquel que fue hecho un poco menor que los ángeles, a Jesús, coronado de gloria y de honra, a causa del padecimiento de la muerte, para que por la gracia de Dios gustase la muerte por todos.</a:t>
            </a:r>
            <a:endParaRPr lang="es-ES" sz="2500" dirty="0">
              <a:solidFill>
                <a:srgbClr val="000000"/>
              </a:solidFill>
              <a:latin typeface="system-ui"/>
            </a:endParaRPr>
          </a:p>
          <a:p>
            <a:r>
              <a:rPr lang="es-ES" sz="2500" dirty="0">
                <a:solidFill>
                  <a:srgbClr val="000000"/>
                </a:solidFill>
                <a:latin typeface="system-ui"/>
              </a:rPr>
              <a:t>					Hebreos 2,9</a:t>
            </a:r>
            <a:endParaRPr lang="es-PR" sz="2500" dirty="0"/>
          </a:p>
        </p:txBody>
      </p:sp>
    </p:spTree>
    <p:extLst>
      <p:ext uri="{BB962C8B-B14F-4D97-AF65-F5344CB8AC3E}">
        <p14:creationId xmlns:p14="http://schemas.microsoft.com/office/powerpoint/2010/main" val="348097538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93433"/>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78" y="1139685"/>
            <a:ext cx="10224771" cy="5068054"/>
          </a:xfrm>
          <a:prstGeom prst="rect">
            <a:avLst/>
          </a:prstGeom>
          <a:noFill/>
        </p:spPr>
        <p:txBody>
          <a:bodyPr wrap="square" rtlCol="0">
            <a:spAutoFit/>
          </a:bodyPr>
          <a:lstStyle/>
          <a:p>
            <a:endParaRPr lang="es-ES" sz="2000" b="0" i="0" dirty="0">
              <a:solidFill>
                <a:srgbClr val="000000"/>
              </a:solidFill>
              <a:effectLst/>
              <a:latin typeface="system-ui"/>
            </a:endParaRPr>
          </a:p>
          <a:p>
            <a:pPr algn="l"/>
            <a:r>
              <a:rPr lang="es-ES" sz="2000" b="0" i="0" dirty="0">
                <a:solidFill>
                  <a:srgbClr val="000000"/>
                </a:solidFill>
                <a:effectLst/>
                <a:latin typeface="system-ui"/>
              </a:rPr>
              <a:t>Vi un cielo nuevo y una tierra nueva; porque el primer cielo y la primera tierra </a:t>
            </a:r>
          </a:p>
          <a:p>
            <a:pPr algn="l"/>
            <a:r>
              <a:rPr lang="es-ES" sz="2000" b="0" i="0" dirty="0">
                <a:solidFill>
                  <a:srgbClr val="000000"/>
                </a:solidFill>
                <a:effectLst/>
                <a:latin typeface="system-ui"/>
              </a:rPr>
              <a:t>pasaron, y el mar ya no existía más.</a:t>
            </a:r>
          </a:p>
          <a:p>
            <a:pPr algn="l"/>
            <a:endParaRPr lang="es-ES" sz="2000" b="1" baseline="30000" dirty="0">
              <a:solidFill>
                <a:srgbClr val="000000"/>
              </a:solidFill>
              <a:latin typeface="system-ui"/>
            </a:endParaRPr>
          </a:p>
          <a:p>
            <a:pPr algn="l"/>
            <a:r>
              <a:rPr lang="es-ES" sz="2000" b="0" i="0" dirty="0">
                <a:solidFill>
                  <a:srgbClr val="000000"/>
                </a:solidFill>
                <a:effectLst/>
                <a:latin typeface="system-ui"/>
              </a:rPr>
              <a:t>Y yo Juan vi la santa ciudad, la nueva Jerusalén, descender del cielo, de Dios, </a:t>
            </a:r>
          </a:p>
          <a:p>
            <a:pPr algn="l"/>
            <a:r>
              <a:rPr lang="es-ES" sz="2000" b="0" i="0" dirty="0">
                <a:solidFill>
                  <a:srgbClr val="000000"/>
                </a:solidFill>
                <a:effectLst/>
                <a:latin typeface="system-ui"/>
              </a:rPr>
              <a:t>dispuesta como una esposa ataviada para su marido.</a:t>
            </a:r>
          </a:p>
          <a:p>
            <a:pPr algn="l"/>
            <a:endParaRPr lang="es-ES" sz="2000" b="1" baseline="30000" dirty="0">
              <a:solidFill>
                <a:srgbClr val="000000"/>
              </a:solidFill>
              <a:latin typeface="system-ui"/>
            </a:endParaRPr>
          </a:p>
          <a:p>
            <a:pPr algn="l"/>
            <a:r>
              <a:rPr lang="es-ES" sz="2000" b="0" i="0" dirty="0">
                <a:solidFill>
                  <a:srgbClr val="000000"/>
                </a:solidFill>
                <a:effectLst/>
                <a:latin typeface="system-ui"/>
              </a:rPr>
              <a:t>Y oí una gran voz del cielo que decía: He aquí el tabernáculo de Dios con los </a:t>
            </a:r>
          </a:p>
          <a:p>
            <a:pPr algn="l"/>
            <a:r>
              <a:rPr lang="es-ES" sz="2000" b="0" i="0" dirty="0">
                <a:solidFill>
                  <a:srgbClr val="000000"/>
                </a:solidFill>
                <a:effectLst/>
                <a:latin typeface="system-ui"/>
              </a:rPr>
              <a:t>hombres, y él morará con ellos; y ellos serán su pueblo, y Dios mismo estará </a:t>
            </a:r>
          </a:p>
          <a:p>
            <a:pPr algn="l"/>
            <a:r>
              <a:rPr lang="es-ES" sz="2000" b="0" i="0" dirty="0">
                <a:solidFill>
                  <a:srgbClr val="000000"/>
                </a:solidFill>
                <a:effectLst/>
                <a:latin typeface="system-ui"/>
              </a:rPr>
              <a:t>con ellos como su Dios.</a:t>
            </a:r>
          </a:p>
          <a:p>
            <a:pPr algn="l"/>
            <a:endParaRPr lang="es-ES" sz="2000" b="1" baseline="30000" dirty="0">
              <a:solidFill>
                <a:srgbClr val="000000"/>
              </a:solidFill>
              <a:latin typeface="system-ui"/>
            </a:endParaRPr>
          </a:p>
          <a:p>
            <a:pPr algn="l"/>
            <a:r>
              <a:rPr lang="es-ES" sz="2000" b="0" i="0" dirty="0">
                <a:solidFill>
                  <a:srgbClr val="000000"/>
                </a:solidFill>
                <a:effectLst/>
                <a:latin typeface="system-ui"/>
              </a:rPr>
              <a:t>Enjugará Dios toda lágrima de los ojos de ellos; y ya no habrá muerte, ni habrá más llanto, </a:t>
            </a:r>
          </a:p>
          <a:p>
            <a:pPr algn="l"/>
            <a:r>
              <a:rPr lang="es-ES" sz="2000" b="0" i="0" dirty="0">
                <a:solidFill>
                  <a:srgbClr val="000000"/>
                </a:solidFill>
                <a:effectLst/>
                <a:latin typeface="system-ui"/>
              </a:rPr>
              <a:t>ni clamor, ni dolor; porque las primeras cosas pasaron.</a:t>
            </a:r>
          </a:p>
          <a:p>
            <a:pPr algn="l"/>
            <a:endParaRPr lang="es-ES" sz="2000" b="1" baseline="30000" dirty="0">
              <a:solidFill>
                <a:srgbClr val="000000"/>
              </a:solidFill>
              <a:latin typeface="system-ui"/>
            </a:endParaRPr>
          </a:p>
          <a:p>
            <a:pPr algn="l"/>
            <a:r>
              <a:rPr lang="es-ES" sz="2000" b="0" i="0" dirty="0">
                <a:solidFill>
                  <a:srgbClr val="000000"/>
                </a:solidFill>
                <a:effectLst/>
                <a:latin typeface="system-ui"/>
              </a:rPr>
              <a:t>Y el que estaba sentado en el trono dijo: He aquí, yo hago nuevas todas las cosas. </a:t>
            </a:r>
          </a:p>
          <a:p>
            <a:endParaRPr lang="es-ES" sz="2500" dirty="0">
              <a:solidFill>
                <a:srgbClr val="000000"/>
              </a:solidFill>
              <a:latin typeface="system-ui"/>
            </a:endParaRPr>
          </a:p>
          <a:p>
            <a:r>
              <a:rPr lang="es-ES" sz="2500" dirty="0">
                <a:solidFill>
                  <a:srgbClr val="000000"/>
                </a:solidFill>
                <a:latin typeface="system-ui"/>
              </a:rPr>
              <a:t>					                            Apocalipsis 21, 1-5</a:t>
            </a:r>
            <a:endParaRPr lang="es-PR" sz="2500" dirty="0"/>
          </a:p>
        </p:txBody>
      </p:sp>
    </p:spTree>
    <p:extLst>
      <p:ext uri="{BB962C8B-B14F-4D97-AF65-F5344CB8AC3E}">
        <p14:creationId xmlns:p14="http://schemas.microsoft.com/office/powerpoint/2010/main" val="152212831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2631490"/>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system-ui"/>
              </a:rPr>
              <a:t>En el día del bien goza del bien; y en el día de la adversidad considera. Dios hizo tanto lo uno como lo otro, a fin de que el hombre nada halle después de él.</a:t>
            </a:r>
            <a:endParaRPr lang="es-ES" sz="2500" dirty="0">
              <a:solidFill>
                <a:srgbClr val="000000"/>
              </a:solidFill>
              <a:latin typeface="system-ui"/>
            </a:endParaRPr>
          </a:p>
          <a:p>
            <a:r>
              <a:rPr lang="es-ES" sz="2500" dirty="0">
                <a:solidFill>
                  <a:srgbClr val="000000"/>
                </a:solidFill>
                <a:latin typeface="system-ui"/>
              </a:rPr>
              <a:t>					Eclesiastés 7, 14</a:t>
            </a:r>
          </a:p>
        </p:txBody>
      </p:sp>
    </p:spTree>
    <p:extLst>
      <p:ext uri="{BB962C8B-B14F-4D97-AF65-F5344CB8AC3E}">
        <p14:creationId xmlns:p14="http://schemas.microsoft.com/office/powerpoint/2010/main" val="319921272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4401205"/>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system-ui"/>
              </a:rPr>
              <a:t>¿O no sabéis que vuestro cuerpo es templo del Espíritu Santo, que está en vosotros, el cual tenéis de Dios, y que no sois vuestros? Pues por precio habéis sido comprados; por tanto, glorificad a Dios en vuestro cuerpo y en vuestro espíritu, los cuales son de Dios.</a:t>
            </a:r>
          </a:p>
          <a:p>
            <a:pPr algn="l"/>
            <a:endParaRPr lang="es-ES" sz="2800" dirty="0">
              <a:solidFill>
                <a:srgbClr val="000000"/>
              </a:solidFill>
              <a:latin typeface="system-ui"/>
            </a:endParaRPr>
          </a:p>
          <a:p>
            <a:pPr algn="l"/>
            <a:r>
              <a:rPr lang="es-ES" sz="2800" b="0" i="0" dirty="0">
                <a:solidFill>
                  <a:srgbClr val="000000"/>
                </a:solidFill>
                <a:effectLst/>
                <a:latin typeface="system-ui"/>
              </a:rPr>
              <a:t>					1 </a:t>
            </a:r>
            <a:r>
              <a:rPr lang="es-ES" sz="2800" dirty="0">
                <a:solidFill>
                  <a:srgbClr val="000000"/>
                </a:solidFill>
                <a:latin typeface="system-ui"/>
              </a:rPr>
              <a:t>Corintios 16, 19-20</a:t>
            </a:r>
            <a:r>
              <a:rPr lang="es-ES" sz="2500" dirty="0">
                <a:solidFill>
                  <a:srgbClr val="000000"/>
                </a:solidFill>
                <a:latin typeface="system-ui"/>
              </a:rPr>
              <a:t>					</a:t>
            </a:r>
          </a:p>
        </p:txBody>
      </p:sp>
    </p:spTree>
    <p:extLst>
      <p:ext uri="{BB962C8B-B14F-4D97-AF65-F5344CB8AC3E}">
        <p14:creationId xmlns:p14="http://schemas.microsoft.com/office/powerpoint/2010/main" val="109936323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2154436"/>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system-ui"/>
              </a:rPr>
              <a:t>No seas demasiado impío, ni seas necio. ¿Por qué has de morir antes de tu tiempo?</a:t>
            </a:r>
          </a:p>
          <a:p>
            <a:pPr algn="l"/>
            <a:endParaRPr lang="es-ES" sz="2500" dirty="0">
              <a:solidFill>
                <a:srgbClr val="000000"/>
              </a:solidFill>
              <a:latin typeface="system-ui"/>
            </a:endParaRPr>
          </a:p>
          <a:p>
            <a:pPr algn="l"/>
            <a:r>
              <a:rPr lang="es-ES" sz="2500" dirty="0">
                <a:solidFill>
                  <a:srgbClr val="000000"/>
                </a:solidFill>
                <a:latin typeface="system-ui"/>
              </a:rPr>
              <a:t>						Eclesiastés 7, 17</a:t>
            </a:r>
          </a:p>
        </p:txBody>
      </p:sp>
    </p:spTree>
    <p:extLst>
      <p:ext uri="{BB962C8B-B14F-4D97-AF65-F5344CB8AC3E}">
        <p14:creationId xmlns:p14="http://schemas.microsoft.com/office/powerpoint/2010/main" val="411852796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Biblia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7872095" cy="2308324"/>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6000" b="0" i="0" dirty="0">
                <a:solidFill>
                  <a:srgbClr val="000000"/>
                </a:solidFill>
                <a:effectLst/>
                <a:latin typeface="system-ui"/>
              </a:rPr>
              <a:t>No matarás.</a:t>
            </a:r>
          </a:p>
          <a:p>
            <a:pPr algn="l"/>
            <a:endParaRPr lang="es-ES" sz="2800" dirty="0">
              <a:solidFill>
                <a:srgbClr val="000000"/>
              </a:solidFill>
              <a:latin typeface="system-ui"/>
            </a:endParaRPr>
          </a:p>
          <a:p>
            <a:pPr algn="l"/>
            <a:r>
              <a:rPr lang="es-ES" sz="2800" dirty="0">
                <a:solidFill>
                  <a:srgbClr val="000000"/>
                </a:solidFill>
                <a:latin typeface="system-ui"/>
              </a:rPr>
              <a:t>					Éxodo 20,13</a:t>
            </a:r>
          </a:p>
        </p:txBody>
      </p:sp>
    </p:spTree>
    <p:extLst>
      <p:ext uri="{BB962C8B-B14F-4D97-AF65-F5344CB8AC3E}">
        <p14:creationId xmlns:p14="http://schemas.microsoft.com/office/powerpoint/2010/main" val="181037331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11802846" cy="3539430"/>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202124"/>
                </a:solidFill>
                <a:effectLst/>
                <a:latin typeface="arial" panose="020B0604020202020204" pitchFamily="34" charset="0"/>
              </a:rPr>
              <a:t>La </a:t>
            </a:r>
            <a:r>
              <a:rPr lang="es-ES" sz="2800" b="1" i="0" dirty="0">
                <a:solidFill>
                  <a:srgbClr val="202124"/>
                </a:solidFill>
                <a:effectLst/>
                <a:latin typeface="arial" panose="020B0604020202020204" pitchFamily="34" charset="0"/>
              </a:rPr>
              <a:t>Iglesia</a:t>
            </a:r>
            <a:r>
              <a:rPr lang="es-ES" sz="2800" b="0" i="0" dirty="0">
                <a:solidFill>
                  <a:srgbClr val="202124"/>
                </a:solidFill>
                <a:effectLst/>
                <a:latin typeface="arial" panose="020B0604020202020204" pitchFamily="34" charset="0"/>
              </a:rPr>
              <a:t> católica considera "gravemente </a:t>
            </a:r>
          </a:p>
          <a:p>
            <a:pPr algn="l"/>
            <a:r>
              <a:rPr lang="es-ES" sz="2800" b="0" i="0" dirty="0">
                <a:solidFill>
                  <a:srgbClr val="202124"/>
                </a:solidFill>
                <a:effectLst/>
                <a:latin typeface="arial" panose="020B0604020202020204" pitchFamily="34" charset="0"/>
              </a:rPr>
              <a:t>injustas" las leyes que legalizan la </a:t>
            </a:r>
            <a:r>
              <a:rPr lang="es-ES" sz="2800" b="1" i="0" dirty="0">
                <a:solidFill>
                  <a:srgbClr val="202124"/>
                </a:solidFill>
                <a:effectLst/>
                <a:latin typeface="arial" panose="020B0604020202020204" pitchFamily="34" charset="0"/>
              </a:rPr>
              <a:t>eutanasia</a:t>
            </a:r>
            <a:r>
              <a:rPr lang="es-ES" sz="2800" b="0" i="0" dirty="0">
                <a:solidFill>
                  <a:srgbClr val="202124"/>
                </a:solidFill>
                <a:effectLst/>
                <a:latin typeface="arial" panose="020B0604020202020204" pitchFamily="34" charset="0"/>
              </a:rPr>
              <a:t> y el </a:t>
            </a:r>
          </a:p>
          <a:p>
            <a:pPr algn="l"/>
            <a:r>
              <a:rPr lang="es-ES" sz="2800" b="0" i="0" dirty="0">
                <a:solidFill>
                  <a:srgbClr val="202124"/>
                </a:solidFill>
                <a:effectLst/>
                <a:latin typeface="arial" panose="020B0604020202020204" pitchFamily="34" charset="0"/>
              </a:rPr>
              <a:t>suicidio asistido y rechaza el principio de que la </a:t>
            </a:r>
          </a:p>
          <a:p>
            <a:pPr algn="l"/>
            <a:r>
              <a:rPr lang="es-ES" sz="2800" b="0" i="0" dirty="0">
                <a:solidFill>
                  <a:srgbClr val="202124"/>
                </a:solidFill>
                <a:effectLst/>
                <a:latin typeface="arial" panose="020B0604020202020204" pitchFamily="34" charset="0"/>
              </a:rPr>
              <a:t>muerte es digna porque ha sido elegida.</a:t>
            </a:r>
          </a:p>
          <a:p>
            <a:pPr algn="l"/>
            <a:endParaRPr lang="es-ES" sz="2800" dirty="0">
              <a:solidFill>
                <a:srgbClr val="202124"/>
              </a:solidFill>
              <a:latin typeface="arial" panose="020B0604020202020204" pitchFamily="34" charset="0"/>
            </a:endParaRPr>
          </a:p>
          <a:p>
            <a:pPr algn="l"/>
            <a:r>
              <a:rPr lang="es-ES" sz="2800" b="0" i="0" dirty="0">
                <a:solidFill>
                  <a:srgbClr val="262626"/>
                </a:solidFill>
                <a:effectLst/>
                <a:latin typeface="CNNSans-Light"/>
              </a:rPr>
              <a:t>La eutanasia es un “crimen contra la vida humana” y un “acto </a:t>
            </a:r>
          </a:p>
          <a:p>
            <a:pPr algn="l"/>
            <a:r>
              <a:rPr lang="es-ES" sz="2800" b="0" i="0" dirty="0">
                <a:solidFill>
                  <a:srgbClr val="262626"/>
                </a:solidFill>
                <a:effectLst/>
                <a:latin typeface="CNNSans-Light"/>
              </a:rPr>
              <a:t>intrínsecamente maligno en toda situación y circunstancia”</a:t>
            </a:r>
            <a:endParaRPr lang="es-ES" sz="2500" dirty="0">
              <a:solidFill>
                <a:srgbClr val="000000"/>
              </a:solidFill>
              <a:latin typeface="system-ui"/>
            </a:endParaRPr>
          </a:p>
        </p:txBody>
      </p:sp>
    </p:spTree>
    <p:extLst>
      <p:ext uri="{BB962C8B-B14F-4D97-AF65-F5344CB8AC3E}">
        <p14:creationId xmlns:p14="http://schemas.microsoft.com/office/powerpoint/2010/main" val="222801057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11160"/>
            <a:ext cx="11802846" cy="4124206"/>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b="0" i="0" dirty="0">
                <a:solidFill>
                  <a:srgbClr val="000000"/>
                </a:solidFill>
                <a:effectLst/>
                <a:latin typeface="Times New Roman" panose="02020603050405020304" pitchFamily="18" charset="0"/>
              </a:rPr>
              <a:t>Aquellos cuya vida se encuentra disminuida o debilitada tienen derecho a un respeto </a:t>
            </a:r>
          </a:p>
          <a:p>
            <a:pPr algn="l"/>
            <a:r>
              <a:rPr lang="es-ES" b="0" i="0" dirty="0">
                <a:solidFill>
                  <a:srgbClr val="000000"/>
                </a:solidFill>
                <a:effectLst/>
                <a:latin typeface="Times New Roman" panose="02020603050405020304" pitchFamily="18" charset="0"/>
              </a:rPr>
              <a:t>especial. Las personas enfermas o disminuidas deben ser atendidas para que lleven </a:t>
            </a:r>
          </a:p>
          <a:p>
            <a:pPr algn="l"/>
            <a:r>
              <a:rPr lang="es-ES" b="0" i="0" dirty="0">
                <a:solidFill>
                  <a:srgbClr val="000000"/>
                </a:solidFill>
                <a:effectLst/>
                <a:latin typeface="Times New Roman" panose="02020603050405020304" pitchFamily="18" charset="0"/>
              </a:rPr>
              <a:t>una vida tan normal como sea posible.</a:t>
            </a:r>
          </a:p>
          <a:p>
            <a:pPr algn="l"/>
            <a:endParaRPr lang="es-ES" b="1" dirty="0">
              <a:solidFill>
                <a:srgbClr val="000000"/>
              </a:solidFill>
              <a:latin typeface="Times New Roman" panose="02020603050405020304" pitchFamily="18" charset="0"/>
            </a:endParaRPr>
          </a:p>
          <a:p>
            <a:pPr algn="l"/>
            <a:r>
              <a:rPr lang="es-ES" b="0" i="0" dirty="0">
                <a:solidFill>
                  <a:srgbClr val="000000"/>
                </a:solidFill>
                <a:effectLst/>
                <a:latin typeface="Times New Roman" panose="02020603050405020304" pitchFamily="18" charset="0"/>
              </a:rPr>
              <a:t>Cualesquiera que sean los motivos y los medios, la eutanasia directa consiste en </a:t>
            </a:r>
          </a:p>
          <a:p>
            <a:pPr algn="l"/>
            <a:r>
              <a:rPr lang="es-ES" b="0" i="0" dirty="0">
                <a:solidFill>
                  <a:srgbClr val="000000"/>
                </a:solidFill>
                <a:effectLst/>
                <a:latin typeface="Times New Roman" panose="02020603050405020304" pitchFamily="18" charset="0"/>
              </a:rPr>
              <a:t>poner fin a la vida de personas disminuidas, enfermas o moribundas. Es moralmente </a:t>
            </a:r>
          </a:p>
          <a:p>
            <a:pPr algn="l"/>
            <a:r>
              <a:rPr lang="es-ES" b="0" i="0" dirty="0">
                <a:solidFill>
                  <a:srgbClr val="000000"/>
                </a:solidFill>
                <a:effectLst/>
                <a:latin typeface="Times New Roman" panose="02020603050405020304" pitchFamily="18" charset="0"/>
              </a:rPr>
              <a:t>inaceptable.</a:t>
            </a:r>
            <a:br>
              <a:rPr lang="es-ES" b="0" i="0" dirty="0">
                <a:solidFill>
                  <a:srgbClr val="000000"/>
                </a:solidFill>
                <a:effectLst/>
                <a:latin typeface="Times New Roman" panose="02020603050405020304" pitchFamily="18" charset="0"/>
              </a:rPr>
            </a:br>
            <a:endParaRPr lang="es-ES" b="0" i="0" dirty="0">
              <a:solidFill>
                <a:srgbClr val="000000"/>
              </a:solidFill>
              <a:effectLst/>
              <a:latin typeface="Times New Roman" panose="02020603050405020304" pitchFamily="18" charset="0"/>
            </a:endParaRPr>
          </a:p>
          <a:p>
            <a:pPr algn="l"/>
            <a:r>
              <a:rPr lang="es-ES" b="0" i="0" dirty="0">
                <a:solidFill>
                  <a:srgbClr val="000000"/>
                </a:solidFill>
                <a:effectLst/>
                <a:latin typeface="Times New Roman" panose="02020603050405020304" pitchFamily="18" charset="0"/>
              </a:rPr>
              <a:t>Por tanto, una acción o una omisión que, de suyo o en la intención, provoca la muerte para</a:t>
            </a:r>
          </a:p>
          <a:p>
            <a:pPr algn="l"/>
            <a:r>
              <a:rPr lang="es-ES" b="0" i="0" dirty="0">
                <a:solidFill>
                  <a:srgbClr val="000000"/>
                </a:solidFill>
                <a:effectLst/>
                <a:latin typeface="Times New Roman" panose="02020603050405020304" pitchFamily="18" charset="0"/>
              </a:rPr>
              <a:t> suprimir el dolor, constituye un homicidio gravemente contrario a la dignidad de la persona humana y al respeto del Dios vivo, su Creador. </a:t>
            </a:r>
          </a:p>
          <a:p>
            <a:pPr algn="l"/>
            <a:endParaRPr lang="es-ES" dirty="0">
              <a:solidFill>
                <a:srgbClr val="000000"/>
              </a:solidFill>
              <a:latin typeface="Times New Roman" panose="02020603050405020304" pitchFamily="18" charset="0"/>
            </a:endParaRPr>
          </a:p>
          <a:p>
            <a:pPr algn="l"/>
            <a:r>
              <a:rPr lang="es-ES" b="0" i="0" dirty="0">
                <a:solidFill>
                  <a:srgbClr val="000000"/>
                </a:solidFill>
                <a:effectLst/>
                <a:latin typeface="Times New Roman" panose="02020603050405020304" pitchFamily="18" charset="0"/>
              </a:rPr>
              <a:t>							Catecism</a:t>
            </a:r>
            <a:r>
              <a:rPr lang="es-ES" dirty="0">
                <a:solidFill>
                  <a:srgbClr val="000000"/>
                </a:solidFill>
                <a:latin typeface="Times New Roman" panose="02020603050405020304" pitchFamily="18" charset="0"/>
              </a:rPr>
              <a:t>o de la Iglesia Católica 2276-2277</a:t>
            </a:r>
            <a:endParaRPr lang="es-E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77869463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454010"/>
            <a:ext cx="11802846" cy="4755148"/>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500" b="1" dirty="0">
                <a:solidFill>
                  <a:srgbClr val="000000"/>
                </a:solidFill>
                <a:effectLst/>
                <a:latin typeface="Times New Roman" panose="02020603050405020304" pitchFamily="18" charset="0"/>
              </a:rPr>
              <a:t>La interrupción de tratamientos médicos onerosos, </a:t>
            </a:r>
          </a:p>
          <a:p>
            <a:pPr algn="l"/>
            <a:r>
              <a:rPr lang="es-ES" sz="2500" b="1" dirty="0">
                <a:solidFill>
                  <a:srgbClr val="000000"/>
                </a:solidFill>
                <a:effectLst/>
                <a:latin typeface="Times New Roman" panose="02020603050405020304" pitchFamily="18" charset="0"/>
              </a:rPr>
              <a:t>peligrosos, extraordinarios o desproporcionados a los </a:t>
            </a:r>
          </a:p>
          <a:p>
            <a:pPr algn="l"/>
            <a:r>
              <a:rPr lang="es-ES" sz="2500" b="1" dirty="0">
                <a:solidFill>
                  <a:srgbClr val="000000"/>
                </a:solidFill>
                <a:effectLst/>
                <a:latin typeface="Times New Roman" panose="02020603050405020304" pitchFamily="18" charset="0"/>
              </a:rPr>
              <a:t>resultados puede ser legítima</a:t>
            </a:r>
            <a:r>
              <a:rPr lang="es-ES" sz="2500" b="0" i="0" dirty="0">
                <a:solidFill>
                  <a:srgbClr val="000000"/>
                </a:solidFill>
                <a:effectLst/>
                <a:latin typeface="Times New Roman" panose="02020603050405020304" pitchFamily="18" charset="0"/>
              </a:rPr>
              <a:t>. Interrumpir estos </a:t>
            </a:r>
          </a:p>
          <a:p>
            <a:pPr algn="l"/>
            <a:r>
              <a:rPr lang="es-ES" sz="2500" b="0" i="0" dirty="0">
                <a:solidFill>
                  <a:srgbClr val="000000"/>
                </a:solidFill>
                <a:effectLst/>
                <a:latin typeface="Times New Roman" panose="02020603050405020304" pitchFamily="18" charset="0"/>
              </a:rPr>
              <a:t>tratamientos es rechazar el “</a:t>
            </a:r>
            <a:r>
              <a:rPr lang="es-ES" sz="2500" i="1" dirty="0">
                <a:solidFill>
                  <a:srgbClr val="000000"/>
                </a:solidFill>
                <a:effectLst/>
                <a:latin typeface="Times New Roman" panose="02020603050405020304" pitchFamily="18" charset="0"/>
              </a:rPr>
              <a:t>encarnizamiento terapéutico</a:t>
            </a:r>
            <a:r>
              <a:rPr lang="es-ES" sz="2500" b="0" i="0" dirty="0">
                <a:solidFill>
                  <a:srgbClr val="000000"/>
                </a:solidFill>
                <a:effectLst/>
                <a:latin typeface="Times New Roman" panose="02020603050405020304" pitchFamily="18" charset="0"/>
              </a:rPr>
              <a:t>”. </a:t>
            </a:r>
          </a:p>
          <a:p>
            <a:pPr algn="l"/>
            <a:r>
              <a:rPr lang="es-ES" sz="2500" b="0" i="0" dirty="0">
                <a:solidFill>
                  <a:srgbClr val="000000"/>
                </a:solidFill>
                <a:effectLst/>
                <a:latin typeface="Times New Roman" panose="02020603050405020304" pitchFamily="18" charset="0"/>
              </a:rPr>
              <a:t>Con esto no se pretende provocar la muerte; se acepta no poder</a:t>
            </a:r>
          </a:p>
          <a:p>
            <a:pPr algn="l"/>
            <a:r>
              <a:rPr lang="es-ES" sz="2500" b="0" i="0" dirty="0">
                <a:solidFill>
                  <a:srgbClr val="000000"/>
                </a:solidFill>
                <a:effectLst/>
                <a:latin typeface="Times New Roman" panose="02020603050405020304" pitchFamily="18" charset="0"/>
              </a:rPr>
              <a:t>impedirla. Las decisiones deben ser tomadas por el paciente, si </a:t>
            </a:r>
          </a:p>
          <a:p>
            <a:pPr algn="l"/>
            <a:r>
              <a:rPr lang="es-ES" sz="2500" b="0" i="0" dirty="0">
                <a:solidFill>
                  <a:srgbClr val="000000"/>
                </a:solidFill>
                <a:effectLst/>
                <a:latin typeface="Times New Roman" panose="02020603050405020304" pitchFamily="18" charset="0"/>
              </a:rPr>
              <a:t>para ello tiene competencia y capacidad o si no por los que tienen los </a:t>
            </a:r>
          </a:p>
          <a:p>
            <a:pPr algn="l"/>
            <a:r>
              <a:rPr lang="es-ES" sz="2500" b="0" i="0" dirty="0">
                <a:solidFill>
                  <a:srgbClr val="000000"/>
                </a:solidFill>
                <a:effectLst/>
                <a:latin typeface="Times New Roman" panose="02020603050405020304" pitchFamily="18" charset="0"/>
              </a:rPr>
              <a:t>derechos legales, respetando siempre la voluntad razonable y los intereses legítimos del paciente.</a:t>
            </a:r>
            <a:endParaRPr lang="es-ES" sz="2500" dirty="0">
              <a:solidFill>
                <a:srgbClr val="000000"/>
              </a:solidFill>
              <a:latin typeface="Times New Roman" panose="02020603050405020304" pitchFamily="18" charset="0"/>
            </a:endParaRPr>
          </a:p>
          <a:p>
            <a:pPr algn="l"/>
            <a:endParaRPr lang="es-ES" sz="2500" b="0" i="0" dirty="0">
              <a:solidFill>
                <a:srgbClr val="000000"/>
              </a:solidFill>
              <a:effectLst/>
              <a:latin typeface="Times New Roman" panose="02020603050405020304" pitchFamily="18" charset="0"/>
            </a:endParaRPr>
          </a:p>
          <a:p>
            <a:pPr algn="l"/>
            <a:r>
              <a:rPr lang="es-ES" sz="2500" b="0" i="0" dirty="0">
                <a:solidFill>
                  <a:srgbClr val="000000"/>
                </a:solidFill>
                <a:effectLst/>
                <a:latin typeface="Times New Roman" panose="02020603050405020304" pitchFamily="18" charset="0"/>
              </a:rPr>
              <a:t>		</a:t>
            </a:r>
            <a:r>
              <a:rPr lang="es-ES" b="0" i="0" dirty="0">
                <a:solidFill>
                  <a:srgbClr val="000000"/>
                </a:solidFill>
                <a:effectLst/>
                <a:latin typeface="Times New Roman" panose="02020603050405020304" pitchFamily="18" charset="0"/>
              </a:rPr>
              <a:t>					Catecism</a:t>
            </a:r>
            <a:r>
              <a:rPr lang="es-ES" dirty="0">
                <a:solidFill>
                  <a:srgbClr val="000000"/>
                </a:solidFill>
                <a:latin typeface="Times New Roman" panose="02020603050405020304" pitchFamily="18" charset="0"/>
              </a:rPr>
              <a:t>o de la Iglesia Católica 2278</a:t>
            </a:r>
            <a:endParaRPr lang="es-E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47835089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322230"/>
            <a:ext cx="11802846" cy="5170646"/>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solidFill>
                  <a:srgbClr val="000000"/>
                </a:solidFill>
                <a:effectLst/>
                <a:latin typeface="Times New Roman" panose="02020603050405020304" pitchFamily="18" charset="0"/>
              </a:rPr>
              <a:t>Aunque la muerte se considere inminente, los cuidados</a:t>
            </a:r>
          </a:p>
          <a:p>
            <a:pPr algn="l"/>
            <a:r>
              <a:rPr lang="es-ES" sz="2800" b="0" i="0" dirty="0">
                <a:solidFill>
                  <a:srgbClr val="000000"/>
                </a:solidFill>
                <a:effectLst/>
                <a:latin typeface="Times New Roman" panose="02020603050405020304" pitchFamily="18" charset="0"/>
              </a:rPr>
              <a:t>ordinarios debidos a una persona enferma no pueden</a:t>
            </a:r>
          </a:p>
          <a:p>
            <a:pPr algn="l"/>
            <a:r>
              <a:rPr lang="es-ES" sz="2800" b="0" i="0" dirty="0">
                <a:solidFill>
                  <a:srgbClr val="000000"/>
                </a:solidFill>
                <a:effectLst/>
                <a:latin typeface="Times New Roman" panose="02020603050405020304" pitchFamily="18" charset="0"/>
              </a:rPr>
              <a:t>ser legítimamente interrumpidos. El uso de analgésicos</a:t>
            </a:r>
          </a:p>
          <a:p>
            <a:pPr algn="l"/>
            <a:r>
              <a:rPr lang="es-ES" sz="2800" b="0" i="0" dirty="0">
                <a:solidFill>
                  <a:srgbClr val="000000"/>
                </a:solidFill>
                <a:effectLst/>
                <a:latin typeface="Times New Roman" panose="02020603050405020304" pitchFamily="18" charset="0"/>
              </a:rPr>
              <a:t>para aliviar los sufrimientos del moribundo, incluso con</a:t>
            </a:r>
          </a:p>
          <a:p>
            <a:pPr algn="l"/>
            <a:r>
              <a:rPr lang="es-ES" sz="2800" b="0" i="0" dirty="0">
                <a:solidFill>
                  <a:srgbClr val="000000"/>
                </a:solidFill>
                <a:effectLst/>
                <a:latin typeface="Times New Roman" panose="02020603050405020304" pitchFamily="18" charset="0"/>
              </a:rPr>
              <a:t>riesgo de abreviar sus días, puede ser moralmente </a:t>
            </a:r>
          </a:p>
          <a:p>
            <a:pPr algn="l"/>
            <a:r>
              <a:rPr lang="es-ES" sz="2800" b="0" i="0" dirty="0">
                <a:solidFill>
                  <a:srgbClr val="000000"/>
                </a:solidFill>
                <a:effectLst/>
                <a:latin typeface="Times New Roman" panose="02020603050405020304" pitchFamily="18" charset="0"/>
              </a:rPr>
              <a:t>conforme a la dignidad humana si la muerte no es pretendida, </a:t>
            </a:r>
          </a:p>
          <a:p>
            <a:pPr algn="l"/>
            <a:r>
              <a:rPr lang="es-ES" sz="2800" b="0" i="0" dirty="0">
                <a:solidFill>
                  <a:srgbClr val="000000"/>
                </a:solidFill>
                <a:effectLst/>
                <a:latin typeface="Times New Roman" panose="02020603050405020304" pitchFamily="18" charset="0"/>
              </a:rPr>
              <a:t>ni como fin ni como medio, sino solamente prevista y tolerada como inevitable. Los </a:t>
            </a:r>
            <a:r>
              <a:rPr lang="es-ES" sz="2800" b="1" i="0" dirty="0">
                <a:solidFill>
                  <a:srgbClr val="000000"/>
                </a:solidFill>
                <a:effectLst/>
                <a:latin typeface="Times New Roman" panose="02020603050405020304" pitchFamily="18" charset="0"/>
              </a:rPr>
              <a:t>cuidados paliativos </a:t>
            </a:r>
            <a:r>
              <a:rPr lang="es-ES" sz="2800" b="0" i="0" dirty="0">
                <a:solidFill>
                  <a:srgbClr val="000000"/>
                </a:solidFill>
                <a:effectLst/>
                <a:latin typeface="Times New Roman" panose="02020603050405020304" pitchFamily="18" charset="0"/>
              </a:rPr>
              <a:t>constituyen una forma privilegiada de la caridad 			desinteresada. Por esta razón deben ser alentados.</a:t>
            </a:r>
          </a:p>
          <a:p>
            <a:pPr algn="l"/>
            <a:endParaRPr lang="es-ES" sz="2500" b="0" i="0" dirty="0">
              <a:solidFill>
                <a:srgbClr val="000000"/>
              </a:solidFill>
              <a:effectLst/>
              <a:latin typeface="Times New Roman" panose="02020603050405020304" pitchFamily="18" charset="0"/>
            </a:endParaRPr>
          </a:p>
          <a:p>
            <a:pPr algn="l"/>
            <a:r>
              <a:rPr lang="es-ES" sz="2500" b="0" i="0" dirty="0">
                <a:solidFill>
                  <a:srgbClr val="000000"/>
                </a:solidFill>
                <a:effectLst/>
                <a:latin typeface="Times New Roman" panose="02020603050405020304" pitchFamily="18" charset="0"/>
              </a:rPr>
              <a:t>		</a:t>
            </a:r>
            <a:r>
              <a:rPr lang="es-ES" b="0" i="0" dirty="0">
                <a:solidFill>
                  <a:srgbClr val="000000"/>
                </a:solidFill>
                <a:effectLst/>
                <a:latin typeface="Times New Roman" panose="02020603050405020304" pitchFamily="18" charset="0"/>
              </a:rPr>
              <a:t>					Catecism</a:t>
            </a:r>
            <a:r>
              <a:rPr lang="es-ES" dirty="0">
                <a:solidFill>
                  <a:srgbClr val="000000"/>
                </a:solidFill>
                <a:latin typeface="Times New Roman" panose="02020603050405020304" pitchFamily="18" charset="0"/>
              </a:rPr>
              <a:t>o de la Iglesia Católica 2279</a:t>
            </a:r>
            <a:endParaRPr lang="es-E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31038050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322230"/>
            <a:ext cx="11802846" cy="5493812"/>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800" b="0" i="0" dirty="0">
                <a:effectLst/>
                <a:latin typeface="Museo Sans Cyrl"/>
              </a:rPr>
              <a:t>“Incurable no es nunca sinónimo de ‘</a:t>
            </a:r>
            <a:r>
              <a:rPr lang="es-ES" sz="2800" b="0" i="0" dirty="0" err="1">
                <a:effectLst/>
                <a:latin typeface="Museo Sans Cyrl"/>
              </a:rPr>
              <a:t>in-cuidable</a:t>
            </a:r>
            <a:r>
              <a:rPr lang="es-ES" sz="2800" b="0" i="0" dirty="0">
                <a:effectLst/>
                <a:latin typeface="Museo Sans Cyrl"/>
              </a:rPr>
              <a:t>’”: </a:t>
            </a:r>
          </a:p>
          <a:p>
            <a:pPr algn="l"/>
            <a:r>
              <a:rPr lang="es-ES" sz="2800" b="0" i="0" dirty="0">
                <a:effectLst/>
                <a:latin typeface="Museo Sans Cyrl"/>
              </a:rPr>
              <a:t>quien sufre una enfermedad en fase terminal, así</a:t>
            </a:r>
          </a:p>
          <a:p>
            <a:pPr algn="l"/>
            <a:r>
              <a:rPr lang="es-ES" sz="2800" b="0" i="0" dirty="0">
                <a:effectLst/>
                <a:latin typeface="Museo Sans Cyrl"/>
              </a:rPr>
              <a:t>como quien nace con una predicción de supervivencia </a:t>
            </a:r>
          </a:p>
          <a:p>
            <a:pPr algn="l"/>
            <a:r>
              <a:rPr lang="es-ES" sz="2800" b="0" i="0" dirty="0">
                <a:effectLst/>
                <a:latin typeface="Museo Sans Cyrl"/>
              </a:rPr>
              <a:t>limitada, tiene derecho a ser acogido, cuidado, </a:t>
            </a:r>
          </a:p>
          <a:p>
            <a:pPr algn="l"/>
            <a:r>
              <a:rPr lang="es-ES" sz="2800" b="0" i="0" dirty="0">
                <a:effectLst/>
                <a:latin typeface="Museo Sans Cyrl"/>
              </a:rPr>
              <a:t>rodeado de afecto. La Iglesia es contraria al </a:t>
            </a:r>
          </a:p>
          <a:p>
            <a:pPr algn="l"/>
            <a:r>
              <a:rPr lang="es-ES" sz="2800" b="0" i="0" dirty="0">
                <a:effectLst/>
                <a:latin typeface="Museo Sans Cyrl"/>
              </a:rPr>
              <a:t>ensañamiento terapéutico, pero reitera como </a:t>
            </a:r>
          </a:p>
          <a:p>
            <a:pPr algn="l"/>
            <a:r>
              <a:rPr lang="es-ES" sz="2800" b="0" i="0" dirty="0">
                <a:effectLst/>
                <a:latin typeface="Museo Sans Cyrl"/>
              </a:rPr>
              <a:t>“enseñanza definitiva” que "la eutanasia es un crimen contra la vida humana", y que "toda cooperación formal o material inmediata a tal acto es un pecado 				grave" que “ninguna autoridad puede legítimamente 					imponerlo ni permitirlo”.</a:t>
            </a:r>
            <a:endParaRPr lang="es-ES" sz="2500" b="0" i="0" dirty="0">
              <a:effectLst/>
              <a:latin typeface="Times New Roman" panose="02020603050405020304" pitchFamily="18" charset="0"/>
            </a:endParaRPr>
          </a:p>
          <a:p>
            <a:pPr algn="l"/>
            <a:r>
              <a:rPr lang="es-ES" sz="2500" b="0" i="0" dirty="0">
                <a:effectLst/>
                <a:latin typeface="Times New Roman" panose="02020603050405020304" pitchFamily="18" charset="0"/>
              </a:rPr>
              <a:t>		</a:t>
            </a:r>
            <a:r>
              <a:rPr lang="es-ES" b="0" i="0" dirty="0">
                <a:effectLst/>
                <a:latin typeface="Times New Roman" panose="02020603050405020304" pitchFamily="18" charset="0"/>
              </a:rPr>
              <a:t>							</a:t>
            </a:r>
            <a:r>
              <a:rPr lang="es-ES" b="0" i="0" dirty="0" err="1">
                <a:effectLst/>
                <a:latin typeface="Times New Roman" panose="02020603050405020304" pitchFamily="18" charset="0"/>
              </a:rPr>
              <a:t>Samaritanus</a:t>
            </a:r>
            <a:r>
              <a:rPr lang="es-ES" b="0" i="0" dirty="0">
                <a:effectLst/>
                <a:latin typeface="Times New Roman" panose="02020603050405020304" pitchFamily="18" charset="0"/>
              </a:rPr>
              <a:t> Bonus </a:t>
            </a:r>
          </a:p>
          <a:p>
            <a:pPr algn="l"/>
            <a:r>
              <a:rPr lang="es-ES" dirty="0">
                <a:latin typeface="Times New Roman" panose="02020603050405020304" pitchFamily="18" charset="0"/>
              </a:rPr>
              <a:t>					</a:t>
            </a:r>
            <a:endParaRPr lang="es-ES" b="0" i="0" dirty="0">
              <a:effectLst/>
              <a:latin typeface="Times New Roman" panose="02020603050405020304" pitchFamily="18" charset="0"/>
            </a:endParaRPr>
          </a:p>
        </p:txBody>
      </p:sp>
    </p:spTree>
    <p:extLst>
      <p:ext uri="{BB962C8B-B14F-4D97-AF65-F5344CB8AC3E}">
        <p14:creationId xmlns:p14="http://schemas.microsoft.com/office/powerpoint/2010/main" val="145382793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2"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 la</a:t>
            </a:r>
          </a:p>
          <a:p>
            <a:r>
              <a:rPr lang="es-PR" sz="4000" b="1" dirty="0"/>
              <a:t>eutanasia?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322230"/>
            <a:ext cx="11802846" cy="5170646"/>
          </a:xfrm>
          <a:prstGeom prst="rect">
            <a:avLst/>
          </a:prstGeom>
          <a:noFill/>
        </p:spPr>
        <p:txBody>
          <a:bodyPr wrap="square" rtlCol="0">
            <a:spAutoFit/>
          </a:bodyPr>
          <a:lstStyle/>
          <a:p>
            <a:endParaRPr lang="es-ES" sz="2800" b="0" i="0" dirty="0">
              <a:solidFill>
                <a:srgbClr val="000000"/>
              </a:solidFill>
              <a:effectLst/>
              <a:latin typeface="system-ui"/>
            </a:endParaRPr>
          </a:p>
          <a:p>
            <a:pPr algn="l"/>
            <a:r>
              <a:rPr lang="es-ES" sz="2400" b="0" i="0" dirty="0">
                <a:effectLst/>
                <a:latin typeface="Museo Sans Cyrl"/>
              </a:rPr>
              <a:t>“Así como no se puede aceptar que otro hombre sea nuestro </a:t>
            </a:r>
          </a:p>
          <a:p>
            <a:pPr algn="l"/>
            <a:r>
              <a:rPr lang="es-ES" sz="2400" b="0" i="0" dirty="0">
                <a:effectLst/>
                <a:latin typeface="Museo Sans Cyrl"/>
              </a:rPr>
              <a:t>esclavo, aunque nos lo pidiese, igualmente no se puede elegir </a:t>
            </a:r>
          </a:p>
          <a:p>
            <a:pPr algn="l"/>
            <a:r>
              <a:rPr lang="es-ES" sz="2400" b="0" i="0" dirty="0">
                <a:effectLst/>
                <a:latin typeface="Museo Sans Cyrl"/>
              </a:rPr>
              <a:t>directamente atentar contra la vida de un ser humano, aunque</a:t>
            </a:r>
          </a:p>
          <a:p>
            <a:pPr algn="l"/>
            <a:r>
              <a:rPr lang="es-ES" sz="2400" b="0" i="0" dirty="0">
                <a:effectLst/>
                <a:latin typeface="Museo Sans Cyrl"/>
              </a:rPr>
              <a:t>éste lo pida”. Suprimir un enfermo que pide la eutanasia “no </a:t>
            </a:r>
          </a:p>
          <a:p>
            <a:pPr algn="l"/>
            <a:r>
              <a:rPr lang="es-ES" sz="2400" b="0" i="0" dirty="0">
                <a:effectLst/>
                <a:latin typeface="Museo Sans Cyrl"/>
              </a:rPr>
              <a:t>significa en absoluto reconocer su autonomía y apreciarla”, </a:t>
            </a:r>
          </a:p>
          <a:p>
            <a:pPr algn="l"/>
            <a:r>
              <a:rPr lang="es-ES" sz="2400" b="0" i="0" dirty="0">
                <a:effectLst/>
                <a:latin typeface="Museo Sans Cyrl"/>
              </a:rPr>
              <a:t>sino al contrario, significa “desconocer el valor de su libertad, </a:t>
            </a:r>
          </a:p>
          <a:p>
            <a:pPr algn="l"/>
            <a:r>
              <a:rPr lang="es-ES" sz="2400" b="0" i="0" dirty="0">
                <a:effectLst/>
                <a:latin typeface="Museo Sans Cyrl"/>
              </a:rPr>
              <a:t>fuertemente condicionada por la enfermedad y el dolor, y el valor de </a:t>
            </a:r>
            <a:br>
              <a:rPr lang="es-ES" sz="2400" b="0" i="0" dirty="0">
                <a:effectLst/>
                <a:latin typeface="Museo Sans Cyrl"/>
              </a:rPr>
            </a:br>
            <a:r>
              <a:rPr lang="es-ES" sz="2400" b="0" i="0" dirty="0">
                <a:effectLst/>
                <a:latin typeface="Museo Sans Cyrl"/>
              </a:rPr>
              <a:t>su vida”. Actuando de este modo “se decide al puesto de Dios el momento de la muerte”. Por eso, “aborto, eutanasia y el mismo suicidio deliberado degradan la civilización humana, deshonran más a sus autores que a sus víctimas y son totalmente contrarias al honor debido 			al Creador”.</a:t>
            </a:r>
            <a:r>
              <a:rPr lang="es-ES" sz="2500" b="0" i="0" dirty="0">
                <a:effectLst/>
                <a:latin typeface="Times New Roman" panose="02020603050405020304" pitchFamily="18" charset="0"/>
              </a:rPr>
              <a:t>		</a:t>
            </a:r>
            <a:r>
              <a:rPr lang="es-ES" b="0" i="0" dirty="0">
                <a:effectLst/>
                <a:latin typeface="Times New Roman" panose="02020603050405020304" pitchFamily="18" charset="0"/>
              </a:rPr>
              <a:t>															</a:t>
            </a:r>
            <a:r>
              <a:rPr lang="es-ES" b="0" i="0" dirty="0" err="1">
                <a:effectLst/>
                <a:latin typeface="Times New Roman" panose="02020603050405020304" pitchFamily="18" charset="0"/>
              </a:rPr>
              <a:t>Samaritanus</a:t>
            </a:r>
            <a:r>
              <a:rPr lang="es-ES" b="0" i="0" dirty="0">
                <a:effectLst/>
                <a:latin typeface="Times New Roman" panose="02020603050405020304" pitchFamily="18" charset="0"/>
              </a:rPr>
              <a:t> Bonus </a:t>
            </a:r>
          </a:p>
          <a:p>
            <a:pPr algn="l"/>
            <a:r>
              <a:rPr lang="es-ES" dirty="0">
                <a:latin typeface="Times New Roman" panose="02020603050405020304" pitchFamily="18" charset="0"/>
              </a:rPr>
              <a:t>					</a:t>
            </a:r>
            <a:endParaRPr lang="es-ES" b="0" i="0" dirty="0">
              <a:effectLst/>
              <a:latin typeface="Times New Roman" panose="02020603050405020304" pitchFamily="18" charset="0"/>
            </a:endParaRPr>
          </a:p>
        </p:txBody>
      </p:sp>
    </p:spTree>
    <p:extLst>
      <p:ext uri="{BB962C8B-B14F-4D97-AF65-F5344CB8AC3E}">
        <p14:creationId xmlns:p14="http://schemas.microsoft.com/office/powerpoint/2010/main" val="205365220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3" y="8669"/>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323439"/>
          </a:xfrm>
          <a:prstGeom prst="rect">
            <a:avLst/>
          </a:prstGeom>
          <a:noFill/>
        </p:spPr>
        <p:txBody>
          <a:bodyPr wrap="square" rtlCol="0">
            <a:spAutoFit/>
          </a:bodyPr>
          <a:lstStyle/>
          <a:p>
            <a:r>
              <a:rPr lang="es-PR" sz="4000" b="1" dirty="0"/>
              <a:t>¿Se debe aplicar eutanasia a pacientes</a:t>
            </a:r>
            <a:r>
              <a:rPr lang="en-US" sz="4000" b="1" dirty="0"/>
              <a:t> </a:t>
            </a:r>
            <a:r>
              <a:rPr lang="en-US" sz="4000" b="1" dirty="0" err="1"/>
              <a:t>vegetativos</a:t>
            </a:r>
            <a:r>
              <a:rPr lang="en-US" sz="4000" b="1" dirty="0"/>
              <a:t>?</a:t>
            </a:r>
            <a:endParaRPr lang="es-PR"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547570"/>
            <a:ext cx="11663045" cy="383181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n-US" sz="2500" dirty="0"/>
              <a:t>No. </a:t>
            </a:r>
            <a:r>
              <a:rPr lang="es-ES" sz="2500" b="0" i="0" dirty="0">
                <a:effectLst/>
                <a:latin typeface="Museo Sans Cyrl"/>
              </a:rPr>
              <a:t>Siempre es engañoso pensar que el estado vegetativo, </a:t>
            </a:r>
          </a:p>
          <a:p>
            <a:r>
              <a:rPr lang="es-ES" sz="2500" b="0" i="0" dirty="0">
                <a:effectLst/>
                <a:latin typeface="Museo Sans Cyrl"/>
              </a:rPr>
              <a:t>y el estado de mínima consciencia, en sujetos que respiran </a:t>
            </a:r>
          </a:p>
          <a:p>
            <a:r>
              <a:rPr lang="es-ES" sz="2500" b="0" i="0" dirty="0">
                <a:effectLst/>
                <a:latin typeface="Museo Sans Cyrl"/>
              </a:rPr>
              <a:t>autónomamente, sean un signo de que el enfermo haya </a:t>
            </a:r>
          </a:p>
          <a:p>
            <a:r>
              <a:rPr lang="es-ES" sz="2500" b="0" i="0" dirty="0">
                <a:effectLst/>
                <a:latin typeface="Museo Sans Cyrl"/>
              </a:rPr>
              <a:t>cesado de ser persona humana con toda la dignidad que </a:t>
            </a:r>
          </a:p>
          <a:p>
            <a:r>
              <a:rPr lang="es-ES" sz="2500" b="0" i="0" dirty="0">
                <a:effectLst/>
                <a:latin typeface="Museo Sans Cyrl"/>
              </a:rPr>
              <a:t>le es propia. Incluso en este estado de falta persistente de</a:t>
            </a:r>
          </a:p>
          <a:p>
            <a:r>
              <a:rPr lang="es-ES" sz="2500" b="0" i="0" dirty="0">
                <a:effectLst/>
                <a:latin typeface="Museo Sans Cyrl"/>
              </a:rPr>
              <a:t> consciencia, el llamado ‘estado vegetativo’, y la del enfermo en </a:t>
            </a:r>
          </a:p>
          <a:p>
            <a:r>
              <a:rPr lang="es-ES" sz="2500" b="0" i="0" dirty="0">
                <a:effectLst/>
                <a:latin typeface="Museo Sans Cyrl"/>
              </a:rPr>
              <a:t>estado ‘de mínima consciencia’, el enfermo debe ser reconocido en</a:t>
            </a:r>
          </a:p>
          <a:p>
            <a:r>
              <a:rPr lang="es-ES" sz="2500" b="0" i="0" dirty="0">
                <a:effectLst/>
                <a:latin typeface="Museo Sans Cyrl"/>
              </a:rPr>
              <a:t> su valor y asistido con los cuidados adecuados, y tiene derecho a la alimentación y la hidratación.</a:t>
            </a:r>
            <a:endParaRPr lang="en-US" sz="2500" dirty="0"/>
          </a:p>
        </p:txBody>
      </p:sp>
      <p:sp>
        <p:nvSpPr>
          <p:cNvPr id="20" name="TextBox 19">
            <a:extLst>
              <a:ext uri="{FF2B5EF4-FFF2-40B4-BE49-F238E27FC236}">
                <a16:creationId xmlns:a16="http://schemas.microsoft.com/office/drawing/2014/main" id="{48B20E20-2268-4965-A577-C9FA7606858B}"/>
              </a:ext>
            </a:extLst>
          </p:cNvPr>
          <p:cNvSpPr txBox="1"/>
          <p:nvPr/>
        </p:nvSpPr>
        <p:spPr>
          <a:xfrm>
            <a:off x="7010400" y="5717942"/>
            <a:ext cx="7743825" cy="400110"/>
          </a:xfrm>
          <a:prstGeom prst="rect">
            <a:avLst/>
          </a:prstGeom>
          <a:noFill/>
        </p:spPr>
        <p:txBody>
          <a:bodyPr wrap="square" rtlCol="0">
            <a:spAutoFit/>
          </a:bodyPr>
          <a:lstStyle/>
          <a:p>
            <a:r>
              <a:rPr lang="es-PR" sz="2000" dirty="0" err="1"/>
              <a:t>Samaritanus</a:t>
            </a:r>
            <a:r>
              <a:rPr lang="es-PR" sz="2000" dirty="0"/>
              <a:t> Bonus</a:t>
            </a:r>
            <a:endParaRPr lang="en-US" sz="2000" dirty="0"/>
          </a:p>
        </p:txBody>
      </p:sp>
    </p:spTree>
    <p:extLst>
      <p:ext uri="{BB962C8B-B14F-4D97-AF65-F5344CB8AC3E}">
        <p14:creationId xmlns:p14="http://schemas.microsoft.com/office/powerpoint/2010/main" val="56619295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3"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1938992"/>
          </a:xfrm>
          <a:prstGeom prst="rect">
            <a:avLst/>
          </a:prstGeom>
          <a:noFill/>
        </p:spPr>
        <p:txBody>
          <a:bodyPr wrap="square" rtlCol="0">
            <a:spAutoFit/>
          </a:bodyPr>
          <a:lstStyle/>
          <a:p>
            <a:r>
              <a:rPr lang="es-PR" sz="4000" b="1" dirty="0"/>
              <a:t>¿Se debe aplicar eutanasia a pacientes</a:t>
            </a:r>
            <a:r>
              <a:rPr lang="en-US" sz="4000" b="1" dirty="0"/>
              <a:t> a </a:t>
            </a:r>
            <a:r>
              <a:rPr lang="en-US" sz="4000" b="1" dirty="0" err="1"/>
              <a:t>pacientes</a:t>
            </a:r>
            <a:r>
              <a:rPr lang="en-US" sz="4000" b="1" dirty="0"/>
              <a:t> con </a:t>
            </a:r>
            <a:r>
              <a:rPr lang="en-US" sz="4000" b="1" dirty="0" err="1"/>
              <a:t>enfermedades</a:t>
            </a:r>
            <a:r>
              <a:rPr lang="en-US" sz="4000" b="1" dirty="0"/>
              <a:t> </a:t>
            </a:r>
            <a:r>
              <a:rPr lang="en-US" sz="4000" b="1" dirty="0" err="1"/>
              <a:t>terminales</a:t>
            </a:r>
            <a:r>
              <a:rPr lang="en-US" sz="4000" b="1" dirty="0"/>
              <a:t>?</a:t>
            </a:r>
            <a:endParaRPr lang="es-PR"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2481573"/>
            <a:ext cx="9852429" cy="3693319"/>
          </a:xfrm>
          <a:prstGeom prst="rect">
            <a:avLst/>
          </a:prstGeom>
          <a:noFill/>
        </p:spPr>
        <p:txBody>
          <a:bodyPr wrap="square" rtlCol="0">
            <a:spAutoFit/>
          </a:bodyPr>
          <a:lstStyle/>
          <a:p>
            <a:r>
              <a:rPr lang="es-PR" dirty="0"/>
              <a:t>No, se le debe acompañar hasta el final, honrando su dignidad hasta el final, </a:t>
            </a:r>
            <a:br>
              <a:rPr lang="es-PR" dirty="0"/>
            </a:br>
            <a:r>
              <a:rPr lang="es-PR" dirty="0"/>
              <a:t>aliviando el sufrimiento en lo posible y sobre todo ayudando a darle sentido</a:t>
            </a:r>
          </a:p>
          <a:p>
            <a:r>
              <a:rPr lang="es-PR" dirty="0"/>
              <a:t> al sufrimiento hasta el final, participando en la </a:t>
            </a:r>
            <a:r>
              <a:rPr lang="es-PR" dirty="0" err="1"/>
              <a:t>coredención</a:t>
            </a:r>
            <a:r>
              <a:rPr lang="es-PR" dirty="0"/>
              <a:t> de Jesús. En caso </a:t>
            </a:r>
          </a:p>
          <a:p>
            <a:r>
              <a:rPr lang="es-PR" dirty="0"/>
              <a:t>de sufrimiento intenso se puede ofrecer sedación terminal.</a:t>
            </a:r>
          </a:p>
          <a:p>
            <a:endParaRPr lang="es-PR" dirty="0"/>
          </a:p>
          <a:p>
            <a:r>
              <a:rPr lang="es-PR" dirty="0"/>
              <a:t>Al recibir la unción de los enfermos todo enfermo recibe la gracia </a:t>
            </a:r>
            <a:r>
              <a:rPr lang="es-PR" i="1" dirty="0"/>
              <a:t>para </a:t>
            </a:r>
            <a:r>
              <a:rPr lang="es-ES" b="1" i="1" dirty="0">
                <a:solidFill>
                  <a:srgbClr val="000000"/>
                </a:solidFill>
                <a:latin typeface="Times New Roman" panose="02020603050405020304" pitchFamily="18" charset="0"/>
              </a:rPr>
              <a:t>unirse</a:t>
            </a:r>
            <a:r>
              <a:rPr lang="es-ES" b="0" i="1" dirty="0">
                <a:solidFill>
                  <a:srgbClr val="000000"/>
                </a:solidFill>
                <a:effectLst/>
                <a:latin typeface="Times New Roman" panose="02020603050405020304" pitchFamily="18" charset="0"/>
              </a:rPr>
              <a:t> a la Pasión </a:t>
            </a:r>
          </a:p>
          <a:p>
            <a:r>
              <a:rPr lang="es-ES" b="0" i="1" dirty="0">
                <a:solidFill>
                  <a:srgbClr val="000000"/>
                </a:solidFill>
                <a:effectLst/>
                <a:latin typeface="Times New Roman" panose="02020603050405020304" pitchFamily="18" charset="0"/>
              </a:rPr>
              <a:t>de Cristo</a:t>
            </a:r>
            <a:r>
              <a:rPr lang="es-ES" b="0" i="0" dirty="0">
                <a:solidFill>
                  <a:srgbClr val="000000"/>
                </a:solidFill>
                <a:effectLst/>
                <a:latin typeface="Times New Roman" panose="02020603050405020304" pitchFamily="18" charset="0"/>
              </a:rPr>
              <a:t>. Por la gracia de este sacramento, el enfermo recibe la fuerza y el don de unirse más íntimamente a la Pasión de Cristo: en cierta manera es </a:t>
            </a:r>
            <a:r>
              <a:rPr lang="es-ES" b="0" i="1" dirty="0">
                <a:solidFill>
                  <a:srgbClr val="000000"/>
                </a:solidFill>
                <a:effectLst/>
                <a:latin typeface="Times New Roman" panose="02020603050405020304" pitchFamily="18" charset="0"/>
              </a:rPr>
              <a:t>consagrado</a:t>
            </a:r>
            <a:r>
              <a:rPr lang="es-ES" b="0" i="0" dirty="0">
                <a:solidFill>
                  <a:srgbClr val="000000"/>
                </a:solidFill>
                <a:effectLst/>
                <a:latin typeface="Times New Roman" panose="02020603050405020304" pitchFamily="18" charset="0"/>
              </a:rPr>
              <a:t> para dar fruto por su configuración con la Pasión redentora del Salvador. El sufrimiento, secuela del pecado original, recibe un sentido nuevo, viene a ser participación en la obra salvífica de Jesús.</a:t>
            </a:r>
            <a:endParaRPr lang="es-PR" dirty="0"/>
          </a:p>
          <a:p>
            <a:endParaRPr lang="es-PR" dirty="0"/>
          </a:p>
          <a:p>
            <a:endParaRPr lang="es-PR" dirty="0"/>
          </a:p>
          <a:p>
            <a:endParaRPr lang="es-PR" dirty="0"/>
          </a:p>
        </p:txBody>
      </p:sp>
      <p:sp>
        <p:nvSpPr>
          <p:cNvPr id="20" name="TextBox 19">
            <a:extLst>
              <a:ext uri="{FF2B5EF4-FFF2-40B4-BE49-F238E27FC236}">
                <a16:creationId xmlns:a16="http://schemas.microsoft.com/office/drawing/2014/main" id="{48B20E20-2268-4965-A577-C9FA7606858B}"/>
              </a:ext>
            </a:extLst>
          </p:cNvPr>
          <p:cNvSpPr txBox="1"/>
          <p:nvPr/>
        </p:nvSpPr>
        <p:spPr>
          <a:xfrm>
            <a:off x="7010400" y="5717942"/>
            <a:ext cx="7743825" cy="400110"/>
          </a:xfrm>
          <a:prstGeom prst="rect">
            <a:avLst/>
          </a:prstGeom>
          <a:noFill/>
        </p:spPr>
        <p:txBody>
          <a:bodyPr wrap="square" rtlCol="0">
            <a:spAutoFit/>
          </a:bodyPr>
          <a:lstStyle/>
          <a:p>
            <a:r>
              <a:rPr lang="es-PR" sz="2000" dirty="0"/>
              <a:t>Catecismo 1521</a:t>
            </a:r>
            <a:endParaRPr lang="en-US" sz="2000" dirty="0"/>
          </a:p>
        </p:txBody>
      </p:sp>
    </p:spTree>
    <p:extLst>
      <p:ext uri="{BB962C8B-B14F-4D97-AF65-F5344CB8AC3E}">
        <p14:creationId xmlns:p14="http://schemas.microsoft.com/office/powerpoint/2010/main" val="136474071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23"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2554545"/>
          </a:xfrm>
          <a:prstGeom prst="rect">
            <a:avLst/>
          </a:prstGeom>
          <a:noFill/>
        </p:spPr>
        <p:txBody>
          <a:bodyPr wrap="square" rtlCol="0">
            <a:spAutoFit/>
          </a:bodyPr>
          <a:lstStyle/>
          <a:p>
            <a:r>
              <a:rPr lang="es-PR" sz="4000" b="1" dirty="0"/>
              <a:t>Un ejemplo de una mamá con enfermedad terminal que eligió vivir con dignidad hasta la muerte natural</a:t>
            </a:r>
            <a:endParaRPr lang="en-US" sz="4000" b="1" dirty="0"/>
          </a:p>
        </p:txBody>
      </p:sp>
      <p:pic>
        <p:nvPicPr>
          <p:cNvPr id="2" name="Online Media 1" title="Stephanie's Story: A family fights terminal illness and assisted suicide">
            <a:hlinkClick r:id="" action="ppaction://media"/>
            <a:extLst>
              <a:ext uri="{FF2B5EF4-FFF2-40B4-BE49-F238E27FC236}">
                <a16:creationId xmlns:a16="http://schemas.microsoft.com/office/drawing/2014/main" id="{16E50D23-1461-4110-AEB2-C3F7D2D425FA}"/>
              </a:ext>
            </a:extLst>
          </p:cNvPr>
          <p:cNvPicPr>
            <a:picLocks noRot="1" noChangeAspect="1"/>
          </p:cNvPicPr>
          <p:nvPr>
            <a:videoFile r:link="rId1"/>
          </p:nvPr>
        </p:nvPicPr>
        <p:blipFill>
          <a:blip r:embed="rId4"/>
          <a:stretch>
            <a:fillRect/>
          </a:stretch>
        </p:blipFill>
        <p:spPr>
          <a:xfrm>
            <a:off x="2597150" y="2606199"/>
            <a:ext cx="6051728" cy="3419226"/>
          </a:xfrm>
          <a:prstGeom prst="rect">
            <a:avLst/>
          </a:prstGeom>
        </p:spPr>
      </p:pic>
    </p:spTree>
    <p:extLst>
      <p:ext uri="{BB962C8B-B14F-4D97-AF65-F5344CB8AC3E}">
        <p14:creationId xmlns:p14="http://schemas.microsoft.com/office/powerpoint/2010/main" val="194570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0DCE2A81-2F23-4C52-B6F2-A6561486D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6" name="TextBox 5">
            <a:extLst>
              <a:ext uri="{FF2B5EF4-FFF2-40B4-BE49-F238E27FC236}">
                <a16:creationId xmlns:a16="http://schemas.microsoft.com/office/drawing/2014/main" id="{6EC4CFA0-BD60-43B3-8874-EDE68EDA6003}"/>
              </a:ext>
            </a:extLst>
          </p:cNvPr>
          <p:cNvSpPr txBox="1"/>
          <p:nvPr/>
        </p:nvSpPr>
        <p:spPr>
          <a:xfrm>
            <a:off x="395605" y="365124"/>
            <a:ext cx="9072880" cy="553998"/>
          </a:xfrm>
          <a:prstGeom prst="rect">
            <a:avLst/>
          </a:prstGeom>
          <a:noFill/>
        </p:spPr>
        <p:txBody>
          <a:bodyPr wrap="square" rtlCol="0">
            <a:spAutoFit/>
          </a:bodyPr>
          <a:lstStyle/>
          <a:p>
            <a:r>
              <a:rPr lang="es-PR" sz="3000" b="1" dirty="0"/>
              <a:t>Pregunta: ¿El suicidio es pecado?</a:t>
            </a:r>
            <a:endParaRPr lang="en-US" sz="3000" b="1" dirty="0"/>
          </a:p>
        </p:txBody>
      </p:sp>
      <p:sp>
        <p:nvSpPr>
          <p:cNvPr id="7" name="TextBox 6">
            <a:extLst>
              <a:ext uri="{FF2B5EF4-FFF2-40B4-BE49-F238E27FC236}">
                <a16:creationId xmlns:a16="http://schemas.microsoft.com/office/drawing/2014/main" id="{175333A2-4C1D-40BA-877B-5E0714A4BAAF}"/>
              </a:ext>
            </a:extLst>
          </p:cNvPr>
          <p:cNvSpPr txBox="1"/>
          <p:nvPr/>
        </p:nvSpPr>
        <p:spPr>
          <a:xfrm>
            <a:off x="395605" y="1390758"/>
            <a:ext cx="11053445" cy="583236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a:t>
            </a:r>
            <a:r>
              <a:rPr lang="es-PR" sz="2000" b="1" i="0" dirty="0">
                <a:effectLst/>
                <a:latin typeface="Roboto Slab"/>
              </a:rPr>
              <a:t>Sí, el suicidio es pecado mortal si se cumplen</a:t>
            </a:r>
          </a:p>
          <a:p>
            <a:r>
              <a:rPr lang="es-PR" sz="2000" b="1" i="0" dirty="0">
                <a:effectLst/>
                <a:latin typeface="Roboto Slab"/>
              </a:rPr>
              <a:t>los criterios d</a:t>
            </a:r>
            <a:r>
              <a:rPr lang="es-PR" sz="2000" b="1" dirty="0">
                <a:latin typeface="Roboto Slab"/>
              </a:rPr>
              <a:t>e pecado mortal</a:t>
            </a:r>
            <a:r>
              <a:rPr lang="es-PR" sz="2000" b="0" i="0" dirty="0">
                <a:effectLst/>
                <a:latin typeface="Roboto Slab"/>
              </a:rPr>
              <a:t>. Tanto el suicidio como </a:t>
            </a:r>
          </a:p>
          <a:p>
            <a:r>
              <a:rPr lang="es-PR" sz="2000" b="0" i="0" dirty="0">
                <a:effectLst/>
                <a:latin typeface="Roboto Slab"/>
              </a:rPr>
              <a:t>el </a:t>
            </a:r>
            <a:r>
              <a:rPr lang="es-PR" sz="2000" dirty="0">
                <a:latin typeface="Roboto Slab"/>
              </a:rPr>
              <a:t>suicidio asistido son pecado. Atentan contra el quinto </a:t>
            </a:r>
          </a:p>
          <a:p>
            <a:r>
              <a:rPr lang="es-PR" sz="2000" dirty="0">
                <a:latin typeface="Roboto Slab"/>
              </a:rPr>
              <a:t>mandamiento: no matarás.</a:t>
            </a:r>
          </a:p>
          <a:p>
            <a:endParaRPr lang="es-PR" sz="2000" dirty="0">
              <a:latin typeface="Roboto Slab"/>
            </a:endParaRPr>
          </a:p>
          <a:p>
            <a:r>
              <a:rPr lang="es-PR" sz="2000" dirty="0">
                <a:latin typeface="Roboto Slab"/>
              </a:rPr>
              <a:t>No obstante, en el caso de suicidio es posible que en muchas</a:t>
            </a:r>
          </a:p>
          <a:p>
            <a:r>
              <a:rPr lang="es-PR" sz="2000" dirty="0">
                <a:latin typeface="Roboto Slab"/>
              </a:rPr>
              <a:t>ocasiones no se cumpla el criterio para que sea pecado mortal: </a:t>
            </a:r>
          </a:p>
          <a:p>
            <a:r>
              <a:rPr lang="es-PR" sz="2000" dirty="0">
                <a:latin typeface="Roboto Slab"/>
              </a:rPr>
              <a:t>materia grave, pleno consciencia y pleno consentimiento. Una persona</a:t>
            </a:r>
          </a:p>
          <a:p>
            <a:r>
              <a:rPr lang="es-PR" sz="2000" dirty="0">
                <a:latin typeface="Roboto Slab"/>
              </a:rPr>
              <a:t>que toma una decisión tan trágica usualmente está condicionada por graves </a:t>
            </a:r>
          </a:p>
          <a:p>
            <a:r>
              <a:rPr lang="es-PR" sz="2000" dirty="0">
                <a:latin typeface="Roboto Slab"/>
              </a:rPr>
              <a:t>condiciones de salud mental, lo que impide la plena conciencia e incluso el pleno consentimiento. </a:t>
            </a:r>
          </a:p>
          <a:p>
            <a:endParaRPr lang="es-PR" sz="2000" dirty="0">
              <a:latin typeface="Roboto Slab"/>
            </a:endParaRPr>
          </a:p>
          <a:p>
            <a:r>
              <a:rPr lang="es-PR" sz="2000" dirty="0">
                <a:latin typeface="Roboto Slab"/>
              </a:rPr>
              <a:t>			Por lo tanto, el suicido no es garantía de que la persona vaya al 				infierno. Como dijo un santo a una persona que le preguntó si su 			esposo que se había suicidado tirándose de un puente estaba en el 			infierno: “entre el puente y el río está la misericordia de Dios”.</a:t>
            </a:r>
            <a:endParaRPr lang="en-US" sz="2000" dirty="0"/>
          </a:p>
          <a:p>
            <a:endParaRPr lang="en-US" sz="3500" dirty="0"/>
          </a:p>
        </p:txBody>
      </p:sp>
    </p:spTree>
    <p:extLst>
      <p:ext uri="{BB962C8B-B14F-4D97-AF65-F5344CB8AC3E}">
        <p14:creationId xmlns:p14="http://schemas.microsoft.com/office/powerpoint/2010/main" val="391214045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0DCE2A81-2F23-4C52-B6F2-A6561486D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6" name="TextBox 5">
            <a:extLst>
              <a:ext uri="{FF2B5EF4-FFF2-40B4-BE49-F238E27FC236}">
                <a16:creationId xmlns:a16="http://schemas.microsoft.com/office/drawing/2014/main" id="{6EC4CFA0-BD60-43B3-8874-EDE68EDA6003}"/>
              </a:ext>
            </a:extLst>
          </p:cNvPr>
          <p:cNvSpPr txBox="1"/>
          <p:nvPr/>
        </p:nvSpPr>
        <p:spPr>
          <a:xfrm>
            <a:off x="386080" y="365124"/>
            <a:ext cx="9072880" cy="1015663"/>
          </a:xfrm>
          <a:prstGeom prst="rect">
            <a:avLst/>
          </a:prstGeom>
          <a:noFill/>
        </p:spPr>
        <p:txBody>
          <a:bodyPr wrap="square" rtlCol="0">
            <a:spAutoFit/>
          </a:bodyPr>
          <a:lstStyle/>
          <a:p>
            <a:r>
              <a:rPr lang="es-PR" sz="3000" b="1" dirty="0"/>
              <a:t>Pregunta: ¿Querer cometer suicidio es un</a:t>
            </a:r>
          </a:p>
          <a:p>
            <a:r>
              <a:rPr lang="es-PR" sz="3000" b="1" dirty="0"/>
              <a:t>pecado?</a:t>
            </a:r>
            <a:endParaRPr lang="en-US" sz="3000" b="1" dirty="0"/>
          </a:p>
        </p:txBody>
      </p:sp>
      <p:sp>
        <p:nvSpPr>
          <p:cNvPr id="7" name="TextBox 6">
            <a:extLst>
              <a:ext uri="{FF2B5EF4-FFF2-40B4-BE49-F238E27FC236}">
                <a16:creationId xmlns:a16="http://schemas.microsoft.com/office/drawing/2014/main" id="{175333A2-4C1D-40BA-877B-5E0714A4BAAF}"/>
              </a:ext>
            </a:extLst>
          </p:cNvPr>
          <p:cNvSpPr txBox="1"/>
          <p:nvPr/>
        </p:nvSpPr>
        <p:spPr>
          <a:xfrm>
            <a:off x="386080" y="1503363"/>
            <a:ext cx="11053445" cy="460126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El querer cometer suicidio es una tentaci</a:t>
            </a:r>
            <a:r>
              <a:rPr lang="es-PR" sz="2000" dirty="0">
                <a:latin typeface="Roboto Slab"/>
              </a:rPr>
              <a:t>ón que </a:t>
            </a:r>
          </a:p>
          <a:p>
            <a:r>
              <a:rPr lang="es-PR" sz="2000" dirty="0">
                <a:latin typeface="Roboto Slab"/>
              </a:rPr>
              <a:t>debe ser combatida recibiendo toda la ayuda necesaria para no </a:t>
            </a:r>
          </a:p>
          <a:p>
            <a:r>
              <a:rPr lang="es-PR" sz="2000" dirty="0">
                <a:latin typeface="Roboto Slab"/>
              </a:rPr>
              <a:t>no tomar esa decisión.</a:t>
            </a:r>
          </a:p>
          <a:p>
            <a:endParaRPr lang="es-PR" sz="2000" dirty="0">
              <a:latin typeface="Roboto Slab"/>
            </a:endParaRPr>
          </a:p>
          <a:p>
            <a:r>
              <a:rPr lang="es-PR" sz="2000" b="1" dirty="0">
                <a:latin typeface="Roboto Slab"/>
              </a:rPr>
              <a:t>El cometer el suicidio puede ser pecado mortal (si se cumplen </a:t>
            </a:r>
          </a:p>
          <a:p>
            <a:r>
              <a:rPr lang="es-PR" sz="2000" b="1" dirty="0">
                <a:latin typeface="Roboto Slab"/>
              </a:rPr>
              <a:t>los criterios); el querer cometerlo es una tentación </a:t>
            </a:r>
            <a:r>
              <a:rPr lang="es-PR" sz="2000" dirty="0">
                <a:latin typeface="Roboto Slab"/>
              </a:rPr>
              <a:t>que debe ser</a:t>
            </a:r>
          </a:p>
          <a:p>
            <a:r>
              <a:rPr lang="es-PR" sz="2000" dirty="0">
                <a:latin typeface="Roboto Slab"/>
              </a:rPr>
              <a:t>resistida no solo con los medios espirituales, sino con los medios</a:t>
            </a:r>
          </a:p>
          <a:p>
            <a:r>
              <a:rPr lang="es-PR" sz="2000" dirty="0">
                <a:latin typeface="Roboto Slab"/>
              </a:rPr>
              <a:t>psicológicos y médicos: recibiendo ayuda médica y psicológicos </a:t>
            </a:r>
          </a:p>
          <a:p>
            <a:r>
              <a:rPr lang="es-PR" sz="2000" dirty="0">
                <a:latin typeface="Roboto Slab"/>
              </a:rPr>
              <a:t>necesarios. No se puede hablar de problemas de salud mental como meros</a:t>
            </a:r>
          </a:p>
          <a:p>
            <a:r>
              <a:rPr lang="es-PR" sz="2000" dirty="0">
                <a:latin typeface="Roboto Slab"/>
              </a:rPr>
              <a:t>“pecados”: son condiciones de salud mental que deben ser tratadas como corresponde. </a:t>
            </a:r>
          </a:p>
          <a:p>
            <a:endParaRPr lang="es-PR" sz="2000" dirty="0">
              <a:latin typeface="Roboto Slab"/>
            </a:endParaRPr>
          </a:p>
          <a:p>
            <a:endParaRPr lang="en-US" sz="2000" dirty="0"/>
          </a:p>
          <a:p>
            <a:endParaRPr lang="en-US" sz="3500" dirty="0"/>
          </a:p>
        </p:txBody>
      </p:sp>
    </p:spTree>
    <p:extLst>
      <p:ext uri="{BB962C8B-B14F-4D97-AF65-F5344CB8AC3E}">
        <p14:creationId xmlns:p14="http://schemas.microsoft.com/office/powerpoint/2010/main" val="249403636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0DCE2A81-2F23-4C52-B6F2-A6561486D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6" name="TextBox 5">
            <a:extLst>
              <a:ext uri="{FF2B5EF4-FFF2-40B4-BE49-F238E27FC236}">
                <a16:creationId xmlns:a16="http://schemas.microsoft.com/office/drawing/2014/main" id="{6EC4CFA0-BD60-43B3-8874-EDE68EDA6003}"/>
              </a:ext>
            </a:extLst>
          </p:cNvPr>
          <p:cNvSpPr txBox="1"/>
          <p:nvPr/>
        </p:nvSpPr>
        <p:spPr>
          <a:xfrm>
            <a:off x="386080" y="305497"/>
            <a:ext cx="9072880" cy="1477328"/>
          </a:xfrm>
          <a:prstGeom prst="rect">
            <a:avLst/>
          </a:prstGeom>
          <a:noFill/>
        </p:spPr>
        <p:txBody>
          <a:bodyPr wrap="square" rtlCol="0">
            <a:spAutoFit/>
          </a:bodyPr>
          <a:lstStyle/>
          <a:p>
            <a:r>
              <a:rPr lang="es-PR" sz="3000" b="1" dirty="0"/>
              <a:t>Pregunta: ¿Por qué no matar a alguien que </a:t>
            </a:r>
          </a:p>
          <a:p>
            <a:r>
              <a:rPr lang="es-PR" sz="3000" b="1" dirty="0"/>
              <a:t>no puede hacer nada, alguien que solo está en la </a:t>
            </a:r>
          </a:p>
          <a:p>
            <a:r>
              <a:rPr lang="es-PR" sz="3000" b="1" dirty="0"/>
              <a:t>cama sin hacer nada?</a:t>
            </a:r>
            <a:endParaRPr lang="en-US" sz="3000" b="1" dirty="0"/>
          </a:p>
        </p:txBody>
      </p:sp>
      <p:sp>
        <p:nvSpPr>
          <p:cNvPr id="7" name="TextBox 6">
            <a:extLst>
              <a:ext uri="{FF2B5EF4-FFF2-40B4-BE49-F238E27FC236}">
                <a16:creationId xmlns:a16="http://schemas.microsoft.com/office/drawing/2014/main" id="{175333A2-4C1D-40BA-877B-5E0714A4BAAF}"/>
              </a:ext>
            </a:extLst>
          </p:cNvPr>
          <p:cNvSpPr txBox="1"/>
          <p:nvPr/>
        </p:nvSpPr>
        <p:spPr>
          <a:xfrm>
            <a:off x="386080" y="1745911"/>
            <a:ext cx="11053445" cy="3985706"/>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Porque nuestra dignidad no depende de lo que hagamos</a:t>
            </a:r>
          </a:p>
          <a:p>
            <a:r>
              <a:rPr lang="es-PR" sz="2000" dirty="0">
                <a:latin typeface="Roboto Slab"/>
              </a:rPr>
              <a:t>o dejemos de hacer. Nuestra dignidad es incondicional, sea lo que</a:t>
            </a:r>
          </a:p>
          <a:p>
            <a:r>
              <a:rPr lang="es-PR" sz="2000" dirty="0">
                <a:latin typeface="Roboto Slab"/>
              </a:rPr>
              <a:t>sea que hagamos o dejemos de hacer. Vales por ser persona,</a:t>
            </a:r>
          </a:p>
          <a:p>
            <a:r>
              <a:rPr lang="es-PR" sz="2000" dirty="0">
                <a:latin typeface="Roboto Slab"/>
              </a:rPr>
              <a:t>desde el momento de la concepción hasta la muerte natural.</a:t>
            </a:r>
          </a:p>
          <a:p>
            <a:endParaRPr lang="es-PR" sz="2000" dirty="0">
              <a:latin typeface="Roboto Slab"/>
            </a:endParaRPr>
          </a:p>
          <a:p>
            <a:r>
              <a:rPr lang="es-PR" sz="2000" dirty="0">
                <a:latin typeface="Roboto Slab"/>
              </a:rPr>
              <a:t>En toda circunstancia hemos de ser cuidados con amor, esmero,</a:t>
            </a:r>
          </a:p>
          <a:p>
            <a:r>
              <a:rPr lang="es-PR" sz="2000" dirty="0">
                <a:latin typeface="Roboto Slab"/>
              </a:rPr>
              <a:t>dedicación y humanidad, desde la concepción hasta la muerte natural.</a:t>
            </a:r>
          </a:p>
          <a:p>
            <a:r>
              <a:rPr lang="es-PR" sz="2000" dirty="0">
                <a:latin typeface="Roboto Slab"/>
              </a:rPr>
              <a:t>Una persona que está en una cama, sea en estado vegetativo, o en estado</a:t>
            </a:r>
          </a:p>
          <a:p>
            <a:r>
              <a:rPr lang="es-PR" sz="2000" dirty="0">
                <a:latin typeface="Roboto Slab"/>
              </a:rPr>
              <a:t>de mínima conciencia, o por una enfermedad terminal, merece ser cuidado, amado y ayudado como el ser humano y el hijo de Dios que es. </a:t>
            </a:r>
            <a:endParaRPr lang="en-US" sz="2000" dirty="0"/>
          </a:p>
          <a:p>
            <a:endParaRPr lang="en-US" sz="3500" dirty="0"/>
          </a:p>
        </p:txBody>
      </p:sp>
    </p:spTree>
    <p:extLst>
      <p:ext uri="{BB962C8B-B14F-4D97-AF65-F5344CB8AC3E}">
        <p14:creationId xmlns:p14="http://schemas.microsoft.com/office/powerpoint/2010/main" val="178060932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0DCE2A81-2F23-4C52-B6F2-A6561486D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6" name="TextBox 5">
            <a:extLst>
              <a:ext uri="{FF2B5EF4-FFF2-40B4-BE49-F238E27FC236}">
                <a16:creationId xmlns:a16="http://schemas.microsoft.com/office/drawing/2014/main" id="{6EC4CFA0-BD60-43B3-8874-EDE68EDA6003}"/>
              </a:ext>
            </a:extLst>
          </p:cNvPr>
          <p:cNvSpPr txBox="1"/>
          <p:nvPr/>
        </p:nvSpPr>
        <p:spPr>
          <a:xfrm>
            <a:off x="386080" y="365124"/>
            <a:ext cx="9072880" cy="1015663"/>
          </a:xfrm>
          <a:prstGeom prst="rect">
            <a:avLst/>
          </a:prstGeom>
          <a:noFill/>
        </p:spPr>
        <p:txBody>
          <a:bodyPr wrap="square" rtlCol="0">
            <a:spAutoFit/>
          </a:bodyPr>
          <a:lstStyle/>
          <a:p>
            <a:r>
              <a:rPr lang="es-PR" sz="3000" b="1" dirty="0"/>
              <a:t>Pregunta: ¿Cuál es la diferencia entre</a:t>
            </a:r>
          </a:p>
          <a:p>
            <a:r>
              <a:rPr lang="es-PR" sz="3000" b="1" dirty="0"/>
              <a:t>sedación y eutanasia?</a:t>
            </a:r>
            <a:endParaRPr lang="en-US" sz="3000" b="1" dirty="0"/>
          </a:p>
        </p:txBody>
      </p:sp>
      <p:sp>
        <p:nvSpPr>
          <p:cNvPr id="7" name="TextBox 6">
            <a:extLst>
              <a:ext uri="{FF2B5EF4-FFF2-40B4-BE49-F238E27FC236}">
                <a16:creationId xmlns:a16="http://schemas.microsoft.com/office/drawing/2014/main" id="{175333A2-4C1D-40BA-877B-5E0714A4BAAF}"/>
              </a:ext>
            </a:extLst>
          </p:cNvPr>
          <p:cNvSpPr txBox="1"/>
          <p:nvPr/>
        </p:nvSpPr>
        <p:spPr>
          <a:xfrm>
            <a:off x="386080" y="1269661"/>
            <a:ext cx="11053445" cy="5078313"/>
          </a:xfrm>
          <a:prstGeom prst="rect">
            <a:avLst/>
          </a:prstGeom>
          <a:noFill/>
        </p:spPr>
        <p:txBody>
          <a:bodyPr wrap="square" rtlCol="0">
            <a:spAutoFit/>
          </a:bodyPr>
          <a:lstStyle/>
          <a:p>
            <a:pPr marL="285750" indent="-285750">
              <a:buFont typeface="Wingdings" panose="05000000000000000000" pitchFamily="2" charset="2"/>
              <a:buChar char="Ø"/>
            </a:pPr>
            <a:endParaRPr lang="es-PR" sz="1700" dirty="0"/>
          </a:p>
          <a:p>
            <a:r>
              <a:rPr lang="es-PR" sz="1700" b="0" i="0" dirty="0">
                <a:effectLst/>
                <a:latin typeface="Roboto Slab"/>
              </a:rPr>
              <a:t>Respuesta: El fin. Esa es la diferencia, el fin.</a:t>
            </a:r>
          </a:p>
          <a:p>
            <a:endParaRPr lang="es-PR" sz="1700" dirty="0">
              <a:latin typeface="Roboto Slab"/>
            </a:endParaRPr>
          </a:p>
          <a:p>
            <a:r>
              <a:rPr lang="es-PR" sz="1700" b="0" i="0" dirty="0">
                <a:effectLst/>
                <a:latin typeface="Roboto Slab"/>
              </a:rPr>
              <a:t>Al sedar una persona no estás buscando matar a la persona, </a:t>
            </a:r>
            <a:r>
              <a:rPr lang="es-PR" sz="1700" dirty="0">
                <a:latin typeface="Roboto Slab"/>
              </a:rPr>
              <a:t>estás buscando </a:t>
            </a:r>
          </a:p>
          <a:p>
            <a:r>
              <a:rPr lang="es-PR" sz="1700" dirty="0">
                <a:latin typeface="Roboto Slab"/>
              </a:rPr>
              <a:t>aliviar su sufrimiento. El fin de la sedación es aliviar el sufrimiento.</a:t>
            </a:r>
          </a:p>
          <a:p>
            <a:endParaRPr lang="es-PR" sz="1700" dirty="0">
              <a:latin typeface="Roboto Slab"/>
            </a:endParaRPr>
          </a:p>
          <a:p>
            <a:r>
              <a:rPr lang="es-PR" sz="1700" dirty="0">
                <a:latin typeface="Roboto Slab"/>
              </a:rPr>
              <a:t>Al practicar la eutanasia no estás buscando aliviar el sufrimiento, estás </a:t>
            </a:r>
          </a:p>
          <a:p>
            <a:r>
              <a:rPr lang="es-PR" sz="1700" dirty="0">
                <a:latin typeface="Roboto Slab"/>
              </a:rPr>
              <a:t>Provocando deliberadamente la muerte de una persona. El fin de la eutanasia</a:t>
            </a:r>
          </a:p>
          <a:p>
            <a:r>
              <a:rPr lang="es-PR" sz="1700" dirty="0">
                <a:latin typeface="Roboto Slab"/>
              </a:rPr>
              <a:t>es provocar la muerte.</a:t>
            </a:r>
          </a:p>
          <a:p>
            <a:endParaRPr lang="es-PR" sz="1700" dirty="0">
              <a:latin typeface="Roboto Slab"/>
            </a:endParaRPr>
          </a:p>
          <a:p>
            <a:r>
              <a:rPr lang="es-PR" sz="1700" dirty="0">
                <a:latin typeface="Roboto Slab"/>
              </a:rPr>
              <a:t>No es lícito bajo ninguna circunstancia tener como fin provocar la muerte, sea la propia </a:t>
            </a:r>
          </a:p>
          <a:p>
            <a:r>
              <a:rPr lang="es-PR" sz="1700" dirty="0">
                <a:latin typeface="Roboto Slab"/>
              </a:rPr>
              <a:t>o la de alguien más. A veces puede pasar lo que la moral llama “doble efecto”: al buscar un </a:t>
            </a:r>
          </a:p>
          <a:p>
            <a:r>
              <a:rPr lang="es-PR" sz="1700" dirty="0">
                <a:latin typeface="Roboto Slab"/>
              </a:rPr>
              <a:t>fin, ese fin tiene como doble efecto provocar la muerte. Por ejemplo: cuando te defiendes de un ladrón y accidentalmente lo matas defendiéndote. El fin no era matarlo, sino defenderte, pero como efecto de defenderte lo mataste sin querer. Ese doble efecto no es pecado. </a:t>
            </a:r>
          </a:p>
          <a:p>
            <a:r>
              <a:rPr lang="es-PR" sz="1700" dirty="0">
                <a:latin typeface="Roboto Slab"/>
              </a:rPr>
              <a:t>		</a:t>
            </a:r>
          </a:p>
          <a:p>
            <a:r>
              <a:rPr lang="es-PR" sz="1700" dirty="0">
                <a:latin typeface="Roboto Slab"/>
              </a:rPr>
              <a:t>			Puedes leer más acerca de las acciones de doble efecto aquí: </a:t>
            </a:r>
            <a:r>
              <a:rPr lang="en-US" sz="1600" dirty="0">
                <a:hlinkClick r:id="rId3"/>
              </a:rPr>
              <a:t>Catholic.net</a:t>
            </a:r>
            <a:endParaRPr lang="en-US" sz="1700" dirty="0"/>
          </a:p>
          <a:p>
            <a:endParaRPr lang="en-US" sz="3500" dirty="0"/>
          </a:p>
        </p:txBody>
      </p:sp>
    </p:spTree>
    <p:extLst>
      <p:ext uri="{BB962C8B-B14F-4D97-AF65-F5344CB8AC3E}">
        <p14:creationId xmlns:p14="http://schemas.microsoft.com/office/powerpoint/2010/main" val="25402802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with medium confidence">
            <a:extLst>
              <a:ext uri="{FF2B5EF4-FFF2-40B4-BE49-F238E27FC236}">
                <a16:creationId xmlns:a16="http://schemas.microsoft.com/office/drawing/2014/main" id="{0DCE2A81-2F23-4C52-B6F2-A6561486D2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
        <p:nvSpPr>
          <p:cNvPr id="6" name="TextBox 5">
            <a:extLst>
              <a:ext uri="{FF2B5EF4-FFF2-40B4-BE49-F238E27FC236}">
                <a16:creationId xmlns:a16="http://schemas.microsoft.com/office/drawing/2014/main" id="{6EC4CFA0-BD60-43B3-8874-EDE68EDA6003}"/>
              </a:ext>
            </a:extLst>
          </p:cNvPr>
          <p:cNvSpPr txBox="1"/>
          <p:nvPr/>
        </p:nvSpPr>
        <p:spPr>
          <a:xfrm>
            <a:off x="386080" y="365124"/>
            <a:ext cx="9072880" cy="1477328"/>
          </a:xfrm>
          <a:prstGeom prst="rect">
            <a:avLst/>
          </a:prstGeom>
          <a:noFill/>
        </p:spPr>
        <p:txBody>
          <a:bodyPr wrap="square" rtlCol="0">
            <a:spAutoFit/>
          </a:bodyPr>
          <a:lstStyle/>
          <a:p>
            <a:r>
              <a:rPr lang="es-PR" sz="3000" b="1" dirty="0"/>
              <a:t>Pregunta: ¿Por qué no conceder la eutanasia</a:t>
            </a:r>
          </a:p>
          <a:p>
            <a:r>
              <a:rPr lang="es-PR" sz="3000" b="1" dirty="0"/>
              <a:t>a alguien que lo pide? Lo está pidiendo la misma</a:t>
            </a:r>
          </a:p>
          <a:p>
            <a:r>
              <a:rPr lang="es-PR" sz="3000" b="1" dirty="0"/>
              <a:t>persona, es su decisión.</a:t>
            </a:r>
            <a:endParaRPr lang="en-US" sz="3000" b="1" dirty="0"/>
          </a:p>
        </p:txBody>
      </p:sp>
      <p:sp>
        <p:nvSpPr>
          <p:cNvPr id="7" name="TextBox 6">
            <a:extLst>
              <a:ext uri="{FF2B5EF4-FFF2-40B4-BE49-F238E27FC236}">
                <a16:creationId xmlns:a16="http://schemas.microsoft.com/office/drawing/2014/main" id="{175333A2-4C1D-40BA-877B-5E0714A4BAAF}"/>
              </a:ext>
            </a:extLst>
          </p:cNvPr>
          <p:cNvSpPr txBox="1"/>
          <p:nvPr/>
        </p:nvSpPr>
        <p:spPr>
          <a:xfrm>
            <a:off x="386080" y="1912938"/>
            <a:ext cx="11053445" cy="3754874"/>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PR" sz="2000" b="0" i="0" dirty="0">
                <a:effectLst/>
                <a:latin typeface="Roboto Slab"/>
              </a:rPr>
              <a:t>Respuesta: por que no podemos permitir que se viole la dignidad</a:t>
            </a:r>
          </a:p>
          <a:p>
            <a:r>
              <a:rPr lang="es-PR" sz="2000" dirty="0">
                <a:latin typeface="Roboto Slab"/>
              </a:rPr>
              <a:t>de una persona, incluso si ella misma lo pide. Hemos de honrar</a:t>
            </a:r>
          </a:p>
          <a:p>
            <a:r>
              <a:rPr lang="es-PR" sz="2000" dirty="0">
                <a:latin typeface="Roboto Slab"/>
              </a:rPr>
              <a:t>el valor de toda vida incondicionalmente, desde la concepción </a:t>
            </a:r>
          </a:p>
          <a:p>
            <a:r>
              <a:rPr lang="es-PR" sz="2000" dirty="0">
                <a:latin typeface="Roboto Slab"/>
              </a:rPr>
              <a:t>hasta la muerte natural.</a:t>
            </a:r>
          </a:p>
          <a:p>
            <a:endParaRPr lang="es-PR" sz="2000" dirty="0">
              <a:latin typeface="Roboto Slab"/>
            </a:endParaRPr>
          </a:p>
          <a:p>
            <a:r>
              <a:rPr lang="es-PR" sz="2000" dirty="0">
                <a:latin typeface="Roboto Slab"/>
              </a:rPr>
              <a:t>Se ha de hacer posible que todos descubran el valor de su vida</a:t>
            </a:r>
          </a:p>
          <a:p>
            <a:r>
              <a:rPr lang="es-PR" sz="2000" dirty="0">
                <a:latin typeface="Roboto Slab"/>
              </a:rPr>
              <a:t>en toda circunstancia de la vida, incluyendo en situaciones de enfermedad</a:t>
            </a:r>
          </a:p>
          <a:p>
            <a:r>
              <a:rPr lang="es-PR" sz="2000" dirty="0">
                <a:latin typeface="Roboto Slab"/>
              </a:rPr>
              <a:t>terminal con sufrimiento inevitable.</a:t>
            </a:r>
          </a:p>
          <a:p>
            <a:endParaRPr lang="es-PR" sz="2000" dirty="0">
              <a:latin typeface="Roboto Slab"/>
            </a:endParaRPr>
          </a:p>
          <a:p>
            <a:r>
              <a:rPr lang="es-PR" sz="2000" dirty="0">
                <a:latin typeface="Roboto Slab"/>
              </a:rPr>
              <a:t>Para un cristiano, siempre estará la llamada y la gracia para hacer del sufrimiento un don de 			santificación y de </a:t>
            </a:r>
            <a:r>
              <a:rPr lang="es-PR" sz="2000" dirty="0" err="1">
                <a:latin typeface="Roboto Slab"/>
              </a:rPr>
              <a:t>coredención</a:t>
            </a:r>
            <a:r>
              <a:rPr lang="es-PR" sz="2000" dirty="0">
                <a:latin typeface="Roboto Slab"/>
              </a:rPr>
              <a:t>. </a:t>
            </a:r>
          </a:p>
        </p:txBody>
      </p:sp>
    </p:spTree>
    <p:extLst>
      <p:ext uri="{BB962C8B-B14F-4D97-AF65-F5344CB8AC3E}">
        <p14:creationId xmlns:p14="http://schemas.microsoft.com/office/powerpoint/2010/main" val="40428224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13" name="Content Placeholder 12" descr="Diagram&#10;&#10;Description automatically generated">
            <a:extLst>
              <a:ext uri="{FF2B5EF4-FFF2-40B4-BE49-F238E27FC236}">
                <a16:creationId xmlns:a16="http://schemas.microsoft.com/office/drawing/2014/main" id="{83F28821-E99A-4366-B8BB-59C433B806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73455006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homosexualidad</a:t>
            </a:r>
            <a:endParaRPr lang="en-US" sz="4000" b="1" dirty="0"/>
          </a:p>
        </p:txBody>
      </p:sp>
      <p:sp>
        <p:nvSpPr>
          <p:cNvPr id="9" name="TextBox 8">
            <a:extLst>
              <a:ext uri="{FF2B5EF4-FFF2-40B4-BE49-F238E27FC236}">
                <a16:creationId xmlns:a16="http://schemas.microsoft.com/office/drawing/2014/main" id="{00872D51-1A41-4DD0-BBEA-75AF2101E60C}"/>
              </a:ext>
            </a:extLst>
          </p:cNvPr>
          <p:cNvSpPr txBox="1"/>
          <p:nvPr/>
        </p:nvSpPr>
        <p:spPr>
          <a:xfrm>
            <a:off x="413790" y="2338099"/>
            <a:ext cx="11404137" cy="3554819"/>
          </a:xfrm>
          <a:prstGeom prst="rect">
            <a:avLst/>
          </a:prstGeom>
          <a:noFill/>
        </p:spPr>
        <p:txBody>
          <a:bodyPr wrap="square" rtlCol="0">
            <a:spAutoFit/>
          </a:bodyPr>
          <a:lstStyle/>
          <a:p>
            <a:endParaRPr lang="es-ES" sz="2500" b="0" i="0" dirty="0">
              <a:solidFill>
                <a:srgbClr val="000000"/>
              </a:solidFill>
              <a:effectLst/>
              <a:latin typeface="system-ui"/>
            </a:endParaRPr>
          </a:p>
          <a:p>
            <a:pPr algn="l"/>
            <a:r>
              <a:rPr lang="es-ES" sz="2500" dirty="0">
                <a:solidFill>
                  <a:srgbClr val="000000"/>
                </a:solidFill>
                <a:latin typeface="system-ui"/>
              </a:rPr>
              <a:t>-La dignidad de toda persona es inalienable, es incondicional, incluyendo la de las personas que se identifican como homosexuales.</a:t>
            </a:r>
          </a:p>
          <a:p>
            <a:pPr algn="l"/>
            <a:r>
              <a:rPr lang="es-ES" sz="2500" dirty="0">
                <a:solidFill>
                  <a:srgbClr val="000000"/>
                </a:solidFill>
                <a:latin typeface="system-ui"/>
              </a:rPr>
              <a:t>-No es lícito discriminar bajo ninguna circunstancia a ninguna persona, incluyendo a personas que se identifican como homosexuales.</a:t>
            </a:r>
          </a:p>
          <a:p>
            <a:pPr algn="l"/>
            <a:r>
              <a:rPr lang="es-ES" sz="2500" dirty="0">
                <a:solidFill>
                  <a:srgbClr val="000000"/>
                </a:solidFill>
                <a:latin typeface="system-ui"/>
              </a:rPr>
              <a:t>-La persona homosexual es amada por Dios, es imagen y semejanza de Dios, llamada a corresponder a esa imagen y semejanza a lo largo de su vida, tal cual está llamado a hacerlo todo cristiano.</a:t>
            </a:r>
          </a:p>
          <a:p>
            <a:pPr algn="l"/>
            <a:r>
              <a:rPr lang="es-ES" sz="2500" dirty="0">
                <a:solidFill>
                  <a:srgbClr val="000000"/>
                </a:solidFill>
                <a:latin typeface="system-ui"/>
              </a:rPr>
              <a:t>						</a:t>
            </a:r>
          </a:p>
        </p:txBody>
      </p:sp>
    </p:spTree>
    <p:extLst>
      <p:ext uri="{BB962C8B-B14F-4D97-AF65-F5344CB8AC3E}">
        <p14:creationId xmlns:p14="http://schemas.microsoft.com/office/powerpoint/2010/main" val="212045906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homosexualidad</a:t>
            </a:r>
          </a:p>
        </p:txBody>
      </p:sp>
      <p:sp>
        <p:nvSpPr>
          <p:cNvPr id="8" name="TextBox 7">
            <a:extLst>
              <a:ext uri="{FF2B5EF4-FFF2-40B4-BE49-F238E27FC236}">
                <a16:creationId xmlns:a16="http://schemas.microsoft.com/office/drawing/2014/main" id="{4EE65448-F7B1-4F33-94AA-D447179A600B}"/>
              </a:ext>
            </a:extLst>
          </p:cNvPr>
          <p:cNvSpPr txBox="1"/>
          <p:nvPr/>
        </p:nvSpPr>
        <p:spPr>
          <a:xfrm>
            <a:off x="393931" y="1821244"/>
            <a:ext cx="11404137" cy="3939540"/>
          </a:xfrm>
          <a:prstGeom prst="rect">
            <a:avLst/>
          </a:prstGeom>
          <a:noFill/>
        </p:spPr>
        <p:txBody>
          <a:bodyPr wrap="square" rtlCol="0">
            <a:spAutoFit/>
          </a:bodyPr>
          <a:lstStyle/>
          <a:p>
            <a:pPr algn="l"/>
            <a:endParaRPr lang="es-ES" sz="2500" dirty="0">
              <a:solidFill>
                <a:srgbClr val="000000"/>
              </a:solidFill>
              <a:latin typeface="system-ui"/>
            </a:endParaRPr>
          </a:p>
          <a:p>
            <a:pPr algn="l"/>
            <a:endParaRPr lang="es-ES" sz="2500" dirty="0">
              <a:solidFill>
                <a:srgbClr val="000000"/>
              </a:solidFill>
              <a:latin typeface="system-ui"/>
            </a:endParaRPr>
          </a:p>
          <a:p>
            <a:pPr algn="l"/>
            <a:r>
              <a:rPr lang="es-ES" sz="2500" dirty="0">
                <a:solidFill>
                  <a:srgbClr val="000000"/>
                </a:solidFill>
                <a:latin typeface="system-ui"/>
              </a:rPr>
              <a:t>-La inclinación homosexual no es pecado en sí misma, pero una persona homosexual está llamada a luchar contra esa inclinación, de la misma forma que una persona con inclinación a robar está llamada a luchar contra esa inclinación.</a:t>
            </a:r>
          </a:p>
          <a:p>
            <a:pPr algn="l"/>
            <a:r>
              <a:rPr lang="es-ES" sz="2500" dirty="0">
                <a:solidFill>
                  <a:srgbClr val="000000"/>
                </a:solidFill>
                <a:latin typeface="system-ui"/>
              </a:rPr>
              <a:t>-El “matrimonio homosexual” no puede existir en la Iglesia Católica porque no es conforme a la Palabra: la Palabra afirma que el matrimonio es entre hombre y mujer y necesariamente abierto a  la vida, pues el matrimonio es un sacramento instituido por Dios entre hombre y mujer, y que refleja la entrega de Cristo a la Iglesia.</a:t>
            </a:r>
          </a:p>
          <a:p>
            <a:pPr algn="l"/>
            <a:r>
              <a:rPr lang="es-ES" sz="2500" dirty="0">
                <a:solidFill>
                  <a:srgbClr val="000000"/>
                </a:solidFill>
                <a:latin typeface="system-ui"/>
              </a:rPr>
              <a:t>						</a:t>
            </a:r>
          </a:p>
        </p:txBody>
      </p:sp>
    </p:spTree>
    <p:extLst>
      <p:ext uri="{BB962C8B-B14F-4D97-AF65-F5344CB8AC3E}">
        <p14:creationId xmlns:p14="http://schemas.microsoft.com/office/powerpoint/2010/main" val="135811315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r>
              <a:rPr lang="es-PR" dirty="0"/>
              <a:t> </a:t>
            </a:r>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homosexualidad</a:t>
            </a:r>
          </a:p>
        </p:txBody>
      </p:sp>
      <p:sp>
        <p:nvSpPr>
          <p:cNvPr id="8" name="TextBox 7">
            <a:extLst>
              <a:ext uri="{FF2B5EF4-FFF2-40B4-BE49-F238E27FC236}">
                <a16:creationId xmlns:a16="http://schemas.microsoft.com/office/drawing/2014/main" id="{4EE65448-F7B1-4F33-94AA-D447179A600B}"/>
              </a:ext>
            </a:extLst>
          </p:cNvPr>
          <p:cNvSpPr txBox="1"/>
          <p:nvPr/>
        </p:nvSpPr>
        <p:spPr>
          <a:xfrm>
            <a:off x="539347" y="2972095"/>
            <a:ext cx="11404137" cy="3170099"/>
          </a:xfrm>
          <a:prstGeom prst="rect">
            <a:avLst/>
          </a:prstGeom>
          <a:noFill/>
        </p:spPr>
        <p:txBody>
          <a:bodyPr wrap="square" rtlCol="0">
            <a:spAutoFit/>
          </a:bodyPr>
          <a:lstStyle/>
          <a:p>
            <a:r>
              <a:rPr lang="es-ES" sz="2500" b="0" i="0" dirty="0">
                <a:solidFill>
                  <a:srgbClr val="000000"/>
                </a:solidFill>
                <a:effectLst/>
                <a:latin typeface="system-ui"/>
              </a:rPr>
              <a:t>-El acto homosexual siempre es pecado. En la Iglesia Católica los hermanos homosexuales están llamados a vivir la castidad con abstinencia sexual, de la misma forma que la viviría cualquier persona católica soltera.</a:t>
            </a:r>
          </a:p>
          <a:p>
            <a:r>
              <a:rPr lang="es-ES" sz="2500" dirty="0">
                <a:solidFill>
                  <a:srgbClr val="000000"/>
                </a:solidFill>
                <a:latin typeface="system-ui"/>
              </a:rPr>
              <a:t>-Realmente ninguna persona cristiana está llamada identificarse a sí misma primordialmente como “homosexual” o cualquier otra orientación sexual: se ha de identificar primordialmente como hijo de Dios. </a:t>
            </a:r>
            <a:endParaRPr lang="es-ES" sz="2500" b="0" i="0" dirty="0">
              <a:solidFill>
                <a:srgbClr val="000000"/>
              </a:solidFill>
              <a:effectLst/>
              <a:latin typeface="system-ui"/>
            </a:endParaRP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314028519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r>
              <a:rPr lang="es-PR" dirty="0"/>
              <a:t> </a:t>
            </a:r>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homosexualidad</a:t>
            </a:r>
          </a:p>
        </p:txBody>
      </p:sp>
      <p:sp>
        <p:nvSpPr>
          <p:cNvPr id="8" name="TextBox 7">
            <a:extLst>
              <a:ext uri="{FF2B5EF4-FFF2-40B4-BE49-F238E27FC236}">
                <a16:creationId xmlns:a16="http://schemas.microsoft.com/office/drawing/2014/main" id="{4EE65448-F7B1-4F33-94AA-D447179A600B}"/>
              </a:ext>
            </a:extLst>
          </p:cNvPr>
          <p:cNvSpPr txBox="1"/>
          <p:nvPr/>
        </p:nvSpPr>
        <p:spPr>
          <a:xfrm>
            <a:off x="539347" y="2972095"/>
            <a:ext cx="11404137" cy="2400657"/>
          </a:xfrm>
          <a:prstGeom prst="rect">
            <a:avLst/>
          </a:prstGeom>
          <a:noFill/>
        </p:spPr>
        <p:txBody>
          <a:bodyPr wrap="square" rtlCol="0">
            <a:spAutoFit/>
          </a:bodyPr>
          <a:lstStyle/>
          <a:p>
            <a:r>
              <a:rPr lang="es-ES" sz="2500" b="0" i="0" dirty="0">
                <a:solidFill>
                  <a:srgbClr val="000000"/>
                </a:solidFill>
                <a:effectLst/>
                <a:latin typeface="system-ui"/>
              </a:rPr>
              <a:t>-No es lícito bajo ninguna circunstancia negar derechos humanos a ninguna persona, mucho menos en nombre de Dios, incluyendo a una persona homosexual. Todos los derechos humanos de toda persona han de ser honrados incondicionalmente, conforme a su dignidad incondicional, incluyendo a las personas homosexuales.</a:t>
            </a: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303024756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3810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del</a:t>
            </a:r>
          </a:p>
          <a:p>
            <a:r>
              <a:rPr lang="es-PR" sz="4000" b="1" dirty="0"/>
              <a:t>aborto</a:t>
            </a:r>
            <a:endParaRPr lang="en-US" sz="4000" b="1" dirty="0"/>
          </a:p>
        </p:txBody>
      </p:sp>
      <p:sp>
        <p:nvSpPr>
          <p:cNvPr id="9" name="TextBox 8">
            <a:extLst>
              <a:ext uri="{FF2B5EF4-FFF2-40B4-BE49-F238E27FC236}">
                <a16:creationId xmlns:a16="http://schemas.microsoft.com/office/drawing/2014/main" id="{00872D51-1A41-4DD0-BBEA-75AF2101E60C}"/>
              </a:ext>
            </a:extLst>
          </p:cNvPr>
          <p:cNvSpPr txBox="1"/>
          <p:nvPr/>
        </p:nvSpPr>
        <p:spPr>
          <a:xfrm>
            <a:off x="539347" y="1955800"/>
            <a:ext cx="11404137" cy="4308872"/>
          </a:xfrm>
          <a:prstGeom prst="rect">
            <a:avLst/>
          </a:prstGeom>
          <a:noFill/>
        </p:spPr>
        <p:txBody>
          <a:bodyPr wrap="square" rtlCol="0">
            <a:spAutoFit/>
          </a:bodyPr>
          <a:lstStyle/>
          <a:p>
            <a:pPr algn="l"/>
            <a:endParaRPr lang="es-ES" sz="2800" dirty="0">
              <a:solidFill>
                <a:srgbClr val="000000"/>
              </a:solidFill>
              <a:latin typeface="system-ui"/>
            </a:endParaRPr>
          </a:p>
          <a:p>
            <a:pPr algn="l"/>
            <a:r>
              <a:rPr lang="es-ES" sz="2800" b="0" i="0" dirty="0">
                <a:solidFill>
                  <a:srgbClr val="000000"/>
                </a:solidFill>
                <a:effectLst/>
                <a:latin typeface="system-ui"/>
              </a:rPr>
              <a:t>- El aborto es un pecado que atenta contra el quinto mandamiento. No es lícito terminar con la vida del no nacido. </a:t>
            </a:r>
          </a:p>
          <a:p>
            <a:pPr algn="l"/>
            <a:r>
              <a:rPr lang="es-ES" sz="2800" dirty="0">
                <a:solidFill>
                  <a:srgbClr val="000000"/>
                </a:solidFill>
                <a:latin typeface="system-ui"/>
              </a:rPr>
              <a:t>- Colaborar con un aborto o abortar conlleva la pena de excomunión.</a:t>
            </a:r>
          </a:p>
          <a:p>
            <a:pPr algn="l"/>
            <a:r>
              <a:rPr lang="es-ES" sz="2800" b="0" i="0" dirty="0">
                <a:solidFill>
                  <a:srgbClr val="000000"/>
                </a:solidFill>
                <a:effectLst/>
                <a:latin typeface="system-ui"/>
              </a:rPr>
              <a:t>- La vida siempre es sagrada, desde el momento de la concepción hasta la muerte natural.</a:t>
            </a:r>
          </a:p>
          <a:p>
            <a:pPr algn="l"/>
            <a:r>
              <a:rPr lang="es-ES" sz="2800" b="0" i="0" dirty="0">
                <a:solidFill>
                  <a:srgbClr val="000000"/>
                </a:solidFill>
                <a:effectLst/>
                <a:latin typeface="system-ui"/>
              </a:rPr>
              <a:t>- Todo ser humano tiene el derecho humano a la vida.</a:t>
            </a:r>
          </a:p>
          <a:p>
            <a:pPr algn="l"/>
            <a:r>
              <a:rPr lang="es-ES" sz="2800" dirty="0">
                <a:solidFill>
                  <a:srgbClr val="000000"/>
                </a:solidFill>
                <a:latin typeface="system-ui"/>
              </a:rPr>
              <a:t>- Se ha de brindar todo el apoyo necesario en casos de embarazos en crisis.</a:t>
            </a:r>
            <a:endParaRPr lang="es-ES" sz="2800" b="0" i="0" dirty="0">
              <a:solidFill>
                <a:srgbClr val="000000"/>
              </a:solidFill>
              <a:effectLst/>
              <a:latin typeface="system-ui"/>
            </a:endParaRP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371880659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del</a:t>
            </a:r>
          </a:p>
          <a:p>
            <a:r>
              <a:rPr lang="es-PR" sz="4000" b="1" dirty="0"/>
              <a:t>aborto</a:t>
            </a:r>
            <a:endParaRPr lang="en-US" sz="4000" b="1" dirty="0"/>
          </a:p>
        </p:txBody>
      </p:sp>
      <p:sp>
        <p:nvSpPr>
          <p:cNvPr id="9" name="TextBox 8">
            <a:extLst>
              <a:ext uri="{FF2B5EF4-FFF2-40B4-BE49-F238E27FC236}">
                <a16:creationId xmlns:a16="http://schemas.microsoft.com/office/drawing/2014/main" id="{00872D51-1A41-4DD0-BBEA-75AF2101E60C}"/>
              </a:ext>
            </a:extLst>
          </p:cNvPr>
          <p:cNvSpPr txBox="1"/>
          <p:nvPr/>
        </p:nvSpPr>
        <p:spPr>
          <a:xfrm>
            <a:off x="413790" y="2338099"/>
            <a:ext cx="11404137" cy="3877985"/>
          </a:xfrm>
          <a:prstGeom prst="rect">
            <a:avLst/>
          </a:prstGeom>
          <a:noFill/>
        </p:spPr>
        <p:txBody>
          <a:bodyPr wrap="square" rtlCol="0">
            <a:spAutoFit/>
          </a:bodyPr>
          <a:lstStyle/>
          <a:p>
            <a:pPr algn="l"/>
            <a:endParaRPr lang="es-ES" sz="2800" dirty="0">
              <a:solidFill>
                <a:srgbClr val="000000"/>
              </a:solidFill>
              <a:latin typeface="system-ui"/>
            </a:endParaRPr>
          </a:p>
          <a:p>
            <a:pPr algn="l"/>
            <a:r>
              <a:rPr lang="es-ES" sz="2800" b="0" i="0" dirty="0">
                <a:solidFill>
                  <a:srgbClr val="000000"/>
                </a:solidFill>
                <a:effectLst/>
                <a:latin typeface="system-ui"/>
              </a:rPr>
              <a:t>- En caso de un feto con una enfermedad terminal o grave, la Iglesia alienta la opci</a:t>
            </a:r>
            <a:r>
              <a:rPr lang="es-ES" sz="2800" dirty="0">
                <a:solidFill>
                  <a:srgbClr val="000000"/>
                </a:solidFill>
                <a:latin typeface="system-ui"/>
              </a:rPr>
              <a:t>ón de hospicio prenatal.</a:t>
            </a:r>
          </a:p>
          <a:p>
            <a:pPr algn="l"/>
            <a:r>
              <a:rPr lang="es-ES" sz="2800" dirty="0">
                <a:solidFill>
                  <a:srgbClr val="000000"/>
                </a:solidFill>
                <a:latin typeface="system-ui"/>
              </a:rPr>
              <a:t>- Bajo ninguna circunstancia es lícito el aborto, incluyendo discapacidad del niño, o que sea fruto de una violación.</a:t>
            </a:r>
          </a:p>
          <a:p>
            <a:pPr algn="l"/>
            <a:r>
              <a:rPr lang="es-ES" sz="2800" dirty="0">
                <a:solidFill>
                  <a:srgbClr val="000000"/>
                </a:solidFill>
                <a:latin typeface="system-ui"/>
              </a:rPr>
              <a:t>- La dignidad de todo ser humano es inviolable, desde la concepción hasta la muerte natural.</a:t>
            </a: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388873097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eutanasia</a:t>
            </a:r>
            <a:endParaRPr lang="en-US" sz="4000" b="1" dirty="0"/>
          </a:p>
        </p:txBody>
      </p:sp>
      <p:sp>
        <p:nvSpPr>
          <p:cNvPr id="9" name="TextBox 8">
            <a:extLst>
              <a:ext uri="{FF2B5EF4-FFF2-40B4-BE49-F238E27FC236}">
                <a16:creationId xmlns:a16="http://schemas.microsoft.com/office/drawing/2014/main" id="{00872D51-1A41-4DD0-BBEA-75AF2101E60C}"/>
              </a:ext>
            </a:extLst>
          </p:cNvPr>
          <p:cNvSpPr txBox="1"/>
          <p:nvPr/>
        </p:nvSpPr>
        <p:spPr>
          <a:xfrm>
            <a:off x="393931" y="2150015"/>
            <a:ext cx="11404137" cy="4267707"/>
          </a:xfrm>
          <a:prstGeom prst="rect">
            <a:avLst/>
          </a:prstGeom>
          <a:noFill/>
        </p:spPr>
        <p:txBody>
          <a:bodyPr wrap="square" rtlCol="0">
            <a:spAutoFit/>
          </a:bodyPr>
          <a:lstStyle/>
          <a:p>
            <a:endParaRPr lang="es-ES" sz="2800" b="0" i="0" dirty="0">
              <a:solidFill>
                <a:srgbClr val="000000"/>
              </a:solidFill>
              <a:effectLst/>
              <a:latin typeface="system-ui"/>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La eutanasia y el suicidio asistido no están permitidos por el Magisterio de la Iglesi</a:t>
            </a:r>
            <a:r>
              <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rPr>
              <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Se debe evitar el </a:t>
            </a:r>
            <a:r>
              <a:rPr lang="es-PR" sz="1800" b="1"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ensañamiento terapéutico</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Siempre se deben brindar los </a:t>
            </a:r>
            <a:r>
              <a:rPr lang="es-PR" sz="1800" b="1" dirty="0">
                <a:solidFill>
                  <a:srgbClr val="535353"/>
                </a:solidFill>
                <a:effectLst/>
                <a:latin typeface="Titillium Web" panose="00000500000000000000" pitchFamily="2" charset="0"/>
                <a:ea typeface="Times New Roman" panose="02020603050405020304" pitchFamily="18" charset="0"/>
                <a:cs typeface="Times New Roman" panose="02020603050405020304" pitchFamily="18" charset="0"/>
              </a:rPr>
              <a:t>cuidados</a:t>
            </a:r>
            <a:r>
              <a:rPr lang="es-PR" sz="1800" b="1"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 básicos</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 alimentación e hidratación.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Se deben brindar todos los cuidados paliativos necesarios.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Se deben brindar  </a:t>
            </a:r>
            <a:r>
              <a:rPr lang="es-PR" sz="1800" b="1" dirty="0">
                <a:solidFill>
                  <a:srgbClr val="535353"/>
                </a:solidFill>
                <a:effectLst/>
                <a:latin typeface="Titillium Web" panose="00000500000000000000" pitchFamily="2" charset="0"/>
                <a:ea typeface="Times New Roman" panose="02020603050405020304" pitchFamily="18" charset="0"/>
                <a:cs typeface="Times New Roman" panose="02020603050405020304" pitchFamily="18" charset="0"/>
              </a:rPr>
              <a:t>acompañamiento</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 y cuidado en la edad prenatal y pediátrica: garantizar la calidad y el bienestar del niño y su familia.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rPr>
              <a:t>E</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s lícita la sedación como parte de los cuidados paliativos.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rPr>
              <a:t>E</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l paciente tiene derecho a la alimentación e hidratación.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endPar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endParaRP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175979879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7" name="Content Placeholder 6" descr="Application&#10;&#10;Description automatically generated with low confidence">
            <a:extLst>
              <a:ext uri="{FF2B5EF4-FFF2-40B4-BE49-F238E27FC236}">
                <a16:creationId xmlns:a16="http://schemas.microsoft.com/office/drawing/2014/main" id="{1F52E3EA-5453-4797-9171-B0E3F36182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4" y="-19050"/>
            <a:ext cx="12259734" cy="6896100"/>
          </a:xfrm>
        </p:spPr>
      </p:pic>
      <p:sp>
        <p:nvSpPr>
          <p:cNvPr id="6" name="TextBox 5">
            <a:extLst>
              <a:ext uri="{FF2B5EF4-FFF2-40B4-BE49-F238E27FC236}">
                <a16:creationId xmlns:a16="http://schemas.microsoft.com/office/drawing/2014/main" id="{8466BDCC-7960-4082-B110-5A53AB018AF1}"/>
              </a:ext>
            </a:extLst>
          </p:cNvPr>
          <p:cNvSpPr txBox="1"/>
          <p:nvPr/>
        </p:nvSpPr>
        <p:spPr>
          <a:xfrm>
            <a:off x="3255819" y="497805"/>
            <a:ext cx="8687665" cy="1323439"/>
          </a:xfrm>
          <a:prstGeom prst="rect">
            <a:avLst/>
          </a:prstGeom>
          <a:noFill/>
        </p:spPr>
        <p:txBody>
          <a:bodyPr wrap="square" rtlCol="0">
            <a:spAutoFit/>
          </a:bodyPr>
          <a:lstStyle/>
          <a:p>
            <a:r>
              <a:rPr lang="es-PR" sz="4000" b="1" dirty="0"/>
              <a:t>Enseñanzas de la Iglesia acerca de</a:t>
            </a:r>
          </a:p>
          <a:p>
            <a:r>
              <a:rPr lang="es-PR" sz="4000" b="1" dirty="0"/>
              <a:t>la eutanasia</a:t>
            </a:r>
            <a:endParaRPr lang="en-US" sz="4000" b="1" dirty="0"/>
          </a:p>
        </p:txBody>
      </p:sp>
      <p:sp>
        <p:nvSpPr>
          <p:cNvPr id="9" name="TextBox 8">
            <a:extLst>
              <a:ext uri="{FF2B5EF4-FFF2-40B4-BE49-F238E27FC236}">
                <a16:creationId xmlns:a16="http://schemas.microsoft.com/office/drawing/2014/main" id="{00872D51-1A41-4DD0-BBEA-75AF2101E60C}"/>
              </a:ext>
            </a:extLst>
          </p:cNvPr>
          <p:cNvSpPr txBox="1"/>
          <p:nvPr/>
        </p:nvSpPr>
        <p:spPr>
          <a:xfrm>
            <a:off x="413790" y="2338099"/>
            <a:ext cx="11404137" cy="2832314"/>
          </a:xfrm>
          <a:prstGeom prst="rect">
            <a:avLst/>
          </a:prstGeom>
          <a:noFill/>
        </p:spPr>
        <p:txBody>
          <a:bodyPr wrap="square" rtlCol="0">
            <a:spAutoFit/>
          </a:bodyPr>
          <a:lstStyle/>
          <a:p>
            <a:pPr marR="0" lvl="0">
              <a:lnSpc>
                <a:spcPct val="107000"/>
              </a:lnSpc>
              <a:spcBef>
                <a:spcPts val="0"/>
              </a:spcBef>
              <a:spcAft>
                <a:spcPts val="300"/>
              </a:spcAft>
              <a:buSzPts val="1000"/>
              <a:tabLst>
                <a:tab pos="457200" algn="l"/>
              </a:tabLst>
            </a:pPr>
            <a:endPar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dirty="0">
                <a:solidFill>
                  <a:srgbClr val="333333"/>
                </a:solidFill>
                <a:latin typeface="Titillium Web" panose="00000500000000000000" pitchFamily="2" charset="0"/>
                <a:ea typeface="Times New Roman" panose="02020603050405020304" pitchFamily="18" charset="0"/>
                <a:cs typeface="Times New Roman" panose="02020603050405020304" pitchFamily="18" charset="0"/>
              </a:rPr>
              <a:t>N</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o existe el derecho humano al suicidio ni la eutanasia.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El acompañamiento pastoral y el apoyo de los </a:t>
            </a:r>
            <a:r>
              <a:rPr lang="es-PR" sz="1800" b="1" dirty="0">
                <a:solidFill>
                  <a:srgbClr val="535353"/>
                </a:solidFill>
                <a:effectLst/>
                <a:latin typeface="Titillium Web" panose="00000500000000000000" pitchFamily="2" charset="0"/>
                <a:ea typeface="Times New Roman" panose="02020603050405020304" pitchFamily="18" charset="0"/>
                <a:cs typeface="Times New Roman" panose="02020603050405020304" pitchFamily="18" charset="0"/>
              </a:rPr>
              <a:t>sacramentos</a:t>
            </a: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 forma parte de la ruta definida por los cuidados paliativos.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No pueden brindarse sacramentos a quien pide la eutanasia salvo que haya arrepentimiento.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s-PR" sz="1800" dirty="0">
                <a:solidFill>
                  <a:srgbClr val="333333"/>
                </a:solidFill>
                <a:effectLst/>
                <a:latin typeface="Titillium Web" panose="00000500000000000000" pitchFamily="2" charset="0"/>
                <a:ea typeface="Times New Roman" panose="02020603050405020304" pitchFamily="18" charset="0"/>
                <a:cs typeface="Times New Roman" panose="02020603050405020304" pitchFamily="18" charset="0"/>
              </a:rPr>
              <a:t>La Iglesia alienta a poner siempre la vida en el centro.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s-ES" sz="2500" dirty="0">
              <a:solidFill>
                <a:srgbClr val="000000"/>
              </a:solidFill>
              <a:latin typeface="system-ui"/>
            </a:endParaRPr>
          </a:p>
          <a:p>
            <a:pPr algn="l"/>
            <a:r>
              <a:rPr lang="es-ES" sz="2500" dirty="0">
                <a:solidFill>
                  <a:srgbClr val="000000"/>
                </a:solidFill>
                <a:latin typeface="system-ui"/>
              </a:rPr>
              <a:t>						</a:t>
            </a:r>
          </a:p>
        </p:txBody>
      </p:sp>
    </p:spTree>
    <p:extLst>
      <p:ext uri="{BB962C8B-B14F-4D97-AF65-F5344CB8AC3E}">
        <p14:creationId xmlns:p14="http://schemas.microsoft.com/office/powerpoint/2010/main" val="2667233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7506</TotalTime>
  <Words>28965</Words>
  <Application>Microsoft Office PowerPoint</Application>
  <PresentationFormat>Widescreen</PresentationFormat>
  <Paragraphs>2424</Paragraphs>
  <Slides>229</Slides>
  <Notes>0</Notes>
  <HiddenSlides>0</HiddenSlides>
  <MMClips>4</MMClips>
  <ScaleCrop>false</ScaleCrop>
  <HeadingPairs>
    <vt:vector size="6" baseType="variant">
      <vt:variant>
        <vt:lpstr>Fonts Used</vt:lpstr>
      </vt:variant>
      <vt:variant>
        <vt:i4>29</vt:i4>
      </vt:variant>
      <vt:variant>
        <vt:lpstr>Theme</vt:lpstr>
      </vt:variant>
      <vt:variant>
        <vt:i4>1</vt:i4>
      </vt:variant>
      <vt:variant>
        <vt:lpstr>Slide Titles</vt:lpstr>
      </vt:variant>
      <vt:variant>
        <vt:i4>229</vt:i4>
      </vt:variant>
    </vt:vector>
  </HeadingPairs>
  <TitlesOfParts>
    <vt:vector size="259" baseType="lpstr">
      <vt:lpstr>adobe-garamond-pro</vt:lpstr>
      <vt:lpstr>Arial</vt:lpstr>
      <vt:lpstr>Arial</vt:lpstr>
      <vt:lpstr>Cabin</vt:lpstr>
      <vt:lpstr>Calibri</vt:lpstr>
      <vt:lpstr>Calibri Light</vt:lpstr>
      <vt:lpstr>CNNSans-Light</vt:lpstr>
      <vt:lpstr>freight-book</vt:lpstr>
      <vt:lpstr>Gentium Basic</vt:lpstr>
      <vt:lpstr>georgia</vt:lpstr>
      <vt:lpstr>Helvetica Neue</vt:lpstr>
      <vt:lpstr>inherit</vt:lpstr>
      <vt:lpstr>Lato</vt:lpstr>
      <vt:lpstr>Museo Sans Cyrl</vt:lpstr>
      <vt:lpstr>Open Sans</vt:lpstr>
      <vt:lpstr>PTSerif Regular</vt:lpstr>
      <vt:lpstr>Roboto</vt:lpstr>
      <vt:lpstr>Roboto Condensed</vt:lpstr>
      <vt:lpstr>Roboto Slab</vt:lpstr>
      <vt:lpstr>Symbol</vt:lpstr>
      <vt:lpstr>system-ui</vt:lpstr>
      <vt:lpstr>Tahoma</vt:lpstr>
      <vt:lpstr>Tahoma</vt:lpstr>
      <vt:lpstr>Times New Roman</vt:lpstr>
      <vt:lpstr>Titillium Web</vt:lpstr>
      <vt:lpstr>verdana</vt:lpstr>
      <vt:lpstr>verdana</vt:lpstr>
      <vt:lpstr>Verdana-Bold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DAMARIS MONTES</dc:creator>
  <cp:lastModifiedBy>DAMARIS MONTES</cp:lastModifiedBy>
  <cp:revision>11</cp:revision>
  <dcterms:created xsi:type="dcterms:W3CDTF">2021-09-18T21:34:24Z</dcterms:created>
  <dcterms:modified xsi:type="dcterms:W3CDTF">2021-10-03T22:05:38Z</dcterms:modified>
</cp:coreProperties>
</file>