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305" r:id="rId5"/>
    <p:sldId id="311" r:id="rId6"/>
    <p:sldId id="289" r:id="rId7"/>
    <p:sldId id="290" r:id="rId8"/>
    <p:sldId id="291" r:id="rId9"/>
    <p:sldId id="292" r:id="rId10"/>
    <p:sldId id="293" r:id="rId11"/>
    <p:sldId id="294" r:id="rId12"/>
    <p:sldId id="296" r:id="rId13"/>
    <p:sldId id="295" r:id="rId14"/>
    <p:sldId id="297" r:id="rId15"/>
    <p:sldId id="298" r:id="rId16"/>
    <p:sldId id="299" r:id="rId17"/>
    <p:sldId id="300" r:id="rId18"/>
    <p:sldId id="301" r:id="rId19"/>
    <p:sldId id="306" r:id="rId20"/>
    <p:sldId id="308" r:id="rId21"/>
    <p:sldId id="307" r:id="rId22"/>
    <p:sldId id="304" r:id="rId23"/>
    <p:sldId id="309" r:id="rId24"/>
    <p:sldId id="310" r:id="rId25"/>
    <p:sldId id="312" r:id="rId26"/>
    <p:sldId id="269" r:id="rId27"/>
    <p:sldId id="313" r:id="rId28"/>
    <p:sldId id="314" r:id="rId29"/>
    <p:sldId id="267" r:id="rId30"/>
    <p:sldId id="288" r:id="rId31"/>
    <p:sldId id="287" r:id="rId32"/>
    <p:sldId id="286" r:id="rId33"/>
    <p:sldId id="283" r:id="rId34"/>
    <p:sldId id="285" r:id="rId35"/>
    <p:sldId id="268" r:id="rId36"/>
    <p:sldId id="280" r:id="rId37"/>
    <p:sldId id="281" r:id="rId38"/>
    <p:sldId id="282" r:id="rId39"/>
    <p:sldId id="258" r:id="rId40"/>
    <p:sldId id="259" r:id="rId41"/>
    <p:sldId id="262" r:id="rId42"/>
    <p:sldId id="321" r:id="rId43"/>
    <p:sldId id="322" r:id="rId44"/>
    <p:sldId id="316" r:id="rId45"/>
    <p:sldId id="317" r:id="rId46"/>
    <p:sldId id="324" r:id="rId47"/>
    <p:sldId id="323" r:id="rId48"/>
    <p:sldId id="315" r:id="rId49"/>
    <p:sldId id="325" r:id="rId50"/>
    <p:sldId id="318" r:id="rId51"/>
    <p:sldId id="326" r:id="rId52"/>
    <p:sldId id="319" r:id="rId53"/>
    <p:sldId id="320" r:id="rId54"/>
    <p:sldId id="327" r:id="rId55"/>
    <p:sldId id="328" r:id="rId56"/>
    <p:sldId id="329" r:id="rId57"/>
    <p:sldId id="330" r:id="rId58"/>
    <p:sldId id="331" r:id="rId59"/>
    <p:sldId id="332" r:id="rId60"/>
    <p:sldId id="333" r:id="rId61"/>
    <p:sldId id="334" r:id="rId62"/>
    <p:sldId id="335" r:id="rId63"/>
    <p:sldId id="336" r:id="rId64"/>
    <p:sldId id="337" r:id="rId65"/>
    <p:sldId id="338" r:id="rId66"/>
    <p:sldId id="339" r:id="rId67"/>
    <p:sldId id="340" r:id="rId68"/>
    <p:sldId id="341" r:id="rId69"/>
    <p:sldId id="342" r:id="rId70"/>
    <p:sldId id="343" r:id="rId71"/>
    <p:sldId id="344" r:id="rId72"/>
    <p:sldId id="345" r:id="rId73"/>
    <p:sldId id="266" r:id="rId74"/>
    <p:sldId id="260" r:id="rId75"/>
    <p:sldId id="261" r:id="rId76"/>
    <p:sldId id="263" r:id="rId77"/>
    <p:sldId id="264"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p:scale>
          <a:sx n="67" d="100"/>
          <a:sy n="67" d="100"/>
        </p:scale>
        <p:origin x="6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DDA1F-3712-4428-A47B-6F19D4491F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6D48E8-C600-4178-AF8E-DF9FE385C0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8710A7-C00D-4E81-B85B-B8596C70C151}"/>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5" name="Footer Placeholder 4">
            <a:extLst>
              <a:ext uri="{FF2B5EF4-FFF2-40B4-BE49-F238E27FC236}">
                <a16:creationId xmlns:a16="http://schemas.microsoft.com/office/drawing/2014/main" id="{CF653D81-1980-4355-AA2A-50E0C396B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A3859-A066-46F6-8FF1-EA9D1A72B1A4}"/>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81368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AACBD-35DF-44E5-AC74-6AFDC2881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239ACA-5457-47BE-9A9D-4F75C4DEA5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79C15-96CF-4899-8037-6A96EE046091}"/>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5" name="Footer Placeholder 4">
            <a:extLst>
              <a:ext uri="{FF2B5EF4-FFF2-40B4-BE49-F238E27FC236}">
                <a16:creationId xmlns:a16="http://schemas.microsoft.com/office/drawing/2014/main" id="{46C1F783-046D-4894-A01F-C8692BE2E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C3F1A-ED3C-42C2-A79F-A3A4883F1C29}"/>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340566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9A93-84D1-40BF-B2A0-C946D7BDF7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AF8039-7AA4-45FD-8899-677AF5FA2D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05EC90-ACBA-4C8C-AE7D-286D09993246}"/>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5" name="Footer Placeholder 4">
            <a:extLst>
              <a:ext uri="{FF2B5EF4-FFF2-40B4-BE49-F238E27FC236}">
                <a16:creationId xmlns:a16="http://schemas.microsoft.com/office/drawing/2014/main" id="{2B4387B1-DD77-458E-B223-29A4C017FB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AC987E-1414-4770-8140-7DB0931FEB21}"/>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80845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D922-5DAD-43DB-8F23-43F192C85A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354268-AC05-4D47-80E5-0C4D4F7720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D7D96B-9010-4D77-9E87-6D149A0ED7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D528E4-FA1F-4FCF-BAB3-6A18C9CD3DF8}"/>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6" name="Footer Placeholder 5">
            <a:extLst>
              <a:ext uri="{FF2B5EF4-FFF2-40B4-BE49-F238E27FC236}">
                <a16:creationId xmlns:a16="http://schemas.microsoft.com/office/drawing/2014/main" id="{D4C03BD1-E57D-422B-854F-D54D19E6C9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2C2B3-D337-4A03-AF3D-E5F5FEE2F392}"/>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49698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6B8F2-E534-4A0A-A3FD-801C75672A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4434F2-1E12-4F02-ACFE-613D4F82E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19C267-07EE-4040-9AF8-AE0B2B84A9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CCD407-4B93-4DD9-A84D-91C1032FF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10A0F7-577B-4A17-A680-DD9B54444A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82EEBD-237E-4265-9DD7-A8B41E985021}"/>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8" name="Footer Placeholder 7">
            <a:extLst>
              <a:ext uri="{FF2B5EF4-FFF2-40B4-BE49-F238E27FC236}">
                <a16:creationId xmlns:a16="http://schemas.microsoft.com/office/drawing/2014/main" id="{7A628E8A-CFDB-4DE8-88FF-15BF97BF76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5F8749-E68D-417A-A8AA-11A99B5345A3}"/>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00983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A155-A51E-40C8-A340-4311509B11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0741C6-1D9C-4B9E-9AD4-1057EEFA1C0C}"/>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4" name="Footer Placeholder 3">
            <a:extLst>
              <a:ext uri="{FF2B5EF4-FFF2-40B4-BE49-F238E27FC236}">
                <a16:creationId xmlns:a16="http://schemas.microsoft.com/office/drawing/2014/main" id="{BE212137-5E4C-447E-ACAE-10152DCA3C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CAB285-7C87-4D61-9FAE-BBA521D1DA7F}"/>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859904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3B109C-D5D3-466C-B2FB-DD7312017008}"/>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3" name="Footer Placeholder 2">
            <a:extLst>
              <a:ext uri="{FF2B5EF4-FFF2-40B4-BE49-F238E27FC236}">
                <a16:creationId xmlns:a16="http://schemas.microsoft.com/office/drawing/2014/main" id="{72B9489E-70C6-4612-BD71-ADC6E2A529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79B2C2-4A67-46A0-AAB6-C4776C897AAE}"/>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131815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03ACE-87CC-45E2-8978-7A610CD171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7E7463-5B2F-4B3C-BFF2-5FAD7808C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BE264-2933-4B59-AE33-C667B63F9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A0F35-6158-4A0E-9633-BBD8F5D47BEC}"/>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6" name="Footer Placeholder 5">
            <a:extLst>
              <a:ext uri="{FF2B5EF4-FFF2-40B4-BE49-F238E27FC236}">
                <a16:creationId xmlns:a16="http://schemas.microsoft.com/office/drawing/2014/main" id="{56569891-93EC-4FB2-89FA-849A58283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0BF59-5828-466B-B973-A925F28E9DFA}"/>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219839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2B5B6-3C26-4A94-9774-EC1054CB3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221F24-051F-4F9B-979F-B566258230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A47A94-576A-4C6C-BCA4-866D071090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159D0-FE27-4436-BD08-D20CE249D46B}"/>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6" name="Footer Placeholder 5">
            <a:extLst>
              <a:ext uri="{FF2B5EF4-FFF2-40B4-BE49-F238E27FC236}">
                <a16:creationId xmlns:a16="http://schemas.microsoft.com/office/drawing/2014/main" id="{FF3AA334-8ABB-47C8-B517-A4BCF3F12A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2F3DB8-E656-4359-983B-42B358E51AAD}"/>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418990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BDC4-95CA-4C0E-B66D-8DF642ACA1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1C122B-679A-4DBA-BAC2-82B7C46FBF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D339C1-FCDE-407E-8783-1B4DE1A91EC0}"/>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5" name="Footer Placeholder 4">
            <a:extLst>
              <a:ext uri="{FF2B5EF4-FFF2-40B4-BE49-F238E27FC236}">
                <a16:creationId xmlns:a16="http://schemas.microsoft.com/office/drawing/2014/main" id="{1DCDA52C-1CB2-4F94-8C77-F9FE5F7CF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8E196-E9C4-45D0-9855-D36CBC87A99D}"/>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1912437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066154-984D-4059-AC10-DB1431943E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7FA93F-D3AF-4CB3-9356-8980ECFC79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5E086F-1A41-4FDE-A647-891C188400B4}"/>
              </a:ext>
            </a:extLst>
          </p:cNvPr>
          <p:cNvSpPr>
            <a:spLocks noGrp="1"/>
          </p:cNvSpPr>
          <p:nvPr>
            <p:ph type="dt" sz="half" idx="10"/>
          </p:nvPr>
        </p:nvSpPr>
        <p:spPr/>
        <p:txBody>
          <a:bodyPr/>
          <a:lstStyle/>
          <a:p>
            <a:fld id="{72F7B9DA-96B7-4AFE-90CA-BD08DCB71C99}" type="datetimeFigureOut">
              <a:rPr lang="en-US" smtClean="0"/>
              <a:t>9/18/2021</a:t>
            </a:fld>
            <a:endParaRPr lang="en-US"/>
          </a:p>
        </p:txBody>
      </p:sp>
      <p:sp>
        <p:nvSpPr>
          <p:cNvPr id="5" name="Footer Placeholder 4">
            <a:extLst>
              <a:ext uri="{FF2B5EF4-FFF2-40B4-BE49-F238E27FC236}">
                <a16:creationId xmlns:a16="http://schemas.microsoft.com/office/drawing/2014/main" id="{6B6653EE-80BC-4542-8584-A8B486B9EF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A138F-4BDE-4F8B-B055-CC5452B3CE7E}"/>
              </a:ext>
            </a:extLst>
          </p:cNvPr>
          <p:cNvSpPr>
            <a:spLocks noGrp="1"/>
          </p:cNvSpPr>
          <p:nvPr>
            <p:ph type="sldNum" sz="quarter" idx="12"/>
          </p:nvPr>
        </p:nvSpPr>
        <p:spPr/>
        <p:txBody>
          <a:bodyPr/>
          <a:lstStyle/>
          <a:p>
            <a:fld id="{C6353489-F9FB-4C89-981D-2E52306431EC}" type="slidenum">
              <a:rPr lang="en-US" smtClean="0"/>
              <a:t>‹#›</a:t>
            </a:fld>
            <a:endParaRPr lang="en-US"/>
          </a:p>
        </p:txBody>
      </p:sp>
    </p:spTree>
    <p:extLst>
      <p:ext uri="{BB962C8B-B14F-4D97-AF65-F5344CB8AC3E}">
        <p14:creationId xmlns:p14="http://schemas.microsoft.com/office/powerpoint/2010/main" val="124317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D939EB-76DC-4C17-AFA7-52082EE31B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724F1F-778A-4CB5-AEF0-3D64BC5C28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CE0936-2A78-4B49-B173-988FD8DFDD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F7B9DA-96B7-4AFE-90CA-BD08DCB71C99}" type="datetimeFigureOut">
              <a:rPr lang="en-US" smtClean="0"/>
              <a:t>9/18/2021</a:t>
            </a:fld>
            <a:endParaRPr lang="en-US"/>
          </a:p>
        </p:txBody>
      </p:sp>
      <p:sp>
        <p:nvSpPr>
          <p:cNvPr id="5" name="Footer Placeholder 4">
            <a:extLst>
              <a:ext uri="{FF2B5EF4-FFF2-40B4-BE49-F238E27FC236}">
                <a16:creationId xmlns:a16="http://schemas.microsoft.com/office/drawing/2014/main" id="{BD735D04-4820-4F5C-B0F5-0073AFF70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CAC376-FAB5-4190-8D36-094195E357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53489-F9FB-4C89-981D-2E52306431EC}" type="slidenum">
              <a:rPr lang="en-US" smtClean="0"/>
              <a:t>‹#›</a:t>
            </a:fld>
            <a:endParaRPr lang="en-US"/>
          </a:p>
        </p:txBody>
      </p:sp>
    </p:spTree>
    <p:extLst>
      <p:ext uri="{BB962C8B-B14F-4D97-AF65-F5344CB8AC3E}">
        <p14:creationId xmlns:p14="http://schemas.microsoft.com/office/powerpoint/2010/main" val="3878112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bLrRfwpvERU?feature=oembed" TargetMode="External"/><Relationship Id="rId4" Type="http://schemas.openxmlformats.org/officeDocument/2006/relationships/image" Target="../media/image12.jpeg"/></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7C04-9B5C-4B63-A632-536BB1BA02E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B441526-8805-40DE-9A79-037DFF381C8D}"/>
              </a:ext>
            </a:extLst>
          </p:cNvPr>
          <p:cNvSpPr>
            <a:spLocks noGrp="1"/>
          </p:cNvSpPr>
          <p:nvPr>
            <p:ph type="subTitle" idx="1"/>
          </p:nvPr>
        </p:nvSpPr>
        <p:spPr/>
        <p:txBody>
          <a:bodyPr/>
          <a:lstStyle/>
          <a:p>
            <a:endParaRPr lang="en-US"/>
          </a:p>
        </p:txBody>
      </p:sp>
      <p:pic>
        <p:nvPicPr>
          <p:cNvPr id="5" name="Picture 4" descr="Diagram&#10;&#10;Description automatically generated with medium confidence">
            <a:extLst>
              <a:ext uri="{FF2B5EF4-FFF2-40B4-BE49-F238E27FC236}">
                <a16:creationId xmlns:a16="http://schemas.microsoft.com/office/drawing/2014/main" id="{6934C421-7F65-4C19-802C-C003DFA7E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6452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975B-480B-4102-8DEC-93066D966AB7}"/>
              </a:ext>
            </a:extLst>
          </p:cNvPr>
          <p:cNvSpPr>
            <a:spLocks noGrp="1"/>
          </p:cNvSpPr>
          <p:nvPr>
            <p:ph type="title"/>
          </p:nvPr>
        </p:nvSpPr>
        <p:spPr/>
        <p:txBody>
          <a:bodyPr/>
          <a:lstStyle/>
          <a:p>
            <a:endParaRPr lang="en-US"/>
          </a:p>
        </p:txBody>
      </p:sp>
      <p:pic>
        <p:nvPicPr>
          <p:cNvPr id="7" name="Content Placeholder 6" descr="Diagram&#10;&#10;Description automatically generated">
            <a:extLst>
              <a:ext uri="{FF2B5EF4-FFF2-40B4-BE49-F238E27FC236}">
                <a16:creationId xmlns:a16="http://schemas.microsoft.com/office/drawing/2014/main" id="{5A6BA34E-98FB-4D6F-AA02-052520A8F5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87" y="20073"/>
            <a:ext cx="12156313" cy="6837927"/>
          </a:xfrm>
        </p:spPr>
      </p:pic>
    </p:spTree>
    <p:extLst>
      <p:ext uri="{BB962C8B-B14F-4D97-AF65-F5344CB8AC3E}">
        <p14:creationId xmlns:p14="http://schemas.microsoft.com/office/powerpoint/2010/main" val="2549430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73010"/>
            <a:ext cx="11453495" cy="553997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sz="3000" b="0" i="0" dirty="0">
                <a:effectLst/>
                <a:latin typeface="Open Sans" panose="020B0606030504020204" pitchFamily="34" charset="0"/>
              </a:rPr>
              <a:t>Viene del griego </a:t>
            </a:r>
            <a:r>
              <a:rPr lang="el-GR" sz="3000" b="0" i="0" dirty="0">
                <a:effectLst/>
                <a:latin typeface="Roboto" panose="02000000000000000000" pitchFamily="2" charset="0"/>
              </a:rPr>
              <a:t>βιβλίον (</a:t>
            </a:r>
            <a:r>
              <a:rPr lang="en-US" sz="3000" b="0" i="0" dirty="0" err="1">
                <a:effectLst/>
                <a:latin typeface="Roboto" panose="02000000000000000000" pitchFamily="2" charset="0"/>
              </a:rPr>
              <a:t>biblíon</a:t>
            </a:r>
            <a:r>
              <a:rPr lang="en-US" sz="3000" b="0" i="0" dirty="0">
                <a:effectLst/>
                <a:latin typeface="Roboto" panose="02000000000000000000" pitchFamily="2" charset="0"/>
              </a:rPr>
              <a:t>),</a:t>
            </a:r>
            <a:r>
              <a:rPr lang="es-ES" sz="3000" dirty="0">
                <a:latin typeface="Open Sans" panose="020B0606030504020204" pitchFamily="34" charset="0"/>
              </a:rPr>
              <a:t> </a:t>
            </a:r>
            <a:r>
              <a:rPr lang="es-ES" sz="3000" b="0" i="0" dirty="0">
                <a:effectLst/>
                <a:latin typeface="Open Sans" panose="020B0606030504020204" pitchFamily="34" charset="0"/>
              </a:rPr>
              <a:t>que </a:t>
            </a:r>
          </a:p>
          <a:p>
            <a:r>
              <a:rPr lang="es-ES" sz="3000" b="0" i="0" dirty="0">
                <a:effectLst/>
                <a:latin typeface="Open Sans" panose="020B0606030504020204" pitchFamily="34" charset="0"/>
              </a:rPr>
              <a:t>quiere decir “</a:t>
            </a:r>
            <a:r>
              <a:rPr lang="it-IT" sz="3200" b="0" i="0" dirty="0">
                <a:solidFill>
                  <a:srgbClr val="111111"/>
                </a:solidFill>
                <a:effectLst/>
                <a:latin typeface="Roboto" panose="02000000000000000000" pitchFamily="2" charset="0"/>
              </a:rPr>
              <a:t>rollo, papiro o libro</a:t>
            </a:r>
            <a:r>
              <a:rPr lang="es-ES" sz="3000" b="0" i="0" dirty="0">
                <a:effectLst/>
                <a:latin typeface="Open Sans" panose="020B0606030504020204" pitchFamily="34" charset="0"/>
              </a:rPr>
              <a:t>“, </a:t>
            </a:r>
            <a:r>
              <a:rPr lang="es-ES" sz="3200" b="0" i="0" dirty="0">
                <a:solidFill>
                  <a:srgbClr val="111111"/>
                </a:solidFill>
                <a:effectLst/>
                <a:latin typeface="Roboto" panose="02000000000000000000" pitchFamily="2" charset="0"/>
              </a:rPr>
              <a:t>y de la </a:t>
            </a:r>
          </a:p>
          <a:p>
            <a:r>
              <a:rPr lang="es-ES" sz="3200" b="0" i="0" dirty="0">
                <a:solidFill>
                  <a:srgbClr val="111111"/>
                </a:solidFill>
                <a:effectLst/>
                <a:latin typeface="Roboto" panose="02000000000000000000" pitchFamily="2" charset="0"/>
              </a:rPr>
              <a:t>expresión griega </a:t>
            </a:r>
            <a:r>
              <a:rPr lang="es-ES" sz="3200" b="0" i="0" dirty="0" err="1">
                <a:solidFill>
                  <a:srgbClr val="111111"/>
                </a:solidFill>
                <a:effectLst/>
                <a:latin typeface="Roboto" panose="02000000000000000000" pitchFamily="2" charset="0"/>
              </a:rPr>
              <a:t>τὰ</a:t>
            </a:r>
            <a:r>
              <a:rPr lang="es-ES" sz="3200" b="0" i="0" dirty="0">
                <a:solidFill>
                  <a:srgbClr val="111111"/>
                </a:solidFill>
                <a:effectLst/>
                <a:latin typeface="Roboto" panose="02000000000000000000" pitchFamily="2" charset="0"/>
              </a:rPr>
              <a:t> βιβ</a:t>
            </a:r>
            <a:r>
              <a:rPr lang="es-ES" sz="3200" b="0" i="0" dirty="0" err="1">
                <a:solidFill>
                  <a:srgbClr val="111111"/>
                </a:solidFill>
                <a:effectLst/>
                <a:latin typeface="Roboto" panose="02000000000000000000" pitchFamily="2" charset="0"/>
              </a:rPr>
              <a:t>λί</a:t>
            </a:r>
            <a:r>
              <a:rPr lang="es-ES" sz="3200" b="0" i="0" dirty="0">
                <a:solidFill>
                  <a:srgbClr val="111111"/>
                </a:solidFill>
                <a:effectLst/>
                <a:latin typeface="Roboto" panose="02000000000000000000" pitchFamily="2" charset="0"/>
              </a:rPr>
              <a:t>α τὰ ἅγια </a:t>
            </a:r>
          </a:p>
          <a:p>
            <a:r>
              <a:rPr lang="es-ES" sz="3200" b="0" i="0" dirty="0">
                <a:solidFill>
                  <a:srgbClr val="111111"/>
                </a:solidFill>
                <a:effectLst/>
                <a:latin typeface="Roboto" panose="02000000000000000000" pitchFamily="2" charset="0"/>
              </a:rPr>
              <a:t>(ta biblía ta hágia), que significa libros sagrados.</a:t>
            </a:r>
            <a:endParaRPr lang="es-ES" sz="3000" b="0" i="0" dirty="0">
              <a:effectLst/>
              <a:latin typeface="Open Sans" panose="020B0606030504020204" pitchFamily="34" charset="0"/>
            </a:endParaRPr>
          </a:p>
          <a:p>
            <a:pPr marL="457200" indent="-457200">
              <a:buFont typeface="Wingdings" panose="05000000000000000000" pitchFamily="2" charset="2"/>
              <a:buChar char="Ø"/>
            </a:pPr>
            <a:r>
              <a:rPr lang="es-ES" sz="3000" b="0" i="0" dirty="0">
                <a:effectLst/>
                <a:latin typeface="Open Sans" panose="020B0606030504020204" pitchFamily="34" charset="0"/>
              </a:rPr>
              <a:t>Colección de libros escrita por diferentes autores, </a:t>
            </a:r>
          </a:p>
          <a:p>
            <a:r>
              <a:rPr lang="es-ES" sz="3000" b="0" i="0" dirty="0">
                <a:effectLst/>
                <a:latin typeface="Open Sans" panose="020B0606030504020204" pitchFamily="34" charset="0"/>
              </a:rPr>
              <a:t>épocas y estilos literarios.</a:t>
            </a:r>
            <a:endParaRPr lang="en-US" sz="3500" dirty="0"/>
          </a:p>
          <a:p>
            <a:pPr marL="457200" indent="-457200">
              <a:buFont typeface="Wingdings" panose="05000000000000000000" pitchFamily="2" charset="2"/>
              <a:buChar char="Ø"/>
            </a:pPr>
            <a:r>
              <a:rPr lang="es-ES" sz="3000" b="0" i="0" dirty="0">
                <a:effectLst/>
                <a:latin typeface="Roboto" panose="02000000000000000000" pitchFamily="2" charset="0"/>
              </a:rPr>
              <a:t>La Biblia es una colección o recopilación de libros sagrados,</a:t>
            </a:r>
          </a:p>
          <a:p>
            <a:r>
              <a:rPr lang="es-ES" sz="3000" b="0" i="0" dirty="0">
                <a:effectLst/>
                <a:latin typeface="Roboto" panose="02000000000000000000" pitchFamily="2" charset="0"/>
              </a:rPr>
              <a:t>que contiene las historias, doctrinas, códigos y    tradiciones que   </a:t>
            </a:r>
          </a:p>
          <a:p>
            <a:r>
              <a:rPr lang="es-ES" sz="3000" dirty="0">
                <a:latin typeface="Roboto" panose="02000000000000000000" pitchFamily="2" charset="0"/>
              </a:rPr>
              <a:t>       </a:t>
            </a:r>
            <a:r>
              <a:rPr lang="es-ES" sz="3000" b="0" i="0" dirty="0">
                <a:effectLst/>
                <a:latin typeface="Roboto" panose="02000000000000000000" pitchFamily="2" charset="0"/>
              </a:rPr>
              <a:t>orientan a</a:t>
            </a:r>
            <a:r>
              <a:rPr lang="es-ES" sz="3000" b="1" i="0" dirty="0">
                <a:effectLst/>
                <a:latin typeface="Roboto" panose="02000000000000000000" pitchFamily="2" charset="0"/>
              </a:rPr>
              <a:t> los cristianos,</a:t>
            </a:r>
            <a:r>
              <a:rPr lang="es-ES" sz="3000" b="0" i="0" dirty="0">
                <a:effectLst/>
                <a:latin typeface="Roboto" panose="02000000000000000000" pitchFamily="2" charset="0"/>
              </a:rPr>
              <a:t> con base en la tradición judía </a:t>
            </a:r>
          </a:p>
          <a:p>
            <a:r>
              <a:rPr lang="es-ES" sz="3000" dirty="0">
                <a:latin typeface="Roboto" panose="02000000000000000000" pitchFamily="2" charset="0"/>
              </a:rPr>
              <a:t>                            </a:t>
            </a:r>
            <a:r>
              <a:rPr lang="es-ES" sz="3000" b="0" i="0" dirty="0">
                <a:effectLst/>
                <a:latin typeface="Roboto" panose="02000000000000000000" pitchFamily="2" charset="0"/>
              </a:rPr>
              <a:t>(Antiguo Testamento) y el anuncio </a:t>
            </a:r>
          </a:p>
          <a:p>
            <a:r>
              <a:rPr lang="es-ES" sz="3000" dirty="0">
                <a:latin typeface="Roboto" panose="02000000000000000000" pitchFamily="2" charset="0"/>
              </a:rPr>
              <a:t>                                  </a:t>
            </a:r>
            <a:r>
              <a:rPr lang="es-ES" sz="3000" b="0" i="0" dirty="0">
                <a:effectLst/>
                <a:latin typeface="Roboto" panose="02000000000000000000" pitchFamily="2" charset="0"/>
              </a:rPr>
              <a:t>del Evangelio (Nuevo Testamento). </a:t>
            </a:r>
            <a:endParaRPr lang="en-US" sz="3000" dirty="0"/>
          </a:p>
        </p:txBody>
      </p:sp>
    </p:spTree>
    <p:extLst>
      <p:ext uri="{BB962C8B-B14F-4D97-AF65-F5344CB8AC3E}">
        <p14:creationId xmlns:p14="http://schemas.microsoft.com/office/powerpoint/2010/main" val="347944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229428"/>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52425" y="719067"/>
            <a:ext cx="11453495" cy="5940088"/>
          </a:xfrm>
          <a:prstGeom prst="rect">
            <a:avLst/>
          </a:prstGeom>
          <a:noFill/>
        </p:spPr>
        <p:txBody>
          <a:bodyPr wrap="square" rtlCol="0">
            <a:spAutoFit/>
          </a:bodyPr>
          <a:lstStyle/>
          <a:p>
            <a:endParaRPr lang="es-PR" sz="2000" dirty="0">
              <a:latin typeface="Arial" panose="020B0604020202020204" pitchFamily="34" charset="0"/>
              <a:cs typeface="Arial" panose="020B0604020202020204" pitchFamily="34" charset="0"/>
            </a:endParaRPr>
          </a:p>
          <a:p>
            <a:r>
              <a:rPr lang="es-PR" sz="2000" dirty="0">
                <a:solidFill>
                  <a:srgbClr val="333333"/>
                </a:solidFill>
                <a:latin typeface="Arial" panose="020B0604020202020204" pitchFamily="34" charset="0"/>
                <a:cs typeface="Arial" panose="020B0604020202020204" pitchFamily="34" charset="0"/>
              </a:rPr>
              <a:t>¿Quién escribió la Biblia? </a:t>
            </a:r>
            <a:r>
              <a:rPr lang="es-ES" sz="2000" b="0" i="0" dirty="0">
                <a:solidFill>
                  <a:srgbClr val="333333"/>
                </a:solidFill>
                <a:effectLst/>
                <a:latin typeface="Arial" panose="020B0604020202020204" pitchFamily="34" charset="0"/>
                <a:cs typeface="Arial" panose="020B0604020202020204" pitchFamily="34" charset="0"/>
              </a:rPr>
              <a:t>La respuesta más resumida es, Dios. Dios lo hizo. </a:t>
            </a:r>
          </a:p>
          <a:p>
            <a:r>
              <a:rPr lang="es-ES" sz="2000" b="0" i="0" dirty="0">
                <a:solidFill>
                  <a:srgbClr val="333333"/>
                </a:solidFill>
                <a:effectLst/>
                <a:latin typeface="Arial" panose="020B0604020202020204" pitchFamily="34" charset="0"/>
                <a:cs typeface="Arial" panose="020B0604020202020204" pitchFamily="34" charset="0"/>
              </a:rPr>
              <a:t>El apóstol Pablo, un hombre encargado de escribir una gran parte del Nuevo</a:t>
            </a:r>
          </a:p>
          <a:p>
            <a:r>
              <a:rPr lang="es-ES" sz="2000" b="0" i="0" dirty="0">
                <a:solidFill>
                  <a:srgbClr val="333333"/>
                </a:solidFill>
                <a:effectLst/>
                <a:latin typeface="Arial" panose="020B0604020202020204" pitchFamily="34" charset="0"/>
                <a:cs typeface="Arial" panose="020B0604020202020204" pitchFamily="34" charset="0"/>
              </a:rPr>
              <a:t>Testamento, afirmó: “Toda la Escritura es inspirada por Dios, y útil para </a:t>
            </a:r>
          </a:p>
          <a:p>
            <a:r>
              <a:rPr lang="es-ES" sz="2000" b="0" i="0" dirty="0">
                <a:solidFill>
                  <a:srgbClr val="333333"/>
                </a:solidFill>
                <a:effectLst/>
                <a:latin typeface="Arial" panose="020B0604020202020204" pitchFamily="34" charset="0"/>
                <a:cs typeface="Arial" panose="020B0604020202020204" pitchFamily="34" charset="0"/>
              </a:rPr>
              <a:t>enseñar, para redargüir, para corregir, para instruir en justicia, a fin de que el </a:t>
            </a:r>
          </a:p>
          <a:p>
            <a:r>
              <a:rPr lang="es-ES" sz="2000" b="0" i="0" dirty="0">
                <a:solidFill>
                  <a:srgbClr val="333333"/>
                </a:solidFill>
                <a:effectLst/>
                <a:latin typeface="Arial" panose="020B0604020202020204" pitchFamily="34" charset="0"/>
                <a:cs typeface="Arial" panose="020B0604020202020204" pitchFamily="34" charset="0"/>
              </a:rPr>
              <a:t>hombre de Dios sea perfecto, enteramente preparado para toda buena obra” </a:t>
            </a:r>
          </a:p>
          <a:p>
            <a:r>
              <a:rPr lang="es-ES" sz="2000" b="0" i="0" dirty="0">
                <a:solidFill>
                  <a:srgbClr val="333333"/>
                </a:solidFill>
                <a:effectLst/>
                <a:latin typeface="Arial" panose="020B0604020202020204" pitchFamily="34" charset="0"/>
                <a:cs typeface="Arial" panose="020B0604020202020204" pitchFamily="34" charset="0"/>
              </a:rPr>
              <a:t>(2 Timoteo 3:16-17). La Escritura es “inspirada por Dios” (del griego </a:t>
            </a:r>
            <a:r>
              <a:rPr lang="es-ES" sz="2000" b="0" i="0" dirty="0" err="1">
                <a:solidFill>
                  <a:srgbClr val="333333"/>
                </a:solidFill>
                <a:effectLst/>
                <a:latin typeface="Arial" panose="020B0604020202020204" pitchFamily="34" charset="0"/>
                <a:cs typeface="Arial" panose="020B0604020202020204" pitchFamily="34" charset="0"/>
              </a:rPr>
              <a:t>Theopneustos</a:t>
            </a:r>
            <a:r>
              <a:rPr lang="es-ES" sz="2000" b="0" i="0" dirty="0">
                <a:solidFill>
                  <a:srgbClr val="333333"/>
                </a:solidFill>
                <a:effectLst/>
                <a:latin typeface="Arial" panose="020B0604020202020204" pitchFamily="34" charset="0"/>
                <a:cs typeface="Arial" panose="020B0604020202020204" pitchFamily="34" charset="0"/>
              </a:rPr>
              <a:t>, </a:t>
            </a:r>
          </a:p>
          <a:p>
            <a:r>
              <a:rPr lang="es-ES" sz="2000" b="0" i="0" dirty="0">
                <a:solidFill>
                  <a:srgbClr val="333333"/>
                </a:solidFill>
                <a:effectLst/>
                <a:latin typeface="Arial" panose="020B0604020202020204" pitchFamily="34" charset="0"/>
                <a:cs typeface="Arial" panose="020B0604020202020204" pitchFamily="34" charset="0"/>
              </a:rPr>
              <a:t>que traducido literalmente es “Dios lo respiró”). Dios, por medio de su Santo Espíritu, </a:t>
            </a:r>
          </a:p>
          <a:p>
            <a:r>
              <a:rPr lang="es-ES" sz="2000" b="0" i="0" dirty="0">
                <a:solidFill>
                  <a:srgbClr val="333333"/>
                </a:solidFill>
                <a:effectLst/>
                <a:latin typeface="Arial" panose="020B0604020202020204" pitchFamily="34" charset="0"/>
                <a:cs typeface="Arial" panose="020B0604020202020204" pitchFamily="34" charset="0"/>
              </a:rPr>
              <a:t>inspiró a los hombre a que registraran su mensaje; y por lo tanto tiene la autoridad divina para la </a:t>
            </a:r>
          </a:p>
          <a:p>
            <a:r>
              <a:rPr lang="es-ES" sz="2000" b="0" i="0" dirty="0">
                <a:solidFill>
                  <a:srgbClr val="333333"/>
                </a:solidFill>
                <a:effectLst/>
                <a:latin typeface="Arial" panose="020B0604020202020204" pitchFamily="34" charset="0"/>
                <a:cs typeface="Arial" panose="020B0604020202020204" pitchFamily="34" charset="0"/>
              </a:rPr>
              <a:t>doctrina, para redargüir, para corregir y para instruir en justicia.</a:t>
            </a:r>
          </a:p>
          <a:p>
            <a:endParaRPr lang="es-ES" sz="2000" b="0" i="0" dirty="0">
              <a:solidFill>
                <a:srgbClr val="333333"/>
              </a:solidFill>
              <a:effectLst/>
              <a:latin typeface="Arial" panose="020B0604020202020204" pitchFamily="34" charset="0"/>
              <a:cs typeface="Arial" panose="020B0604020202020204" pitchFamily="34" charset="0"/>
            </a:endParaRPr>
          </a:p>
          <a:p>
            <a:r>
              <a:rPr lang="es-ES" sz="2000" b="0" i="0" dirty="0">
                <a:solidFill>
                  <a:srgbClr val="333333"/>
                </a:solidFill>
                <a:effectLst/>
                <a:latin typeface="Arial" panose="020B0604020202020204" pitchFamily="34" charset="0"/>
                <a:cs typeface="Arial" panose="020B0604020202020204" pitchFamily="34" charset="0"/>
              </a:rPr>
              <a:t>Dios inspiró a varios hombres con diferentes antecedentes y generaciones para registrar su mensaje a la humanidad. En un período de más de 1500 años, Dios inspiró a profetas, jueces,  </a:t>
            </a:r>
          </a:p>
          <a:p>
            <a:r>
              <a:rPr lang="es-ES" sz="2000" b="0" i="0" dirty="0">
                <a:solidFill>
                  <a:srgbClr val="333333"/>
                </a:solidFill>
                <a:effectLst/>
                <a:latin typeface="Arial" panose="020B0604020202020204" pitchFamily="34" charset="0"/>
                <a:cs typeface="Arial" panose="020B0604020202020204" pitchFamily="34" charset="0"/>
              </a:rPr>
              <a:t>agricultores, pastores, pescadores, doctores y reyes para registrar sus pensamientos, algo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parecido a cuando un gerente le dicta instrucciones o una carta a su</a:t>
            </a:r>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asistente o secretaria. En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ciertos momentos Dios permitió que los escritores humanos utilizaran sus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propias palabras o terminología, pero todos recibieron </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inspiración divina de parte de Dios, quien es realmente el que</a:t>
            </a:r>
          </a:p>
          <a:p>
            <a:r>
              <a:rPr lang="es-ES" sz="2000" dirty="0">
                <a:solidFill>
                  <a:srgbClr val="333333"/>
                </a:solidFill>
                <a:latin typeface="Arial" panose="020B0604020202020204" pitchFamily="34" charset="0"/>
                <a:cs typeface="Arial" panose="020B0604020202020204" pitchFamily="34" charset="0"/>
              </a:rPr>
              <a:t>			    </a:t>
            </a:r>
            <a:r>
              <a:rPr lang="es-ES" sz="2000" b="0" i="0" dirty="0">
                <a:solidFill>
                  <a:srgbClr val="333333"/>
                </a:solidFill>
                <a:effectLst/>
                <a:latin typeface="Arial" panose="020B0604020202020204" pitchFamily="34" charset="0"/>
                <a:cs typeface="Arial" panose="020B0604020202020204" pitchFamily="34" charset="0"/>
              </a:rPr>
              <a:t>escribió la Biblia.</a:t>
            </a:r>
          </a:p>
        </p:txBody>
      </p:sp>
    </p:spTree>
    <p:extLst>
      <p:ext uri="{BB962C8B-B14F-4D97-AF65-F5344CB8AC3E}">
        <p14:creationId xmlns:p14="http://schemas.microsoft.com/office/powerpoint/2010/main" val="469098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73010"/>
            <a:ext cx="11453495" cy="5863144"/>
          </a:xfrm>
          <a:prstGeom prst="rect">
            <a:avLst/>
          </a:prstGeom>
          <a:noFill/>
        </p:spPr>
        <p:txBody>
          <a:bodyPr wrap="square" rtlCol="0">
            <a:spAutoFit/>
          </a:bodyPr>
          <a:lstStyle/>
          <a:p>
            <a:r>
              <a:rPr lang="es-ES" sz="2500" b="0" i="0" dirty="0">
                <a:solidFill>
                  <a:srgbClr val="333333"/>
                </a:solidFill>
                <a:effectLst/>
                <a:latin typeface="Arial" panose="020B0604020202020204" pitchFamily="34" charset="0"/>
                <a:cs typeface="Arial" panose="020B0604020202020204" pitchFamily="34" charset="0"/>
              </a:rPr>
              <a:t>Según el libro de Guinness </a:t>
            </a:r>
            <a:r>
              <a:rPr lang="es-ES" sz="2500" b="0" i="0" dirty="0" err="1">
                <a:solidFill>
                  <a:srgbClr val="333333"/>
                </a:solidFill>
                <a:effectLst/>
                <a:latin typeface="Arial" panose="020B0604020202020204" pitchFamily="34" charset="0"/>
                <a:cs typeface="Arial" panose="020B0604020202020204" pitchFamily="34" charset="0"/>
              </a:rPr>
              <a:t>Records</a:t>
            </a:r>
            <a:r>
              <a:rPr lang="es-ES" sz="2500" b="0" i="0" dirty="0">
                <a:solidFill>
                  <a:srgbClr val="333333"/>
                </a:solidFill>
                <a:effectLst/>
                <a:latin typeface="Arial" panose="020B0604020202020204" pitchFamily="34" charset="0"/>
                <a:cs typeface="Arial" panose="020B0604020202020204" pitchFamily="34" charset="0"/>
              </a:rPr>
              <a:t>: “Aunque es imposible tener </a:t>
            </a:r>
          </a:p>
          <a:p>
            <a:r>
              <a:rPr lang="es-ES" sz="2500" b="0" i="0" dirty="0">
                <a:solidFill>
                  <a:srgbClr val="333333"/>
                </a:solidFill>
                <a:effectLst/>
                <a:latin typeface="Arial" panose="020B0604020202020204" pitchFamily="34" charset="0"/>
                <a:cs typeface="Arial" panose="020B0604020202020204" pitchFamily="34" charset="0"/>
              </a:rPr>
              <a:t>datos exactos, hay pocas dudas de que </a:t>
            </a:r>
            <a:r>
              <a:rPr lang="es-ES" sz="2500" b="1" i="0" dirty="0">
                <a:solidFill>
                  <a:srgbClr val="333333"/>
                </a:solidFill>
                <a:effectLst/>
                <a:latin typeface="Arial" panose="020B0604020202020204" pitchFamily="34" charset="0"/>
                <a:cs typeface="Arial" panose="020B0604020202020204" pitchFamily="34" charset="0"/>
              </a:rPr>
              <a:t>la Biblia es el libro </a:t>
            </a:r>
          </a:p>
          <a:p>
            <a:r>
              <a:rPr lang="es-ES" sz="2500" b="1" i="0" dirty="0">
                <a:solidFill>
                  <a:srgbClr val="333333"/>
                </a:solidFill>
                <a:effectLst/>
                <a:latin typeface="Arial" panose="020B0604020202020204" pitchFamily="34" charset="0"/>
                <a:cs typeface="Arial" panose="020B0604020202020204" pitchFamily="34" charset="0"/>
              </a:rPr>
              <a:t>más vendido en el mundo y el más distribuido</a:t>
            </a:r>
            <a:r>
              <a:rPr lang="es-ES" sz="2500" b="0" i="0" dirty="0">
                <a:solidFill>
                  <a:srgbClr val="333333"/>
                </a:solidFill>
                <a:effectLst/>
                <a:latin typeface="Arial" panose="020B0604020202020204" pitchFamily="34" charset="0"/>
                <a:cs typeface="Arial" panose="020B0604020202020204" pitchFamily="34" charset="0"/>
              </a:rPr>
              <a:t>. Una </a:t>
            </a:r>
          </a:p>
          <a:p>
            <a:r>
              <a:rPr lang="es-ES" sz="2500" b="0" i="0" dirty="0">
                <a:solidFill>
                  <a:srgbClr val="333333"/>
                </a:solidFill>
                <a:effectLst/>
                <a:latin typeface="Arial" panose="020B0604020202020204" pitchFamily="34" charset="0"/>
                <a:cs typeface="Arial" panose="020B0604020202020204" pitchFamily="34" charset="0"/>
              </a:rPr>
              <a:t>encuesta de la Sociedad Bíblica concluyó que entre 1815 y</a:t>
            </a:r>
          </a:p>
          <a:p>
            <a:r>
              <a:rPr lang="es-ES" sz="2500" b="0" i="0" dirty="0">
                <a:solidFill>
                  <a:srgbClr val="333333"/>
                </a:solidFill>
                <a:effectLst/>
                <a:latin typeface="Arial" panose="020B0604020202020204" pitchFamily="34" charset="0"/>
                <a:cs typeface="Arial" panose="020B0604020202020204" pitchFamily="34" charset="0"/>
              </a:rPr>
              <a:t>1975 se habían imprimido cerca de 2,5 mil millones de copias, </a:t>
            </a:r>
          </a:p>
          <a:p>
            <a:r>
              <a:rPr lang="es-ES" sz="2500" b="0" i="0" dirty="0">
                <a:solidFill>
                  <a:srgbClr val="333333"/>
                </a:solidFill>
                <a:effectLst/>
                <a:latin typeface="Arial" panose="020B0604020202020204" pitchFamily="34" charset="0"/>
                <a:cs typeface="Arial" panose="020B0604020202020204" pitchFamily="34" charset="0"/>
              </a:rPr>
              <a:t>pero datos más recientes afirman que la cifra es más de 5 </a:t>
            </a:r>
          </a:p>
          <a:p>
            <a:r>
              <a:rPr lang="es-ES" sz="2500" b="0" i="0" dirty="0">
                <a:solidFill>
                  <a:srgbClr val="333333"/>
                </a:solidFill>
                <a:effectLst/>
                <a:latin typeface="Arial" panose="020B0604020202020204" pitchFamily="34" charset="0"/>
                <a:cs typeface="Arial" panose="020B0604020202020204" pitchFamily="34" charset="0"/>
              </a:rPr>
              <a:t>mil millones. A finales de 1995, las ventas combinadas de la versión de </a:t>
            </a:r>
          </a:p>
          <a:p>
            <a:r>
              <a:rPr lang="es-ES" sz="2500" b="0" i="0" dirty="0" err="1">
                <a:solidFill>
                  <a:srgbClr val="333333"/>
                </a:solidFill>
                <a:effectLst/>
                <a:latin typeface="Arial" panose="020B0604020202020204" pitchFamily="34" charset="0"/>
                <a:cs typeface="Arial" panose="020B0604020202020204" pitchFamily="34" charset="0"/>
              </a:rPr>
              <a:t>Today´s</a:t>
            </a:r>
            <a:r>
              <a:rPr lang="es-ES" sz="2500" b="0" i="0" dirty="0">
                <a:solidFill>
                  <a:srgbClr val="333333"/>
                </a:solidFill>
                <a:effectLst/>
                <a:latin typeface="Arial" panose="020B0604020202020204" pitchFamily="34" charset="0"/>
                <a:cs typeface="Arial" panose="020B0604020202020204" pitchFamily="34" charset="0"/>
              </a:rPr>
              <a:t> English </a:t>
            </a:r>
            <a:r>
              <a:rPr lang="es-ES" sz="2500" b="0" i="0" dirty="0" err="1">
                <a:solidFill>
                  <a:srgbClr val="333333"/>
                </a:solidFill>
                <a:effectLst/>
                <a:latin typeface="Arial" panose="020B0604020202020204" pitchFamily="34" charset="0"/>
                <a:cs typeface="Arial" panose="020B0604020202020204" pitchFamily="34" charset="0"/>
              </a:rPr>
              <a:t>Version</a:t>
            </a:r>
            <a:r>
              <a:rPr lang="es-ES" sz="2500" b="0" i="0" dirty="0">
                <a:solidFill>
                  <a:srgbClr val="333333"/>
                </a:solidFill>
                <a:effectLst/>
                <a:latin typeface="Arial" panose="020B0604020202020204" pitchFamily="34" charset="0"/>
                <a:cs typeface="Arial" panose="020B0604020202020204" pitchFamily="34" charset="0"/>
              </a:rPr>
              <a:t> (Good News) del Nuevo Testamento y la Biblia (de la cual las Sociedades Bíblicas tienen los derechos de autor), excedieron los 17,75 millones de copias y que toda la Biblia había  sido      traducida en 349 idiomas; 2123 idiomas tienen por lo menos un libro de la Biblia traducido”.</a:t>
            </a:r>
          </a:p>
          <a:p>
            <a:r>
              <a:rPr lang="es-ES" sz="2500" b="0" i="0" dirty="0">
                <a:solidFill>
                  <a:srgbClr val="333333"/>
                </a:solidFill>
                <a:effectLst/>
                <a:latin typeface="Arial" panose="020B0604020202020204" pitchFamily="34" charset="0"/>
                <a:cs typeface="Arial" panose="020B0604020202020204" pitchFamily="34" charset="0"/>
              </a:rPr>
              <a:t>                             La Biblia también es el primer libro en ser imprimido                </a:t>
            </a:r>
          </a:p>
          <a:p>
            <a:r>
              <a:rPr lang="es-ES" sz="2500" dirty="0">
                <a:solidFill>
                  <a:srgbClr val="333333"/>
                </a:solidFill>
                <a:latin typeface="Arial" panose="020B0604020202020204" pitchFamily="34" charset="0"/>
                <a:cs typeface="Arial" panose="020B0604020202020204" pitchFamily="34" charset="0"/>
              </a:rPr>
              <a:t>                                   </a:t>
            </a:r>
            <a:r>
              <a:rPr lang="es-ES" sz="2500" b="0" i="0" dirty="0">
                <a:solidFill>
                  <a:srgbClr val="333333"/>
                </a:solidFill>
                <a:effectLst/>
                <a:latin typeface="Arial" panose="020B0604020202020204" pitchFamily="34" charset="0"/>
                <a:cs typeface="Arial" panose="020B0604020202020204" pitchFamily="34" charset="0"/>
              </a:rPr>
              <a:t>mecánicamente en su totalidad; la Biblia </a:t>
            </a:r>
          </a:p>
          <a:p>
            <a:r>
              <a:rPr lang="es-ES" sz="2500" dirty="0">
                <a:solidFill>
                  <a:srgbClr val="333333"/>
                </a:solidFill>
                <a:latin typeface="Arial" panose="020B0604020202020204" pitchFamily="34" charset="0"/>
                <a:cs typeface="Arial" panose="020B0604020202020204" pitchFamily="34" charset="0"/>
              </a:rPr>
              <a:t>                                   </a:t>
            </a:r>
            <a:r>
              <a:rPr lang="es-ES" sz="2500" b="0" i="0" dirty="0">
                <a:solidFill>
                  <a:srgbClr val="333333"/>
                </a:solidFill>
                <a:effectLst/>
                <a:latin typeface="Arial" panose="020B0604020202020204" pitchFamily="34" charset="0"/>
                <a:cs typeface="Arial" panose="020B0604020202020204" pitchFamily="34" charset="0"/>
              </a:rPr>
              <a:t>de Gutenberg fue imprimida en Mainz, Alemania,  </a:t>
            </a:r>
          </a:p>
          <a:p>
            <a:r>
              <a:rPr lang="es-ES" sz="2500" dirty="0">
                <a:solidFill>
                  <a:srgbClr val="333333"/>
                </a:solidFill>
                <a:latin typeface="Arial" panose="020B0604020202020204" pitchFamily="34" charset="0"/>
                <a:cs typeface="Arial" panose="020B0604020202020204" pitchFamily="34" charset="0"/>
              </a:rPr>
              <a:t>			    </a:t>
            </a:r>
            <a:r>
              <a:rPr lang="es-ES" sz="2500" b="0" i="0" dirty="0">
                <a:solidFill>
                  <a:srgbClr val="333333"/>
                </a:solidFill>
                <a:effectLst/>
                <a:latin typeface="Arial" panose="020B0604020202020204" pitchFamily="34" charset="0"/>
                <a:cs typeface="Arial" panose="020B0604020202020204" pitchFamily="34" charset="0"/>
              </a:rPr>
              <a:t>alrededor de 1455.</a:t>
            </a:r>
          </a:p>
        </p:txBody>
      </p:sp>
    </p:spTree>
    <p:extLst>
      <p:ext uri="{BB962C8B-B14F-4D97-AF65-F5344CB8AC3E}">
        <p14:creationId xmlns:p14="http://schemas.microsoft.com/office/powerpoint/2010/main" val="327100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892035"/>
            <a:ext cx="11453495" cy="460126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sz="2500" i="0" dirty="0">
                <a:effectLst/>
                <a:latin typeface="Open Sans" panose="020B0606030504020204" pitchFamily="34" charset="0"/>
              </a:rPr>
              <a:t>Dos grandes religiones se rigen por las </a:t>
            </a:r>
          </a:p>
          <a:p>
            <a:r>
              <a:rPr lang="es-ES" sz="2500" i="0" dirty="0">
                <a:effectLst/>
                <a:latin typeface="Open Sans" panose="020B0606030504020204" pitchFamily="34" charset="0"/>
              </a:rPr>
              <a:t>enseñanzas de la Biblia: la jud</a:t>
            </a:r>
            <a:r>
              <a:rPr lang="es-ES" sz="2500" dirty="0">
                <a:latin typeface="Open Sans" panose="020B0606030504020204" pitchFamily="34" charset="0"/>
              </a:rPr>
              <a:t>ía y la cristiana.</a:t>
            </a:r>
          </a:p>
          <a:p>
            <a:pPr marL="457200" indent="-457200">
              <a:buFont typeface="Wingdings" panose="05000000000000000000" pitchFamily="2" charset="2"/>
              <a:buChar char="Ø"/>
            </a:pPr>
            <a:r>
              <a:rPr lang="es-ES" sz="2500" i="0" dirty="0">
                <a:effectLst/>
                <a:latin typeface="Open Sans" panose="020B0606030504020204" pitchFamily="34" charset="0"/>
              </a:rPr>
              <a:t>Los </a:t>
            </a:r>
            <a:r>
              <a:rPr lang="es-ES" sz="2500" b="1" i="0" dirty="0">
                <a:effectLst/>
                <a:latin typeface="Open Sans" panose="020B0606030504020204" pitchFamily="34" charset="0"/>
              </a:rPr>
              <a:t>jud</a:t>
            </a:r>
            <a:r>
              <a:rPr lang="es-ES" sz="2500" b="1" dirty="0">
                <a:latin typeface="Open Sans" panose="020B0606030504020204" pitchFamily="34" charset="0"/>
              </a:rPr>
              <a:t>íos</a:t>
            </a:r>
            <a:r>
              <a:rPr lang="es-ES" sz="2500" dirty="0">
                <a:latin typeface="Open Sans" panose="020B0606030504020204" pitchFamily="34" charset="0"/>
              </a:rPr>
              <a:t> aceptan el Antiguo Testamento</a:t>
            </a:r>
          </a:p>
          <a:p>
            <a:r>
              <a:rPr lang="es-ES" sz="2500" dirty="0">
                <a:latin typeface="Open Sans" panose="020B0606030504020204" pitchFamily="34" charset="0"/>
              </a:rPr>
              <a:t>(La Ley o Torá, los Profetas y otros escritos, 39 </a:t>
            </a:r>
          </a:p>
          <a:p>
            <a:r>
              <a:rPr lang="es-ES" sz="2500" dirty="0">
                <a:latin typeface="Open Sans" panose="020B0606030504020204" pitchFamily="34" charset="0"/>
              </a:rPr>
              <a:t>libros en total).</a:t>
            </a:r>
          </a:p>
          <a:p>
            <a:pPr marL="457200" indent="-457200">
              <a:buFont typeface="Wingdings" panose="05000000000000000000" pitchFamily="2" charset="2"/>
              <a:buChar char="Ø"/>
            </a:pPr>
            <a:r>
              <a:rPr lang="es-ES" sz="2500" dirty="0">
                <a:latin typeface="Open Sans" panose="020B0606030504020204" pitchFamily="34" charset="0"/>
              </a:rPr>
              <a:t>Los cristianos </a:t>
            </a:r>
            <a:r>
              <a:rPr lang="es-ES" sz="2500" b="0" i="0" dirty="0">
                <a:effectLst/>
                <a:latin typeface="Open Sans" panose="020B0606030504020204" pitchFamily="34" charset="0"/>
              </a:rPr>
              <a:t>lamentablemente estamos divididos en cuanto a</a:t>
            </a:r>
          </a:p>
          <a:p>
            <a:r>
              <a:rPr lang="es-ES" sz="2500" b="0" i="0" dirty="0">
                <a:effectLst/>
                <a:latin typeface="Open Sans" panose="020B0606030504020204" pitchFamily="34" charset="0"/>
              </a:rPr>
              <a:t>la</a:t>
            </a:r>
            <a:r>
              <a:rPr lang="es-ES" sz="2500" dirty="0">
                <a:latin typeface="Open Sans" panose="020B0606030504020204" pitchFamily="34" charset="0"/>
              </a:rPr>
              <a:t> </a:t>
            </a:r>
            <a:r>
              <a:rPr lang="es-ES" sz="2500" b="0" i="0" dirty="0">
                <a:effectLst/>
                <a:latin typeface="Open Sans" panose="020B0606030504020204" pitchFamily="34" charset="0"/>
              </a:rPr>
              <a:t>aceptación de los libros.</a:t>
            </a:r>
          </a:p>
          <a:p>
            <a:pPr marL="457200" indent="-457200">
              <a:buFont typeface="Wingdings" panose="05000000000000000000" pitchFamily="2" charset="2"/>
              <a:buChar char="Ø"/>
            </a:pPr>
            <a:r>
              <a:rPr lang="es-ES" sz="2500" b="0" i="0" dirty="0">
                <a:effectLst/>
                <a:latin typeface="Open Sans" panose="020B0606030504020204" pitchFamily="34" charset="0"/>
              </a:rPr>
              <a:t>Las principales denominaciones </a:t>
            </a:r>
            <a:r>
              <a:rPr lang="es-ES" sz="2500" b="1" i="0" dirty="0">
                <a:effectLst/>
                <a:latin typeface="Open Sans" panose="020B0606030504020204" pitchFamily="34" charset="0"/>
              </a:rPr>
              <a:t>protestantes</a:t>
            </a:r>
            <a:r>
              <a:rPr lang="es-ES" sz="2500" b="0" i="0" dirty="0">
                <a:effectLst/>
                <a:latin typeface="Open Sans" panose="020B0606030504020204" pitchFamily="34" charset="0"/>
              </a:rPr>
              <a:t> solo aceptan una lista de </a:t>
            </a:r>
          </a:p>
          <a:p>
            <a:r>
              <a:rPr lang="es-ES" sz="2500" b="0" i="0" dirty="0">
                <a:effectLst/>
                <a:latin typeface="Open Sans" panose="020B0606030504020204" pitchFamily="34" charset="0"/>
              </a:rPr>
              <a:t>66</a:t>
            </a:r>
            <a:r>
              <a:rPr lang="es-ES" sz="2500" dirty="0">
                <a:latin typeface="Open Sans" panose="020B0606030504020204" pitchFamily="34" charset="0"/>
              </a:rPr>
              <a:t> </a:t>
            </a:r>
            <a:r>
              <a:rPr lang="es-ES" sz="2500" b="0" i="0" dirty="0">
                <a:effectLst/>
                <a:latin typeface="Open Sans" panose="020B0606030504020204" pitchFamily="34" charset="0"/>
              </a:rPr>
              <a:t>libros: 39 del AT y 27 del NT.</a:t>
            </a:r>
            <a:endParaRPr lang="es-ES" sz="2500" dirty="0">
              <a:latin typeface="Open Sans" panose="020B0606030504020204" pitchFamily="34" charset="0"/>
            </a:endParaRPr>
          </a:p>
          <a:p>
            <a:pPr marL="457200" indent="-457200">
              <a:buFont typeface="Wingdings" panose="05000000000000000000" pitchFamily="2" charset="2"/>
              <a:buChar char="Ø"/>
            </a:pPr>
            <a:r>
              <a:rPr lang="es-ES" sz="2500" b="0" i="0" dirty="0">
                <a:effectLst/>
                <a:latin typeface="Open Sans" panose="020B0606030504020204" pitchFamily="34" charset="0"/>
              </a:rPr>
              <a:t>La Biblia </a:t>
            </a:r>
            <a:r>
              <a:rPr lang="es-ES" sz="2500" b="1" i="0" dirty="0">
                <a:effectLst/>
                <a:latin typeface="Open Sans" panose="020B0606030504020204" pitchFamily="34" charset="0"/>
              </a:rPr>
              <a:t>Católica</a:t>
            </a:r>
            <a:r>
              <a:rPr lang="es-ES" sz="2500" b="0" i="0" dirty="0">
                <a:effectLst/>
                <a:latin typeface="Open Sans" panose="020B0606030504020204" pitchFamily="34" charset="0"/>
              </a:rPr>
              <a:t> está  formada  por 73 libros:  46     del AT y 27 del NT.</a:t>
            </a:r>
          </a:p>
          <a:p>
            <a:endParaRPr lang="es-ES" sz="2500" dirty="0">
              <a:solidFill>
                <a:srgbClr val="444444"/>
              </a:solidFill>
              <a:latin typeface="Open Sans" panose="020B0606030504020204" pitchFamily="34" charset="0"/>
            </a:endParaRPr>
          </a:p>
        </p:txBody>
      </p:sp>
      <p:sp>
        <p:nvSpPr>
          <p:cNvPr id="7" name="TextBox 6">
            <a:extLst>
              <a:ext uri="{FF2B5EF4-FFF2-40B4-BE49-F238E27FC236}">
                <a16:creationId xmlns:a16="http://schemas.microsoft.com/office/drawing/2014/main" id="{7D749F0F-2C4C-46FC-8646-8A97BAE0F804}"/>
              </a:ext>
            </a:extLst>
          </p:cNvPr>
          <p:cNvSpPr txBox="1"/>
          <p:nvPr/>
        </p:nvSpPr>
        <p:spPr>
          <a:xfrm>
            <a:off x="3143250" y="5061197"/>
            <a:ext cx="8662670" cy="2600712"/>
          </a:xfrm>
          <a:prstGeom prst="rect">
            <a:avLst/>
          </a:prstGeom>
          <a:noFill/>
        </p:spPr>
        <p:txBody>
          <a:bodyPr wrap="square" rtlCol="0">
            <a:spAutoFit/>
          </a:bodyPr>
          <a:lstStyle/>
          <a:p>
            <a:pPr marL="457200" indent="-457200">
              <a:buFont typeface="Wingdings" panose="05000000000000000000" pitchFamily="2" charset="2"/>
              <a:buChar char="Ø"/>
            </a:pPr>
            <a:r>
              <a:rPr lang="es-ES" b="0" i="0" dirty="0">
                <a:solidFill>
                  <a:srgbClr val="212529"/>
                </a:solidFill>
                <a:effectLst/>
                <a:latin typeface="Arial" panose="020B0604020202020204" pitchFamily="34" charset="0"/>
                <a:cs typeface="Arial" panose="020B0604020202020204" pitchFamily="34" charset="0"/>
              </a:rPr>
              <a:t>En el 2018 una de cada tres personas profesaba el Cristianismo: los 2.500 </a:t>
            </a:r>
          </a:p>
          <a:p>
            <a:r>
              <a:rPr lang="es-ES" b="0" i="0" dirty="0">
                <a:solidFill>
                  <a:srgbClr val="212529"/>
                </a:solidFill>
                <a:effectLst/>
                <a:latin typeface="Arial" panose="020B0604020202020204" pitchFamily="34" charset="0"/>
                <a:cs typeface="Arial" panose="020B0604020202020204" pitchFamily="34" charset="0"/>
              </a:rPr>
              <a:t>millones de cristianos suponían el 33% de la población mundial.</a:t>
            </a:r>
          </a:p>
          <a:p>
            <a:pPr marL="457200" indent="-457200">
              <a:buFont typeface="Wingdings" panose="05000000000000000000" pitchFamily="2" charset="2"/>
              <a:buChar char="Ø"/>
            </a:pPr>
            <a:r>
              <a:rPr lang="es-ES" b="0" i="0" dirty="0">
                <a:solidFill>
                  <a:srgbClr val="4D5156"/>
                </a:solidFill>
                <a:effectLst/>
                <a:latin typeface="Arial" panose="020B0604020202020204" pitchFamily="34" charset="0"/>
                <a:cs typeface="Arial" panose="020B0604020202020204" pitchFamily="34" charset="0"/>
              </a:rPr>
              <a:t>En  el  2020  La  población  judía   mundial   era   de  14.7      millones. El 45% vive en  Israel y un 39% en Estados Unidos.</a:t>
            </a:r>
          </a:p>
          <a:p>
            <a:endParaRPr lang="es-ES" b="0" i="0" dirty="0">
              <a:solidFill>
                <a:srgbClr val="4D5156"/>
              </a:solidFill>
              <a:effectLst/>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s-ES" b="1" dirty="0">
                <a:solidFill>
                  <a:srgbClr val="4D5156"/>
                </a:solidFill>
                <a:latin typeface="Arial" panose="020B0604020202020204" pitchFamily="34" charset="0"/>
                <a:cs typeface="Arial" panose="020B0604020202020204" pitchFamily="34" charset="0"/>
              </a:rPr>
              <a:t>Población aproximada mundial que cree en la Biblia: 2,550 millones</a:t>
            </a:r>
            <a:endParaRPr lang="es-ES" b="1" i="0" dirty="0">
              <a:solidFill>
                <a:srgbClr val="4D5156"/>
              </a:solidFill>
              <a:effectLst/>
              <a:latin typeface="Arial" panose="020B0604020202020204" pitchFamily="34" charset="0"/>
              <a:cs typeface="Arial" panose="020B0604020202020204" pitchFamily="34" charset="0"/>
            </a:endParaRPr>
          </a:p>
          <a:p>
            <a:endParaRPr lang="es-ES" sz="2000" b="0" i="0" dirty="0">
              <a:solidFill>
                <a:srgbClr val="444444"/>
              </a:solidFill>
              <a:effectLst/>
              <a:latin typeface="Open Sans" panose="020B0606030504020204" pitchFamily="34" charset="0"/>
            </a:endParaRP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172713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es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73010"/>
            <a:ext cx="11453495" cy="5570756"/>
          </a:xfrm>
          <a:prstGeom prst="rect">
            <a:avLst/>
          </a:prstGeom>
          <a:noFill/>
        </p:spPr>
        <p:txBody>
          <a:bodyPr wrap="square" rtlCol="0">
            <a:spAutoFit/>
          </a:bodyPr>
          <a:lstStyle/>
          <a:p>
            <a:pPr marL="285750" indent="-285750">
              <a:buFont typeface="Wingdings" panose="05000000000000000000" pitchFamily="2" charset="2"/>
              <a:buChar char="Ø"/>
            </a:pPr>
            <a:r>
              <a:rPr lang="es-PR" sz="2500" dirty="0">
                <a:latin typeface="Arial" panose="020B0604020202020204" pitchFamily="34" charset="0"/>
                <a:cs typeface="Arial" panose="020B0604020202020204" pitchFamily="34" charset="0"/>
              </a:rPr>
              <a:t>Diferencia ente la Biblia Protestante y la Biblia Católica: </a:t>
            </a:r>
          </a:p>
          <a:p>
            <a:endParaRPr lang="es-PR" sz="2500" dirty="0">
              <a:latin typeface="Arial" panose="020B0604020202020204" pitchFamily="34" charset="0"/>
              <a:cs typeface="Arial" panose="020B0604020202020204" pitchFamily="34" charset="0"/>
            </a:endParaRPr>
          </a:p>
          <a:p>
            <a:r>
              <a:rPr lang="es-ES" sz="2500" b="0" i="0" dirty="0">
                <a:effectLst/>
                <a:latin typeface="Arial" panose="020B0604020202020204" pitchFamily="34" charset="0"/>
                <a:cs typeface="Arial" panose="020B0604020202020204" pitchFamily="34" charset="0"/>
              </a:rPr>
              <a:t>Se da en los libros del Antiguo Testamento, no en el Nuevo. </a:t>
            </a:r>
          </a:p>
          <a:p>
            <a:r>
              <a:rPr lang="es-ES" sz="2500" b="0" i="0" dirty="0">
                <a:effectLst/>
                <a:latin typeface="Arial" panose="020B0604020202020204" pitchFamily="34" charset="0"/>
                <a:cs typeface="Arial" panose="020B0604020202020204" pitchFamily="34" charset="0"/>
              </a:rPr>
              <a:t>En principio existió el canon de la Biblia hebrea, fijado por</a:t>
            </a:r>
          </a:p>
          <a:p>
            <a:r>
              <a:rPr lang="es-ES" sz="2500" b="0" i="0" dirty="0">
                <a:effectLst/>
                <a:latin typeface="Arial" panose="020B0604020202020204" pitchFamily="34" charset="0"/>
                <a:cs typeface="Arial" panose="020B0604020202020204" pitchFamily="34" charset="0"/>
              </a:rPr>
              <a:t>los judíos en el siglo I de nuestra era, con los 39 libros citados, </a:t>
            </a:r>
          </a:p>
          <a:p>
            <a:r>
              <a:rPr lang="es-ES" sz="2500" b="0" i="0" dirty="0">
                <a:effectLst/>
                <a:latin typeface="Arial" panose="020B0604020202020204" pitchFamily="34" charset="0"/>
                <a:cs typeface="Arial" panose="020B0604020202020204" pitchFamily="34" charset="0"/>
              </a:rPr>
              <a:t>canon que aún se conserva. Pero los hebreos de la diáspora,</a:t>
            </a:r>
          </a:p>
          <a:p>
            <a:r>
              <a:rPr lang="es-ES" sz="2500" b="0" i="0" dirty="0">
                <a:effectLst/>
                <a:latin typeface="Arial" panose="020B0604020202020204" pitchFamily="34" charset="0"/>
                <a:cs typeface="Arial" panose="020B0604020202020204" pitchFamily="34" charset="0"/>
              </a:rPr>
              <a:t>En especial en Alejandría/Egipto, que ya no hablaban su idioma, sino</a:t>
            </a:r>
          </a:p>
          <a:p>
            <a:r>
              <a:rPr lang="es-ES" sz="2500" b="0" i="0" dirty="0">
                <a:effectLst/>
                <a:latin typeface="Arial" panose="020B0604020202020204" pitchFamily="34" charset="0"/>
                <a:cs typeface="Arial" panose="020B0604020202020204" pitchFamily="34" charset="0"/>
              </a:rPr>
              <a:t>griego (por ser la lengua oficial de todo el medio oriente), tradujeron al griego los 39 libros del canon hebreo y le agregaron posteriormente 7 libros más.</a:t>
            </a:r>
          </a:p>
          <a:p>
            <a:endParaRPr lang="es-ES" sz="2500" dirty="0">
              <a:latin typeface="Arial" panose="020B0604020202020204" pitchFamily="34" charset="0"/>
              <a:cs typeface="Arial" panose="020B0604020202020204" pitchFamily="34" charset="0"/>
            </a:endParaRPr>
          </a:p>
          <a:p>
            <a:r>
              <a:rPr lang="es-ES" sz="2500" dirty="0">
                <a:latin typeface="Arial" panose="020B0604020202020204" pitchFamily="34" charset="0"/>
                <a:cs typeface="Arial" panose="020B0604020202020204" pitchFamily="34" charset="0"/>
              </a:rPr>
              <a:t>	Estos 7 libros que diferencian la Biblia Católica y Protestante son:</a:t>
            </a:r>
          </a:p>
          <a:p>
            <a:pPr fontAlgn="base"/>
            <a:r>
              <a:rPr lang="es-ES" sz="2500" dirty="0">
                <a:latin typeface="Arial" panose="020B0604020202020204" pitchFamily="34" charset="0"/>
                <a:cs typeface="Arial" panose="020B0604020202020204" pitchFamily="34" charset="0"/>
              </a:rPr>
              <a:t>			-</a:t>
            </a:r>
            <a:r>
              <a:rPr lang="en-US" sz="2800" b="1" i="0" dirty="0" err="1">
                <a:effectLst/>
              </a:rPr>
              <a:t>Tobí</a:t>
            </a:r>
            <a:r>
              <a:rPr lang="en-US" sz="2800" b="1" dirty="0" err="1"/>
              <a:t>as</a:t>
            </a:r>
            <a:r>
              <a:rPr lang="en-US" sz="2800" b="1" dirty="0"/>
              <a:t>, </a:t>
            </a:r>
            <a:r>
              <a:rPr lang="en-US" sz="2800" b="1" i="0" dirty="0" err="1">
                <a:effectLst/>
              </a:rPr>
              <a:t>Judit</a:t>
            </a:r>
            <a:r>
              <a:rPr lang="en-US" sz="2800" dirty="0"/>
              <a:t>, </a:t>
            </a:r>
            <a:r>
              <a:rPr lang="en-US" sz="2800" b="1" i="0" dirty="0">
                <a:effectLst/>
              </a:rPr>
              <a:t>Ester</a:t>
            </a:r>
            <a:r>
              <a:rPr lang="en-US" sz="2800" dirty="0"/>
              <a:t>, </a:t>
            </a:r>
            <a:r>
              <a:rPr lang="en-US" sz="2800" b="1" i="0" dirty="0">
                <a:effectLst/>
              </a:rPr>
              <a:t>Daniel</a:t>
            </a:r>
            <a:r>
              <a:rPr lang="en-US" sz="2800" b="0" i="0" dirty="0">
                <a:effectLst/>
              </a:rPr>
              <a:t>,</a:t>
            </a:r>
            <a:r>
              <a:rPr lang="en-US" sz="2800" dirty="0"/>
              <a:t> </a:t>
            </a:r>
            <a:r>
              <a:rPr lang="en-US" sz="2800" b="1" i="0" dirty="0">
                <a:effectLst/>
              </a:rPr>
              <a:t>I </a:t>
            </a:r>
            <a:r>
              <a:rPr lang="en-US" sz="2800" b="1" i="0" dirty="0" err="1">
                <a:effectLst/>
              </a:rPr>
              <a:t>Macabeos</a:t>
            </a:r>
            <a:r>
              <a:rPr lang="en-US" sz="2800" dirty="0"/>
              <a:t>, </a:t>
            </a:r>
            <a:r>
              <a:rPr lang="en-US" sz="2800" b="1" i="0" dirty="0">
                <a:effectLst/>
              </a:rPr>
              <a:t>II </a:t>
            </a:r>
            <a:r>
              <a:rPr lang="en-US" sz="2800" b="1" i="0" dirty="0" err="1">
                <a:effectLst/>
              </a:rPr>
              <a:t>Macabeos</a:t>
            </a:r>
            <a:r>
              <a:rPr lang="en-US" sz="2800" b="1" i="0" dirty="0">
                <a:effectLst/>
              </a:rPr>
              <a:t>, 				</a:t>
            </a:r>
            <a:r>
              <a:rPr lang="en-US" sz="2800" b="1" i="0" dirty="0" err="1">
                <a:effectLst/>
              </a:rPr>
              <a:t>Sabiduría</a:t>
            </a:r>
            <a:r>
              <a:rPr lang="en-US" sz="2800" b="1" dirty="0"/>
              <a:t>, </a:t>
            </a:r>
            <a:r>
              <a:rPr lang="en-US" sz="2800" b="1" i="0" dirty="0" err="1">
                <a:effectLst/>
              </a:rPr>
              <a:t>Eclesiástico</a:t>
            </a:r>
            <a:r>
              <a:rPr lang="en-US" sz="2800" b="0" i="0" dirty="0">
                <a:effectLst/>
              </a:rPr>
              <a:t> y </a:t>
            </a:r>
            <a:r>
              <a:rPr lang="en-US" sz="2800" b="1" i="0" dirty="0" err="1">
                <a:effectLst/>
              </a:rPr>
              <a:t>Baruc</a:t>
            </a:r>
            <a:endParaRPr lang="en-US" sz="2800" b="0" i="0" dirty="0">
              <a:effectLst/>
            </a:endParaRPr>
          </a:p>
          <a:p>
            <a:endParaRPr lang="es-PR"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6843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55599"/>
            <a:ext cx="9072880" cy="707886"/>
          </a:xfrm>
          <a:prstGeom prst="rect">
            <a:avLst/>
          </a:prstGeom>
          <a:noFill/>
        </p:spPr>
        <p:txBody>
          <a:bodyPr wrap="square" rtlCol="0">
            <a:spAutoFit/>
          </a:bodyPr>
          <a:lstStyle/>
          <a:p>
            <a:r>
              <a:rPr lang="es-PR" sz="4000" b="1" dirty="0"/>
              <a:t>¿Cómo se divide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027906"/>
            <a:ext cx="11453495" cy="5709255"/>
          </a:xfrm>
          <a:prstGeom prst="rect">
            <a:avLst/>
          </a:prstGeom>
          <a:noFill/>
        </p:spPr>
        <p:txBody>
          <a:bodyPr wrap="square" rtlCol="0">
            <a:spAutoFit/>
          </a:bodyPr>
          <a:lstStyle/>
          <a:p>
            <a:r>
              <a:rPr lang="es-PR" sz="2500" u="sng" dirty="0">
                <a:latin typeface="Arial" panose="020B0604020202020204" pitchFamily="34" charset="0"/>
                <a:cs typeface="Arial" panose="020B0604020202020204" pitchFamily="34" charset="0"/>
              </a:rPr>
              <a:t>Antiguo Testamento</a:t>
            </a:r>
            <a:endParaRPr lang="es-PR" sz="2000" u="sng" dirty="0">
              <a:latin typeface="Arial" panose="020B0604020202020204" pitchFamily="34" charset="0"/>
              <a:cs typeface="Arial" panose="020B0604020202020204" pitchFamily="34" charset="0"/>
            </a:endParaRPr>
          </a:p>
          <a:p>
            <a:endParaRPr lang="en-US" sz="2000" b="1" i="0" dirty="0">
              <a:effectLst/>
              <a:latin typeface="Open Sans" panose="020B0606030504020204" pitchFamily="34" charset="0"/>
            </a:endParaRPr>
          </a:p>
          <a:p>
            <a:r>
              <a:rPr lang="en-US" sz="2000" b="1" i="0" dirty="0" err="1">
                <a:effectLst/>
                <a:latin typeface="Open Sans" panose="020B0606030504020204" pitchFamily="34" charset="0"/>
              </a:rPr>
              <a:t>Pentateuco</a:t>
            </a:r>
            <a:r>
              <a:rPr lang="en-US" sz="2000" b="1" dirty="0">
                <a:latin typeface="Open Sans" panose="020B0606030504020204" pitchFamily="34" charset="0"/>
              </a:rPr>
              <a:t> </a:t>
            </a:r>
          </a:p>
          <a:p>
            <a:r>
              <a:rPr lang="en-US" sz="2000" dirty="0">
                <a:latin typeface="Open Sans" panose="020B0606030504020204" pitchFamily="34" charset="0"/>
              </a:rPr>
              <a:t>(</a:t>
            </a:r>
            <a:r>
              <a:rPr lang="en-US" sz="2000" b="0" i="0" dirty="0">
                <a:effectLst/>
                <a:latin typeface="Open Sans" panose="020B0606030504020204" pitchFamily="34" charset="0"/>
              </a:rPr>
              <a:t>Penta= </a:t>
            </a:r>
            <a:r>
              <a:rPr lang="en-US" sz="2000" b="0" i="0" dirty="0" err="1">
                <a:effectLst/>
                <a:latin typeface="Open Sans" panose="020B0606030504020204" pitchFamily="34" charset="0"/>
              </a:rPr>
              <a:t>cinco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Teuco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libros</a:t>
            </a:r>
            <a:r>
              <a:rPr lang="en-US" sz="2000" dirty="0">
                <a:latin typeface="Open Sans" panose="020B0606030504020204" pitchFamily="34" charset="0"/>
              </a:rPr>
              <a:t>;</a:t>
            </a:r>
            <a:r>
              <a:rPr lang="en-US" sz="2000" b="0" i="0" dirty="0">
                <a:effectLst/>
                <a:latin typeface="Open Sans" panose="020B0606030504020204" pitchFamily="34" charset="0"/>
              </a:rPr>
              <a:t> Los </a:t>
            </a:r>
            <a:r>
              <a:rPr lang="en-US" sz="2000" b="0" i="0" dirty="0" err="1">
                <a:effectLst/>
                <a:latin typeface="Open Sans" panose="020B0606030504020204" pitchFamily="34" charset="0"/>
              </a:rPr>
              <a:t>judíos</a:t>
            </a:r>
            <a:r>
              <a:rPr lang="en-US" sz="2000" b="0" i="0" dirty="0">
                <a:effectLst/>
                <a:latin typeface="Open Sans" panose="020B0606030504020204" pitchFamily="34" charset="0"/>
              </a:rPr>
              <a:t> lo </a:t>
            </a:r>
            <a:r>
              <a:rPr lang="en-US" sz="2000" b="0" i="0" dirty="0" err="1">
                <a:effectLst/>
                <a:latin typeface="Open Sans" panose="020B0606030504020204" pitchFamily="34" charset="0"/>
              </a:rPr>
              <a:t>llaman</a:t>
            </a:r>
            <a:r>
              <a:rPr lang="en-US" sz="2000" b="0" i="0" dirty="0">
                <a:effectLst/>
                <a:latin typeface="Open Sans" panose="020B0606030504020204" pitchFamily="34" charset="0"/>
              </a:rPr>
              <a:t> </a:t>
            </a:r>
            <a:r>
              <a:rPr lang="en-US" sz="2000" b="0" i="0" dirty="0" err="1">
                <a:effectLst/>
                <a:latin typeface="Open Sans" panose="020B0606030504020204" pitchFamily="34" charset="0"/>
              </a:rPr>
              <a:t>también</a:t>
            </a:r>
            <a:r>
              <a:rPr lang="en-US" sz="2000" dirty="0">
                <a:latin typeface="Open Sans" panose="020B0606030504020204" pitchFamily="34" charset="0"/>
              </a:rPr>
              <a:t> </a:t>
            </a:r>
            <a:r>
              <a:rPr lang="en-US" sz="2000" b="0" i="0" dirty="0" err="1">
                <a:effectLst/>
                <a:latin typeface="Open Sans" panose="020B0606030504020204" pitchFamily="34" charset="0"/>
              </a:rPr>
              <a:t>Torá</a:t>
            </a:r>
            <a:r>
              <a:rPr lang="en-US" sz="2000" b="0" i="0" dirty="0">
                <a:effectLst/>
                <a:latin typeface="Open Sans" panose="020B0606030504020204" pitchFamily="34" charset="0"/>
              </a:rPr>
              <a:t>)</a:t>
            </a:r>
          </a:p>
          <a:p>
            <a:r>
              <a:rPr lang="en-US" sz="2000" b="0" i="0" dirty="0" err="1">
                <a:effectLst/>
                <a:latin typeface="Open Sans" panose="020B0606030504020204" pitchFamily="34" charset="0"/>
              </a:rPr>
              <a:t>Génesis</a:t>
            </a:r>
            <a:r>
              <a:rPr lang="en-US" sz="2000" b="0" i="0" dirty="0">
                <a:effectLst/>
                <a:latin typeface="Open Sans" panose="020B0606030504020204" pitchFamily="34" charset="0"/>
              </a:rPr>
              <a:t>, </a:t>
            </a:r>
            <a:r>
              <a:rPr lang="en-US" sz="2000" b="0" i="0" dirty="0" err="1">
                <a:effectLst/>
                <a:latin typeface="Open Sans" panose="020B0606030504020204" pitchFamily="34" charset="0"/>
              </a:rPr>
              <a:t>Éxodo</a:t>
            </a:r>
            <a:r>
              <a:rPr lang="en-US" sz="2000" b="0" i="0" dirty="0">
                <a:effectLst/>
                <a:latin typeface="Open Sans" panose="020B0606030504020204" pitchFamily="34" charset="0"/>
              </a:rPr>
              <a:t>, </a:t>
            </a:r>
            <a:r>
              <a:rPr lang="en-US" sz="2000" b="0" i="0" dirty="0" err="1">
                <a:effectLst/>
                <a:latin typeface="Open Sans" panose="020B0606030504020204" pitchFamily="34" charset="0"/>
              </a:rPr>
              <a:t>Levítico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Números</a:t>
            </a:r>
            <a:r>
              <a:rPr lang="en-US" sz="2000" b="0" i="0" dirty="0">
                <a:effectLst/>
                <a:latin typeface="Open Sans" panose="020B0606030504020204" pitchFamily="34" charset="0"/>
              </a:rPr>
              <a:t> y </a:t>
            </a:r>
            <a:r>
              <a:rPr lang="en-US" sz="2000" b="0" i="0" dirty="0" err="1">
                <a:effectLst/>
                <a:latin typeface="Open Sans" panose="020B0606030504020204" pitchFamily="34" charset="0"/>
              </a:rPr>
              <a:t>Deuteronomio</a:t>
            </a:r>
            <a:r>
              <a:rPr lang="en-US" sz="2000" b="0" i="0" dirty="0">
                <a:effectLst/>
                <a:latin typeface="Open Sans" panose="020B0606030504020204" pitchFamily="34" charset="0"/>
              </a:rPr>
              <a:t>.</a:t>
            </a:r>
            <a:br>
              <a:rPr lang="en-US" sz="2000" b="0" i="0" dirty="0">
                <a:effectLst/>
                <a:latin typeface="Open Sans" panose="020B0606030504020204" pitchFamily="34" charset="0"/>
              </a:rPr>
            </a:br>
            <a:endParaRPr lang="en-US" sz="2000" b="0" i="0" dirty="0">
              <a:effectLst/>
              <a:latin typeface="Open Sans" panose="020B0606030504020204" pitchFamily="34" charset="0"/>
            </a:endParaRPr>
          </a:p>
          <a:p>
            <a:r>
              <a:rPr lang="en-US" sz="2000" b="1" i="0" dirty="0" err="1">
                <a:effectLst/>
                <a:latin typeface="Open Sans" panose="020B0606030504020204" pitchFamily="34" charset="0"/>
              </a:rPr>
              <a:t>Libros</a:t>
            </a:r>
            <a:r>
              <a:rPr lang="en-US" sz="2000" b="1" i="0" dirty="0">
                <a:effectLst/>
                <a:latin typeface="Open Sans" panose="020B0606030504020204" pitchFamily="34" charset="0"/>
              </a:rPr>
              <a:t> </a:t>
            </a:r>
            <a:r>
              <a:rPr lang="en-US" sz="2000" b="1" i="0" dirty="0" err="1">
                <a:effectLst/>
                <a:latin typeface="Open Sans" panose="020B0606030504020204" pitchFamily="34" charset="0"/>
              </a:rPr>
              <a:t>Históricos</a:t>
            </a:r>
            <a:r>
              <a:rPr lang="en-US" sz="2000" b="1" i="0" dirty="0">
                <a:effectLst/>
                <a:latin typeface="Open Sans" panose="020B0606030504020204" pitchFamily="34" charset="0"/>
              </a:rPr>
              <a:t> </a:t>
            </a:r>
            <a:r>
              <a:rPr lang="en-US" sz="2000" b="0" i="0" dirty="0">
                <a:effectLst/>
                <a:latin typeface="Open Sans" panose="020B0606030504020204" pitchFamily="34" charset="0"/>
              </a:rPr>
              <a:t>(16)</a:t>
            </a:r>
          </a:p>
          <a:p>
            <a:r>
              <a:rPr lang="en-US" sz="2000" b="0" i="0" dirty="0" err="1">
                <a:effectLst/>
                <a:latin typeface="Open Sans" panose="020B0606030504020204" pitchFamily="34" charset="0"/>
              </a:rPr>
              <a:t>Josué</a:t>
            </a:r>
            <a:r>
              <a:rPr lang="en-US" sz="2000" b="0" i="0" dirty="0">
                <a:effectLst/>
                <a:latin typeface="Open Sans" panose="020B0606030504020204" pitchFamily="34" charset="0"/>
              </a:rPr>
              <a:t>, </a:t>
            </a:r>
            <a:r>
              <a:rPr lang="en-US" sz="2000" b="0" i="0" dirty="0" err="1">
                <a:effectLst/>
                <a:latin typeface="Open Sans" panose="020B0606030504020204" pitchFamily="34" charset="0"/>
              </a:rPr>
              <a:t>Jueces</a:t>
            </a:r>
            <a:r>
              <a:rPr lang="en-US" sz="2000" b="0" i="0" dirty="0">
                <a:effectLst/>
                <a:latin typeface="Open Sans" panose="020B0606030504020204" pitchFamily="34" charset="0"/>
              </a:rPr>
              <a:t>, Rut, I y II Samuel, I y II Reyes, I y II </a:t>
            </a:r>
            <a:r>
              <a:rPr lang="en-US" sz="2000" b="0" i="0" dirty="0" err="1">
                <a:effectLst/>
                <a:latin typeface="Open Sans" panose="020B0606030504020204" pitchFamily="34" charset="0"/>
              </a:rPr>
              <a:t>Crónicas</a:t>
            </a:r>
            <a:r>
              <a:rPr lang="en-US" sz="2000" b="0" i="0" dirty="0">
                <a:effectLst/>
                <a:latin typeface="Open Sans" panose="020B0606030504020204" pitchFamily="34" charset="0"/>
              </a:rPr>
              <a:t>, Esdras, </a:t>
            </a:r>
            <a:r>
              <a:rPr lang="en-US" sz="2000" b="0" i="0" dirty="0" err="1">
                <a:effectLst/>
                <a:latin typeface="Open Sans" panose="020B0606030504020204" pitchFamily="34" charset="0"/>
              </a:rPr>
              <a:t>Nehemías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Tobías</a:t>
            </a:r>
            <a:r>
              <a:rPr lang="en-US" sz="2000" b="0" i="0" dirty="0">
                <a:effectLst/>
                <a:latin typeface="Open Sans" panose="020B0606030504020204" pitchFamily="34" charset="0"/>
              </a:rPr>
              <a:t>, </a:t>
            </a:r>
          </a:p>
          <a:p>
            <a:r>
              <a:rPr lang="en-US" sz="2000" b="0" i="0" dirty="0" err="1">
                <a:effectLst/>
                <a:latin typeface="Open Sans" panose="020B0606030504020204" pitchFamily="34" charset="0"/>
              </a:rPr>
              <a:t>Judit</a:t>
            </a:r>
            <a:r>
              <a:rPr lang="en-US" sz="2000" b="0" i="0" dirty="0">
                <a:effectLst/>
                <a:latin typeface="Open Sans" panose="020B0606030504020204" pitchFamily="34" charset="0"/>
              </a:rPr>
              <a:t>, Ester, I y II </a:t>
            </a:r>
            <a:r>
              <a:rPr lang="en-US" sz="2000" b="0" i="0" dirty="0" err="1">
                <a:effectLst/>
                <a:latin typeface="Open Sans" panose="020B0606030504020204" pitchFamily="34" charset="0"/>
              </a:rPr>
              <a:t>Macabeos</a:t>
            </a:r>
            <a:endParaRPr lang="en-US" sz="2000" dirty="0">
              <a:latin typeface="Open Sans" panose="020B0606030504020204" pitchFamily="34" charset="0"/>
            </a:endParaRPr>
          </a:p>
          <a:p>
            <a:endParaRPr lang="en-US" sz="2000" dirty="0">
              <a:latin typeface="Open Sans" panose="020B0606030504020204" pitchFamily="34" charset="0"/>
              <a:cs typeface="Arial" panose="020B0604020202020204" pitchFamily="34" charset="0"/>
            </a:endParaRPr>
          </a:p>
          <a:p>
            <a:r>
              <a:rPr lang="en-US" sz="2000" b="1" i="0" dirty="0" err="1">
                <a:effectLst/>
                <a:latin typeface="Open Sans" panose="020B0606030504020204" pitchFamily="34" charset="0"/>
              </a:rPr>
              <a:t>Libros</a:t>
            </a:r>
            <a:r>
              <a:rPr lang="en-US" sz="2000" b="1" i="0" dirty="0">
                <a:effectLst/>
                <a:latin typeface="Open Sans" panose="020B0606030504020204" pitchFamily="34" charset="0"/>
              </a:rPr>
              <a:t> </a:t>
            </a:r>
            <a:r>
              <a:rPr lang="en-US" sz="2000" b="1" i="0" dirty="0" err="1">
                <a:effectLst/>
                <a:latin typeface="Open Sans" panose="020B0606030504020204" pitchFamily="34" charset="0"/>
              </a:rPr>
              <a:t>Sapienciales</a:t>
            </a:r>
            <a:r>
              <a:rPr lang="en-US" sz="2000" b="1" i="0" dirty="0">
                <a:effectLst/>
                <a:latin typeface="Open Sans" panose="020B0606030504020204" pitchFamily="34" charset="0"/>
              </a:rPr>
              <a:t> o </a:t>
            </a:r>
            <a:r>
              <a:rPr lang="en-US" sz="2000" b="1" i="0" dirty="0" err="1">
                <a:effectLst/>
                <a:latin typeface="Open Sans" panose="020B0606030504020204" pitchFamily="34" charset="0"/>
              </a:rPr>
              <a:t>didácticos</a:t>
            </a:r>
            <a:r>
              <a:rPr lang="en-US" sz="2000" b="1" i="0" dirty="0">
                <a:effectLst/>
                <a:latin typeface="Open Sans" panose="020B0606030504020204" pitchFamily="34" charset="0"/>
              </a:rPr>
              <a:t> (7)</a:t>
            </a:r>
          </a:p>
          <a:p>
            <a:r>
              <a:rPr lang="en-US" sz="2000" b="0" i="0" dirty="0">
                <a:effectLst/>
                <a:latin typeface="Open Sans" panose="020B0606030504020204" pitchFamily="34" charset="0"/>
              </a:rPr>
              <a:t>Job, </a:t>
            </a:r>
            <a:r>
              <a:rPr lang="en-US" sz="2000" b="0" i="0" dirty="0" err="1">
                <a:effectLst/>
                <a:latin typeface="Open Sans" panose="020B0606030504020204" pitchFamily="34" charset="0"/>
              </a:rPr>
              <a:t>Salmos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Proverbios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Eclesiastés</a:t>
            </a:r>
            <a:r>
              <a:rPr lang="en-US" sz="2000" b="0" i="0" dirty="0">
                <a:effectLst/>
                <a:latin typeface="Open Sans" panose="020B0606030504020204" pitchFamily="34" charset="0"/>
              </a:rPr>
              <a:t> (</a:t>
            </a:r>
            <a:r>
              <a:rPr lang="en-US" sz="2000" b="0" i="0" dirty="0" err="1">
                <a:effectLst/>
                <a:latin typeface="Open Sans" panose="020B0606030504020204" pitchFamily="34" charset="0"/>
              </a:rPr>
              <a:t>Qohélet</a:t>
            </a:r>
            <a:r>
              <a:rPr lang="en-US" sz="2000" b="0" i="0" dirty="0">
                <a:effectLst/>
                <a:latin typeface="Open Sans" panose="020B0606030504020204" pitchFamily="34" charset="0"/>
              </a:rPr>
              <a:t>), </a:t>
            </a:r>
            <a:r>
              <a:rPr lang="en-US" sz="2000" b="0" i="0" dirty="0" err="1">
                <a:effectLst/>
                <a:latin typeface="Open Sans" panose="020B0606030504020204" pitchFamily="34" charset="0"/>
              </a:rPr>
              <a:t>Cantar</a:t>
            </a:r>
            <a:r>
              <a:rPr lang="en-US" sz="2000" b="0" i="0" dirty="0">
                <a:effectLst/>
                <a:latin typeface="Open Sans" panose="020B0606030504020204" pitchFamily="34" charset="0"/>
              </a:rPr>
              <a:t> de los </a:t>
            </a:r>
            <a:r>
              <a:rPr lang="en-US" sz="2000" b="0" i="0" dirty="0" err="1">
                <a:effectLst/>
                <a:latin typeface="Open Sans" panose="020B0606030504020204" pitchFamily="34" charset="0"/>
              </a:rPr>
              <a:t>Cantares</a:t>
            </a:r>
            <a:r>
              <a:rPr lang="en-US" sz="2000" b="0" i="0" dirty="0">
                <a:effectLst/>
                <a:latin typeface="Open Sans" panose="020B0606030504020204" pitchFamily="34" charset="0"/>
              </a:rPr>
              <a:t>, </a:t>
            </a:r>
            <a:r>
              <a:rPr lang="en-US" sz="2000" b="0" i="0" dirty="0" err="1">
                <a:effectLst/>
                <a:latin typeface="Open Sans" panose="020B0606030504020204" pitchFamily="34" charset="0"/>
              </a:rPr>
              <a:t>Sabiduría</a:t>
            </a:r>
            <a:r>
              <a:rPr lang="en-US" sz="2000" b="0" i="0" dirty="0">
                <a:effectLst/>
                <a:latin typeface="Open Sans" panose="020B0606030504020204" pitchFamily="34" charset="0"/>
              </a:rPr>
              <a:t>, </a:t>
            </a:r>
            <a:r>
              <a:rPr lang="en-US" sz="2000" b="0" i="0" dirty="0" err="1">
                <a:effectLst/>
                <a:latin typeface="Open Sans" panose="020B0606030504020204" pitchFamily="34" charset="0"/>
              </a:rPr>
              <a:t>Eclesiástico</a:t>
            </a:r>
            <a:r>
              <a:rPr lang="en-US" sz="2000" b="0" i="0" dirty="0">
                <a:effectLst/>
                <a:latin typeface="Open Sans" panose="020B0606030504020204" pitchFamily="34" charset="0"/>
              </a:rPr>
              <a:t> (</a:t>
            </a:r>
            <a:r>
              <a:rPr lang="en-US" sz="2000" b="0" i="0" dirty="0" err="1">
                <a:effectLst/>
                <a:latin typeface="Open Sans" panose="020B0606030504020204" pitchFamily="34" charset="0"/>
              </a:rPr>
              <a:t>Sirácida</a:t>
            </a:r>
            <a:r>
              <a:rPr lang="en-US" sz="2000" b="0" i="0" dirty="0">
                <a:effectLst/>
                <a:latin typeface="Open Sans" panose="020B0606030504020204" pitchFamily="34" charset="0"/>
              </a:rPr>
              <a:t>)</a:t>
            </a:r>
          </a:p>
          <a:p>
            <a:r>
              <a:rPr lang="en-US" sz="2000" dirty="0">
                <a:latin typeface="Open Sans" panose="020B0606030504020204" pitchFamily="34" charset="0"/>
              </a:rPr>
              <a:t>                      </a:t>
            </a:r>
          </a:p>
          <a:p>
            <a:r>
              <a:rPr lang="en-US" sz="2000" b="0" i="0" dirty="0">
                <a:effectLst/>
                <a:latin typeface="Open Sans" panose="020B0606030504020204" pitchFamily="34" charset="0"/>
              </a:rPr>
              <a:t>			</a:t>
            </a:r>
            <a:r>
              <a:rPr lang="en-US" sz="2000" b="1" i="0" dirty="0" err="1">
                <a:effectLst/>
                <a:latin typeface="Open Sans" panose="020B0606030504020204" pitchFamily="34" charset="0"/>
              </a:rPr>
              <a:t>Libros</a:t>
            </a:r>
            <a:r>
              <a:rPr lang="en-US" sz="2000" b="1" i="0" dirty="0">
                <a:effectLst/>
                <a:latin typeface="Open Sans" panose="020B0606030504020204" pitchFamily="34" charset="0"/>
              </a:rPr>
              <a:t> </a:t>
            </a:r>
            <a:r>
              <a:rPr lang="en-US" sz="2000" b="1" i="0" dirty="0" err="1">
                <a:effectLst/>
                <a:latin typeface="Open Sans" panose="020B0606030504020204" pitchFamily="34" charset="0"/>
              </a:rPr>
              <a:t>Proféticos</a:t>
            </a:r>
            <a:r>
              <a:rPr lang="en-US" sz="2000" b="1" dirty="0">
                <a:latin typeface="Open Sans" panose="020B0606030504020204" pitchFamily="34" charset="0"/>
              </a:rPr>
              <a:t> (18)</a:t>
            </a:r>
            <a:r>
              <a:rPr lang="en-US" sz="2000" b="1" i="0" dirty="0">
                <a:effectLst/>
                <a:latin typeface="Open Sans" panose="020B0606030504020204" pitchFamily="34" charset="0"/>
              </a:rPr>
              <a:t> </a:t>
            </a:r>
          </a:p>
          <a:p>
            <a:r>
              <a:rPr lang="en-US" sz="2000" dirty="0">
                <a:latin typeface="Open Sans" panose="020B0606030504020204" pitchFamily="34" charset="0"/>
              </a:rPr>
              <a:t>			</a:t>
            </a:r>
            <a:r>
              <a:rPr lang="en-US" sz="2000" b="0" i="0" dirty="0" err="1">
                <a:effectLst/>
                <a:latin typeface="Open Sans" panose="020B0606030504020204" pitchFamily="34" charset="0"/>
              </a:rPr>
              <a:t>Isaías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Jeremías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Baruc</a:t>
            </a:r>
            <a:r>
              <a:rPr lang="en-US" sz="2000" b="0" i="0" dirty="0">
                <a:effectLst/>
                <a:latin typeface="Open Sans" panose="020B0606030504020204" pitchFamily="34" charset="0"/>
              </a:rPr>
              <a:t>, </a:t>
            </a:r>
            <a:r>
              <a:rPr lang="en-US" sz="2000" b="0" i="0" dirty="0" err="1">
                <a:effectLst/>
                <a:latin typeface="Open Sans" panose="020B0606030504020204" pitchFamily="34" charset="0"/>
              </a:rPr>
              <a:t>Lamentaciones</a:t>
            </a:r>
            <a:r>
              <a:rPr lang="en-US" sz="2000" b="0" i="0" dirty="0">
                <a:effectLst/>
                <a:latin typeface="Open Sans" panose="020B0606030504020204" pitchFamily="34" charset="0"/>
              </a:rPr>
              <a:t>, Ezequiel, </a:t>
            </a:r>
          </a:p>
          <a:p>
            <a:r>
              <a:rPr lang="en-US" sz="2000" dirty="0">
                <a:latin typeface="Open Sans" panose="020B0606030504020204" pitchFamily="34" charset="0"/>
              </a:rPr>
              <a:t>			</a:t>
            </a:r>
            <a:r>
              <a:rPr lang="en-US" sz="2000" b="0" i="0" dirty="0">
                <a:effectLst/>
                <a:latin typeface="Open Sans" panose="020B0606030504020204" pitchFamily="34" charset="0"/>
              </a:rPr>
              <a:t>Daniel, </a:t>
            </a:r>
            <a:r>
              <a:rPr lang="en-US" sz="2000" b="0" i="0" dirty="0" err="1">
                <a:effectLst/>
                <a:latin typeface="Open Sans" panose="020B0606030504020204" pitchFamily="34" charset="0"/>
              </a:rPr>
              <a:t>Oseas</a:t>
            </a:r>
            <a:r>
              <a:rPr lang="en-US" sz="2000" b="0" i="0" dirty="0">
                <a:effectLst/>
                <a:latin typeface="Open Sans" panose="020B0606030504020204" pitchFamily="34" charset="0"/>
              </a:rPr>
              <a:t>, Joel, </a:t>
            </a:r>
            <a:r>
              <a:rPr lang="en-US" sz="2000" b="0" i="0" dirty="0" err="1">
                <a:effectLst/>
                <a:latin typeface="Open Sans" panose="020B0606030504020204" pitchFamily="34" charset="0"/>
              </a:rPr>
              <a:t>Amós</a:t>
            </a:r>
            <a:r>
              <a:rPr lang="en-US" sz="2000" b="0" i="0" dirty="0">
                <a:effectLst/>
                <a:latin typeface="Open Sans" panose="020B0606030504020204" pitchFamily="34" charset="0"/>
              </a:rPr>
              <a:t>, </a:t>
            </a:r>
            <a:r>
              <a:rPr lang="en-US" sz="2000" b="0" i="0" dirty="0" err="1">
                <a:effectLst/>
                <a:latin typeface="Open Sans" panose="020B0606030504020204" pitchFamily="34" charset="0"/>
              </a:rPr>
              <a:t>Abdías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Jonás</a:t>
            </a:r>
            <a:r>
              <a:rPr lang="en-US" sz="2000" b="0" i="0" dirty="0">
                <a:effectLst/>
                <a:latin typeface="Open Sans" panose="020B0606030504020204" pitchFamily="34" charset="0"/>
              </a:rPr>
              <a:t>, </a:t>
            </a:r>
            <a:r>
              <a:rPr lang="en-US" sz="2000" b="0" i="0" dirty="0" err="1">
                <a:effectLst/>
                <a:latin typeface="Open Sans" panose="020B0606030504020204" pitchFamily="34" charset="0"/>
              </a:rPr>
              <a:t>Miqueas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Nahúm</a:t>
            </a:r>
            <a:r>
              <a:rPr lang="en-US" sz="2000" b="0" i="0" dirty="0">
                <a:effectLst/>
                <a:latin typeface="Open Sans" panose="020B0606030504020204" pitchFamily="34" charset="0"/>
              </a:rPr>
              <a:t>, </a:t>
            </a:r>
            <a:r>
              <a:rPr lang="en-US" sz="2000" b="0" i="0" dirty="0" err="1">
                <a:effectLst/>
                <a:latin typeface="Open Sans" panose="020B0606030504020204" pitchFamily="34" charset="0"/>
              </a:rPr>
              <a:t>Habacuc</a:t>
            </a:r>
            <a:r>
              <a:rPr lang="en-US" sz="2000" b="0" i="0" dirty="0">
                <a:effectLst/>
                <a:latin typeface="Open Sans" panose="020B0606030504020204" pitchFamily="34" charset="0"/>
              </a:rPr>
              <a:t>, 				</a:t>
            </a:r>
            <a:r>
              <a:rPr lang="en-US" sz="2000" b="0" i="0" dirty="0" err="1">
                <a:effectLst/>
                <a:latin typeface="Open Sans" panose="020B0606030504020204" pitchFamily="34" charset="0"/>
              </a:rPr>
              <a:t>Sofonías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Ageo</a:t>
            </a:r>
            <a:r>
              <a:rPr lang="en-US" sz="2000" b="0" i="0" dirty="0">
                <a:effectLst/>
                <a:latin typeface="Open Sans" panose="020B0606030504020204" pitchFamily="34" charset="0"/>
              </a:rPr>
              <a:t>, </a:t>
            </a:r>
            <a:r>
              <a:rPr lang="en-US" sz="2000" b="0" i="0" dirty="0" err="1">
                <a:effectLst/>
                <a:latin typeface="Open Sans" panose="020B0606030504020204" pitchFamily="34" charset="0"/>
              </a:rPr>
              <a:t>Zacarías</a:t>
            </a:r>
            <a:r>
              <a:rPr lang="en-US" sz="2000" b="0" i="0" dirty="0">
                <a:effectLst/>
                <a:latin typeface="Open Sans" panose="020B0606030504020204" pitchFamily="34" charset="0"/>
              </a:rPr>
              <a:t> y </a:t>
            </a:r>
            <a:r>
              <a:rPr lang="en-US" sz="2000" b="0" i="0" dirty="0" err="1">
                <a:effectLst/>
                <a:latin typeface="Open Sans" panose="020B0606030504020204" pitchFamily="34" charset="0"/>
              </a:rPr>
              <a:t>Malaquias</a:t>
            </a:r>
            <a:endParaRPr lang="es-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3854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55599"/>
            <a:ext cx="9072880" cy="707886"/>
          </a:xfrm>
          <a:prstGeom prst="rect">
            <a:avLst/>
          </a:prstGeom>
          <a:noFill/>
        </p:spPr>
        <p:txBody>
          <a:bodyPr wrap="square" rtlCol="0">
            <a:spAutoFit/>
          </a:bodyPr>
          <a:lstStyle/>
          <a:p>
            <a:r>
              <a:rPr lang="es-PR" sz="4000" b="1" dirty="0"/>
              <a:t>¿Cómo se divide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254178"/>
            <a:ext cx="11453495" cy="4785926"/>
          </a:xfrm>
          <a:prstGeom prst="rect">
            <a:avLst/>
          </a:prstGeom>
          <a:noFill/>
        </p:spPr>
        <p:txBody>
          <a:bodyPr wrap="square" rtlCol="0">
            <a:spAutoFit/>
          </a:bodyPr>
          <a:lstStyle/>
          <a:p>
            <a:r>
              <a:rPr lang="es-PR" sz="2500" u="sng" dirty="0">
                <a:latin typeface="Arial" panose="020B0604020202020204" pitchFamily="34" charset="0"/>
                <a:cs typeface="Arial" panose="020B0604020202020204" pitchFamily="34" charset="0"/>
              </a:rPr>
              <a:t>Nuevo Testamento</a:t>
            </a:r>
            <a:endParaRPr lang="es-PR" sz="2000" u="sng" dirty="0">
              <a:latin typeface="Arial" panose="020B0604020202020204" pitchFamily="34" charset="0"/>
              <a:cs typeface="Arial" panose="020B0604020202020204" pitchFamily="34" charset="0"/>
            </a:endParaRPr>
          </a:p>
          <a:p>
            <a:endParaRPr lang="en-US" sz="2000" b="1" i="0" dirty="0">
              <a:effectLst/>
              <a:latin typeface="Open Sans" panose="020B0606030504020204" pitchFamily="34" charset="0"/>
            </a:endParaRPr>
          </a:p>
          <a:p>
            <a:r>
              <a:rPr lang="en-US" sz="2000" b="1" i="0" dirty="0" err="1">
                <a:effectLst/>
                <a:latin typeface="Open Sans" panose="020B0606030504020204" pitchFamily="34" charset="0"/>
              </a:rPr>
              <a:t>Evangelios</a:t>
            </a:r>
            <a:r>
              <a:rPr lang="en-US" sz="2000" b="1" dirty="0">
                <a:latin typeface="Open Sans" panose="020B0606030504020204" pitchFamily="34" charset="0"/>
              </a:rPr>
              <a:t> (4)</a:t>
            </a:r>
          </a:p>
          <a:p>
            <a:r>
              <a:rPr lang="en-US" sz="2000" b="0" i="0" dirty="0">
                <a:effectLst/>
                <a:latin typeface="Open Sans" panose="020B0606030504020204" pitchFamily="34" charset="0"/>
              </a:rPr>
              <a:t>San Mateo, San Marcos, San Lucas y San Juan.</a:t>
            </a:r>
          </a:p>
          <a:p>
            <a:endParaRPr lang="en-US" sz="2000" dirty="0">
              <a:latin typeface="Open Sans" panose="020B0606030504020204" pitchFamily="34" charset="0"/>
            </a:endParaRPr>
          </a:p>
          <a:p>
            <a:r>
              <a:rPr lang="en-US" sz="2000" b="1" i="0" dirty="0" err="1">
                <a:effectLst/>
                <a:latin typeface="Open Sans" panose="020B0606030504020204" pitchFamily="34" charset="0"/>
              </a:rPr>
              <a:t>Hechos</a:t>
            </a:r>
            <a:r>
              <a:rPr lang="en-US" sz="2000" b="1" i="0" dirty="0">
                <a:effectLst/>
                <a:latin typeface="Open Sans" panose="020B0606030504020204" pitchFamily="34" charset="0"/>
              </a:rPr>
              <a:t> de los </a:t>
            </a:r>
            <a:r>
              <a:rPr lang="en-US" sz="2000" b="1" i="0" dirty="0" err="1">
                <a:effectLst/>
                <a:latin typeface="Open Sans" panose="020B0606030504020204" pitchFamily="34" charset="0"/>
              </a:rPr>
              <a:t>Apóstoles</a:t>
            </a:r>
            <a:endParaRPr lang="en-US" sz="2000" b="1" i="0" dirty="0">
              <a:effectLst/>
              <a:latin typeface="Open Sans" panose="020B0606030504020204" pitchFamily="34" charset="0"/>
            </a:endParaRPr>
          </a:p>
          <a:p>
            <a:endParaRPr lang="en-US" sz="2000" b="1" dirty="0">
              <a:latin typeface="Open Sans" panose="020B0606030504020204" pitchFamily="34" charset="0"/>
            </a:endParaRPr>
          </a:p>
          <a:p>
            <a:r>
              <a:rPr lang="en-US" sz="2000" b="1" i="0" dirty="0">
                <a:effectLst/>
                <a:latin typeface="Open Sans" panose="020B0606030504020204" pitchFamily="34" charset="0"/>
              </a:rPr>
              <a:t>Cartas </a:t>
            </a:r>
            <a:r>
              <a:rPr lang="en-US" sz="2000" b="1" i="0" dirty="0" err="1">
                <a:effectLst/>
                <a:latin typeface="Open Sans" panose="020B0606030504020204" pitchFamily="34" charset="0"/>
              </a:rPr>
              <a:t>Paulinas</a:t>
            </a:r>
            <a:r>
              <a:rPr lang="en-US" sz="2000" b="1" i="0" dirty="0">
                <a:effectLst/>
                <a:latin typeface="Open Sans" panose="020B0606030504020204" pitchFamily="34" charset="0"/>
              </a:rPr>
              <a:t> (13)</a:t>
            </a:r>
            <a:endParaRPr lang="en-US" sz="2000" b="1" dirty="0">
              <a:latin typeface="Open Sans" panose="020B0606030504020204" pitchFamily="34" charset="0"/>
            </a:endParaRPr>
          </a:p>
          <a:p>
            <a:r>
              <a:rPr lang="en-US" sz="2000" b="0" i="0" dirty="0" err="1">
                <a:effectLst/>
                <a:latin typeface="Open Sans" panose="020B0606030504020204" pitchFamily="34" charset="0"/>
              </a:rPr>
              <a:t>Romanos</a:t>
            </a:r>
            <a:r>
              <a:rPr lang="en-US" sz="2000" b="0" i="0" dirty="0">
                <a:effectLst/>
                <a:latin typeface="Open Sans" panose="020B0606030504020204" pitchFamily="34" charset="0"/>
              </a:rPr>
              <a:t>, I y II </a:t>
            </a:r>
            <a:r>
              <a:rPr lang="en-US" sz="2000" b="0" i="0" dirty="0" err="1">
                <a:effectLst/>
                <a:latin typeface="Open Sans" panose="020B0606030504020204" pitchFamily="34" charset="0"/>
              </a:rPr>
              <a:t>Corintios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Gálatas</a:t>
            </a:r>
            <a:r>
              <a:rPr lang="en-US" sz="2000" b="0" i="0" dirty="0">
                <a:effectLst/>
                <a:latin typeface="Open Sans" panose="020B0606030504020204" pitchFamily="34" charset="0"/>
              </a:rPr>
              <a:t>, </a:t>
            </a:r>
            <a:r>
              <a:rPr lang="en-US" sz="2000" b="0" i="0" dirty="0" err="1">
                <a:effectLst/>
                <a:latin typeface="Open Sans" panose="020B0606030504020204" pitchFamily="34" charset="0"/>
              </a:rPr>
              <a:t>Efesios</a:t>
            </a:r>
            <a:r>
              <a:rPr lang="en-US" sz="2000" b="0" i="0" dirty="0">
                <a:effectLst/>
                <a:latin typeface="Open Sans" panose="020B0606030504020204" pitchFamily="34" charset="0"/>
              </a:rPr>
              <a:t>, </a:t>
            </a:r>
            <a:r>
              <a:rPr lang="en-US" sz="2000" b="0" i="0" dirty="0" err="1">
                <a:effectLst/>
                <a:latin typeface="Open Sans" panose="020B0606030504020204" pitchFamily="34" charset="0"/>
              </a:rPr>
              <a:t>Filipenses</a:t>
            </a:r>
            <a:r>
              <a:rPr lang="en-US" sz="2000" b="0" i="0" dirty="0">
                <a:effectLst/>
                <a:latin typeface="Open Sans" panose="020B0606030504020204" pitchFamily="34" charset="0"/>
              </a:rPr>
              <a:t>, </a:t>
            </a:r>
            <a:r>
              <a:rPr lang="en-US" sz="2000" b="0" i="0" dirty="0" err="1">
                <a:effectLst/>
                <a:latin typeface="Open Sans" panose="020B0606030504020204" pitchFamily="34" charset="0"/>
              </a:rPr>
              <a:t>Colosenses</a:t>
            </a:r>
            <a:r>
              <a:rPr lang="en-US" sz="2000" b="0" i="0" dirty="0">
                <a:effectLst/>
                <a:latin typeface="Open Sans" panose="020B0606030504020204" pitchFamily="34" charset="0"/>
              </a:rPr>
              <a:t>, I y II </a:t>
            </a:r>
            <a:r>
              <a:rPr lang="en-US" sz="2000" b="0" i="0" dirty="0" err="1">
                <a:effectLst/>
                <a:latin typeface="Open Sans" panose="020B0606030504020204" pitchFamily="34" charset="0"/>
              </a:rPr>
              <a:t>Tesalonicenses</a:t>
            </a:r>
            <a:r>
              <a:rPr lang="en-US" sz="2000" b="0" i="0" dirty="0">
                <a:effectLst/>
                <a:latin typeface="Open Sans" panose="020B0606030504020204" pitchFamily="34" charset="0"/>
              </a:rPr>
              <a:t>, </a:t>
            </a:r>
          </a:p>
          <a:p>
            <a:r>
              <a:rPr lang="en-US" sz="2000" b="0" i="0" dirty="0">
                <a:effectLst/>
                <a:latin typeface="Open Sans" panose="020B0606030504020204" pitchFamily="34" charset="0"/>
              </a:rPr>
              <a:t>I y II </a:t>
            </a:r>
            <a:r>
              <a:rPr lang="en-US" sz="2000" b="0" i="0" dirty="0" err="1">
                <a:effectLst/>
                <a:latin typeface="Open Sans" panose="020B0606030504020204" pitchFamily="34" charset="0"/>
              </a:rPr>
              <a:t>Timoteo</a:t>
            </a:r>
            <a:r>
              <a:rPr lang="en-US" sz="2000" b="0" i="0" dirty="0">
                <a:effectLst/>
                <a:latin typeface="Open Sans" panose="020B0606030504020204" pitchFamily="34" charset="0"/>
              </a:rPr>
              <a:t>, Tito, </a:t>
            </a:r>
            <a:r>
              <a:rPr lang="en-US" sz="2000" b="0" i="0" dirty="0" err="1">
                <a:effectLst/>
                <a:latin typeface="Open Sans" panose="020B0606030504020204" pitchFamily="34" charset="0"/>
              </a:rPr>
              <a:t>Filemón</a:t>
            </a:r>
            <a:endParaRPr lang="en-US" sz="2000" b="0" i="0" dirty="0">
              <a:effectLst/>
              <a:latin typeface="Open Sans" panose="020B0606030504020204" pitchFamily="34" charset="0"/>
            </a:endParaRPr>
          </a:p>
          <a:p>
            <a:endParaRPr lang="en-US" sz="2000" b="1" dirty="0">
              <a:latin typeface="Open Sans" panose="020B0606030504020204" pitchFamily="34" charset="0"/>
            </a:endParaRPr>
          </a:p>
          <a:p>
            <a:r>
              <a:rPr lang="en-US" sz="2000" b="1" i="0" dirty="0">
                <a:effectLst/>
                <a:latin typeface="Open Sans" panose="020B0606030504020204" pitchFamily="34" charset="0"/>
              </a:rPr>
              <a:t>Cartas </a:t>
            </a:r>
            <a:r>
              <a:rPr lang="en-US" sz="2000" b="1" i="0" dirty="0" err="1">
                <a:effectLst/>
                <a:latin typeface="Open Sans" panose="020B0606030504020204" pitchFamily="34" charset="0"/>
              </a:rPr>
              <a:t>Católicas</a:t>
            </a:r>
            <a:r>
              <a:rPr lang="en-US" sz="2000" b="1" i="0" dirty="0">
                <a:effectLst/>
                <a:latin typeface="Open Sans" panose="020B0606030504020204" pitchFamily="34" charset="0"/>
              </a:rPr>
              <a:t> (8)</a:t>
            </a:r>
          </a:p>
          <a:p>
            <a:r>
              <a:rPr lang="en-US" sz="2000" b="0" i="0" dirty="0">
                <a:effectLst/>
                <a:latin typeface="Open Sans" panose="020B0606030504020204" pitchFamily="34" charset="0"/>
              </a:rPr>
              <a:t>          Santiago, I y II Pedro, I, II y III Juan, Judas y Carta a los </a:t>
            </a:r>
            <a:r>
              <a:rPr lang="en-US" sz="2000" b="0" i="0" dirty="0" err="1">
                <a:effectLst/>
                <a:latin typeface="Open Sans" panose="020B0606030504020204" pitchFamily="34" charset="0"/>
              </a:rPr>
              <a:t>Hebreos</a:t>
            </a:r>
            <a:endParaRPr lang="en-US" sz="2000" b="0" i="0" dirty="0">
              <a:effectLst/>
              <a:latin typeface="Open Sans" panose="020B0606030504020204" pitchFamily="34" charset="0"/>
            </a:endParaRPr>
          </a:p>
          <a:p>
            <a:endParaRPr lang="en-US" sz="2000" dirty="0">
              <a:latin typeface="Open Sans" panose="020B0606030504020204" pitchFamily="34" charset="0"/>
            </a:endParaRPr>
          </a:p>
          <a:p>
            <a:r>
              <a:rPr lang="en-US" sz="2000" b="0" i="0" dirty="0">
                <a:effectLst/>
                <a:latin typeface="Open Sans" panose="020B0606030504020204" pitchFamily="34" charset="0"/>
              </a:rPr>
              <a:t>                                         </a:t>
            </a:r>
            <a:r>
              <a:rPr lang="en-US" sz="2000" b="1" i="0" dirty="0" err="1">
                <a:effectLst/>
                <a:latin typeface="Open Sans" panose="020B0606030504020204" pitchFamily="34" charset="0"/>
              </a:rPr>
              <a:t>Apocalipsis</a:t>
            </a:r>
            <a:endParaRPr lang="es-P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873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55599"/>
            <a:ext cx="9072880" cy="707886"/>
          </a:xfrm>
          <a:prstGeom prst="rect">
            <a:avLst/>
          </a:prstGeom>
          <a:noFill/>
        </p:spPr>
        <p:txBody>
          <a:bodyPr wrap="square" rtlCol="0">
            <a:spAutoFit/>
          </a:bodyPr>
          <a:lstStyle/>
          <a:p>
            <a:r>
              <a:rPr lang="es-PR" sz="4000" b="1" dirty="0"/>
              <a:t>¿Cómo encontrar textos en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86080" y="1254178"/>
            <a:ext cx="11453495" cy="1169551"/>
          </a:xfrm>
          <a:prstGeom prst="rect">
            <a:avLst/>
          </a:prstGeom>
          <a:noFill/>
        </p:spPr>
        <p:txBody>
          <a:bodyPr wrap="square" rtlCol="0">
            <a:spAutoFit/>
          </a:bodyPr>
          <a:lstStyle/>
          <a:p>
            <a:r>
              <a:rPr lang="es-PR" sz="2500" dirty="0">
                <a:latin typeface="Arial" panose="020B0604020202020204" pitchFamily="34" charset="0"/>
                <a:cs typeface="Arial" panose="020B0604020202020204" pitchFamily="34" charset="0"/>
              </a:rPr>
              <a:t>Cada libro se divide en capítulos y versículos.</a:t>
            </a:r>
          </a:p>
          <a:p>
            <a:endParaRPr lang="es-PR" sz="25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3165B414-7A97-4936-91AD-07114B5A5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 y="1852572"/>
            <a:ext cx="4018523" cy="27670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DDB2F5-006E-4D74-8848-14F503CF397B}"/>
              </a:ext>
            </a:extLst>
          </p:cNvPr>
          <p:cNvSpPr txBox="1"/>
          <p:nvPr/>
        </p:nvSpPr>
        <p:spPr>
          <a:xfrm>
            <a:off x="838200" y="4977784"/>
            <a:ext cx="8313045" cy="861774"/>
          </a:xfrm>
          <a:prstGeom prst="rect">
            <a:avLst/>
          </a:prstGeom>
          <a:noFill/>
        </p:spPr>
        <p:txBody>
          <a:bodyPr wrap="none" rtlCol="0">
            <a:spAutoFit/>
          </a:bodyPr>
          <a:lstStyle/>
          <a:p>
            <a:r>
              <a:rPr lang="es-PR" sz="2500" dirty="0"/>
              <a:t>También se pueden citar varios versículos a la vez: </a:t>
            </a:r>
            <a:r>
              <a:rPr lang="es-PR" sz="2500" dirty="0" err="1"/>
              <a:t>Jn</a:t>
            </a:r>
            <a:r>
              <a:rPr lang="es-PR" sz="2500" dirty="0"/>
              <a:t> 20, 13-15</a:t>
            </a:r>
          </a:p>
          <a:p>
            <a:r>
              <a:rPr lang="es-PR" sz="2500" dirty="0"/>
              <a:t>			</a:t>
            </a:r>
            <a:endParaRPr lang="en-US" sz="2500" dirty="0"/>
          </a:p>
        </p:txBody>
      </p:sp>
      <p:pic>
        <p:nvPicPr>
          <p:cNvPr id="1028" name="Picture 4" descr="See the source image">
            <a:extLst>
              <a:ext uri="{FF2B5EF4-FFF2-40B4-BE49-F238E27FC236}">
                <a16:creationId xmlns:a16="http://schemas.microsoft.com/office/drawing/2014/main" id="{BA021C21-2B57-4D7E-9135-92C404047B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5835" y="1837899"/>
            <a:ext cx="3769772" cy="2767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411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105013"/>
            <a:ext cx="9072880" cy="707886"/>
          </a:xfrm>
          <a:prstGeom prst="rect">
            <a:avLst/>
          </a:prstGeom>
          <a:noFill/>
        </p:spPr>
        <p:txBody>
          <a:bodyPr wrap="square" rtlCol="0">
            <a:spAutoFit/>
          </a:bodyPr>
          <a:lstStyle/>
          <a:p>
            <a:r>
              <a:rPr lang="es-PR" sz="4000" b="1" dirty="0"/>
              <a:t>¿Cómo se cita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69252" y="836960"/>
            <a:ext cx="11453495" cy="5663089"/>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600" b="1" i="0" dirty="0">
                <a:effectLst/>
                <a:latin typeface="inherit"/>
              </a:rPr>
              <a:t> La coma (,) se utiliza para separar un capítulo de los versículos.</a:t>
            </a:r>
            <a:r>
              <a:rPr lang="es-ES" sz="1600" b="0" i="0" dirty="0">
                <a:effectLst/>
                <a:latin typeface="Open Sans" panose="020B0606030504020204" pitchFamily="34" charset="0"/>
              </a:rPr>
              <a:t> Así por ejemplo en Mc 8,10,  la coma </a:t>
            </a:r>
          </a:p>
          <a:p>
            <a:pPr algn="just" fontAlgn="base"/>
            <a:r>
              <a:rPr lang="es-ES" sz="1600" b="0" i="0" dirty="0">
                <a:effectLst/>
                <a:latin typeface="Open Sans" panose="020B0606030504020204" pitchFamily="34" charset="0"/>
              </a:rPr>
              <a:t>(,) separa el capítulo 8 del versículo 10, y viene a significar Evangelio según san Marcos, capítulo 8, </a:t>
            </a:r>
          </a:p>
          <a:p>
            <a:pPr algn="just" fontAlgn="base"/>
            <a:r>
              <a:rPr lang="es-ES" sz="1600" b="0" i="0" dirty="0">
                <a:effectLst/>
                <a:latin typeface="Open Sans" panose="020B0606030504020204" pitchFamily="34" charset="0"/>
              </a:rPr>
              <a:t>versículo 10.</a:t>
            </a:r>
          </a:p>
          <a:p>
            <a:pPr algn="just" fontAlgn="base"/>
            <a:endParaRPr lang="es-ES" sz="1600" b="0" i="0" dirty="0">
              <a:effectLst/>
              <a:latin typeface="Open Sans" panose="020B0606030504020204" pitchFamily="34" charset="0"/>
            </a:endParaRPr>
          </a:p>
          <a:p>
            <a:pPr marL="285750" indent="-285750" algn="just" fontAlgn="base">
              <a:buFont typeface="Wingdings" panose="05000000000000000000" pitchFamily="2" charset="2"/>
              <a:buChar char="Ø"/>
            </a:pPr>
            <a:r>
              <a:rPr lang="es-ES" sz="1600" b="1" i="0" dirty="0">
                <a:effectLst/>
                <a:latin typeface="inherit"/>
              </a:rPr>
              <a:t> El </a:t>
            </a:r>
            <a:r>
              <a:rPr lang="es-ES" sz="1600" b="1" i="0" dirty="0" err="1">
                <a:effectLst/>
                <a:latin typeface="inherit"/>
              </a:rPr>
              <a:t>guión</a:t>
            </a:r>
            <a:r>
              <a:rPr lang="es-ES" sz="1600" b="1" i="0" dirty="0">
                <a:effectLst/>
                <a:latin typeface="inherit"/>
              </a:rPr>
              <a:t> (-) se utiliza para separar versículos, </a:t>
            </a:r>
            <a:r>
              <a:rPr lang="es-ES" sz="1600" b="0" i="0" dirty="0">
                <a:effectLst/>
                <a:latin typeface="Open Sans" panose="020B0606030504020204" pitchFamily="34" charset="0"/>
              </a:rPr>
              <a:t>y equivale a decir “al”. Así por ejemplo en</a:t>
            </a:r>
          </a:p>
          <a:p>
            <a:pPr algn="just" fontAlgn="base"/>
            <a:r>
              <a:rPr lang="es-ES" sz="1600" b="0" i="0" dirty="0" err="1">
                <a:effectLst/>
                <a:latin typeface="Open Sans" panose="020B0606030504020204" pitchFamily="34" charset="0"/>
              </a:rPr>
              <a:t>Lc</a:t>
            </a:r>
            <a:r>
              <a:rPr lang="es-ES" sz="1600" b="0" i="0" dirty="0">
                <a:effectLst/>
                <a:latin typeface="Open Sans" panose="020B0606030504020204" pitchFamily="34" charset="0"/>
              </a:rPr>
              <a:t> 2,7-15, el </a:t>
            </a:r>
            <a:r>
              <a:rPr lang="es-ES" sz="1600" b="0" i="0" dirty="0" err="1">
                <a:effectLst/>
                <a:latin typeface="Open Sans" panose="020B0606030504020204" pitchFamily="34" charset="0"/>
              </a:rPr>
              <a:t>guión</a:t>
            </a:r>
            <a:r>
              <a:rPr lang="es-ES" sz="1600" b="0" i="0" dirty="0">
                <a:effectLst/>
                <a:latin typeface="Open Sans" panose="020B0606030504020204" pitchFamily="34" charset="0"/>
              </a:rPr>
              <a:t> (-) significa que se debe leer desde el versículo 7 </a:t>
            </a:r>
            <a:r>
              <a:rPr lang="es-ES" sz="1600" i="0" dirty="0">
                <a:effectLst/>
                <a:latin typeface="inherit"/>
              </a:rPr>
              <a:t>al</a:t>
            </a:r>
            <a:r>
              <a:rPr lang="es-ES" sz="1600" b="1" i="0" dirty="0">
                <a:effectLst/>
                <a:latin typeface="inherit"/>
              </a:rPr>
              <a:t> </a:t>
            </a:r>
            <a:r>
              <a:rPr lang="es-ES" sz="1600" b="0" i="0" dirty="0">
                <a:effectLst/>
                <a:latin typeface="Open Sans" panose="020B0606030504020204" pitchFamily="34" charset="0"/>
              </a:rPr>
              <a:t>15. El </a:t>
            </a:r>
            <a:r>
              <a:rPr lang="es-ES" sz="1600" b="0" i="0" dirty="0" err="1">
                <a:effectLst/>
                <a:latin typeface="Open Sans" panose="020B0606030504020204" pitchFamily="34" charset="0"/>
              </a:rPr>
              <a:t>guión</a:t>
            </a:r>
            <a:r>
              <a:rPr lang="es-ES" sz="1600" b="0" i="0" dirty="0">
                <a:effectLst/>
                <a:latin typeface="Open Sans" panose="020B0606030504020204" pitchFamily="34" charset="0"/>
              </a:rPr>
              <a:t> entonces </a:t>
            </a:r>
          </a:p>
          <a:p>
            <a:pPr algn="just" fontAlgn="base"/>
            <a:r>
              <a:rPr lang="es-ES" sz="1600" b="0" i="0" dirty="0">
                <a:effectLst/>
                <a:latin typeface="Open Sans" panose="020B0606030504020204" pitchFamily="34" charset="0"/>
              </a:rPr>
              <a:t>implica continuidad. Éste también se utiliza cuando en una misma cita, se incluyen dos </a:t>
            </a:r>
          </a:p>
          <a:p>
            <a:pPr algn="just" fontAlgn="base"/>
            <a:r>
              <a:rPr lang="es-ES" sz="1600" b="0" i="0" dirty="0">
                <a:effectLst/>
                <a:latin typeface="Open Sans" panose="020B0606030504020204" pitchFamily="34" charset="0"/>
              </a:rPr>
              <a:t>capítulos distintos (pero que la lectura debe ser continua), por ejemplo: </a:t>
            </a:r>
            <a:r>
              <a:rPr lang="es-ES" sz="1600" b="0" i="0" dirty="0" err="1">
                <a:effectLst/>
                <a:latin typeface="Open Sans" panose="020B0606030504020204" pitchFamily="34" charset="0"/>
              </a:rPr>
              <a:t>Sab</a:t>
            </a:r>
            <a:r>
              <a:rPr lang="es-ES" sz="1600" b="0" i="0" dirty="0">
                <a:effectLst/>
                <a:latin typeface="Open Sans" panose="020B0606030504020204" pitchFamily="34" charset="0"/>
              </a:rPr>
              <a:t> 7,22-8,1 indica que la </a:t>
            </a:r>
          </a:p>
          <a:p>
            <a:pPr algn="just" fontAlgn="base"/>
            <a:r>
              <a:rPr lang="es-ES" sz="1600" b="0" i="0" dirty="0">
                <a:effectLst/>
                <a:latin typeface="Open Sans" panose="020B0606030504020204" pitchFamily="34" charset="0"/>
              </a:rPr>
              <a:t>lectura es del libro de la Sabiduría, desde el capítulo 7, versículo 22 hasta el capítulo 8, versículo 1.</a:t>
            </a:r>
          </a:p>
          <a:p>
            <a:pPr algn="just" fontAlgn="base"/>
            <a:endParaRPr lang="es-ES" sz="1600" b="0" i="0" dirty="0">
              <a:effectLst/>
              <a:latin typeface="Open Sans" panose="020B0606030504020204" pitchFamily="34" charset="0"/>
            </a:endParaRPr>
          </a:p>
          <a:p>
            <a:pPr marL="285750" indent="-285750" algn="just" fontAlgn="base">
              <a:buFont typeface="Wingdings" panose="05000000000000000000" pitchFamily="2" charset="2"/>
              <a:buChar char="Ø"/>
            </a:pPr>
            <a:r>
              <a:rPr lang="es-ES" sz="1600" b="1" i="0" dirty="0">
                <a:effectLst/>
                <a:latin typeface="inherit"/>
              </a:rPr>
              <a:t> El punto (.) se utiliza para separar citas de un mismo libro, y equivale a decir “y”</a:t>
            </a:r>
            <a:r>
              <a:rPr lang="es-ES" sz="1600" b="0" i="0" dirty="0">
                <a:effectLst/>
                <a:latin typeface="Open Sans" panose="020B0606030504020204" pitchFamily="34" charset="0"/>
              </a:rPr>
              <a:t>. Así por ejemplo en </a:t>
            </a:r>
          </a:p>
          <a:p>
            <a:pPr algn="just" fontAlgn="base"/>
            <a:r>
              <a:rPr lang="es-ES" sz="1600" b="0" i="0" dirty="0">
                <a:effectLst/>
                <a:latin typeface="Open Sans" panose="020B0606030504020204" pitchFamily="34" charset="0"/>
              </a:rPr>
              <a:t>Mc 3,2-7.12, el punto (.) significa que se deben leer los versículos del 2 al 7 y luego el 12 (excluyendo por</a:t>
            </a:r>
          </a:p>
          <a:p>
            <a:pPr algn="just" fontAlgn="base"/>
            <a:r>
              <a:rPr lang="es-ES" sz="1600" b="0" i="0" dirty="0">
                <a:effectLst/>
                <a:latin typeface="Open Sans" panose="020B0606030504020204" pitchFamily="34" charset="0"/>
              </a:rPr>
              <a:t>tanto 8-11). El punto entonces implica salto en la lectura. Otro caso sería: </a:t>
            </a:r>
            <a:r>
              <a:rPr lang="es-ES" sz="1600" b="0" i="0" dirty="0" err="1">
                <a:effectLst/>
                <a:latin typeface="Open Sans" panose="020B0606030504020204" pitchFamily="34" charset="0"/>
              </a:rPr>
              <a:t>Dt</a:t>
            </a:r>
            <a:r>
              <a:rPr lang="es-ES" sz="1600" b="0" i="0" dirty="0">
                <a:effectLst/>
                <a:latin typeface="Open Sans" panose="020B0606030504020204" pitchFamily="34" charset="0"/>
              </a:rPr>
              <a:t> 8,3-5.9,13-16, que significaría que</a:t>
            </a:r>
            <a:r>
              <a:rPr lang="es-ES" sz="1600" dirty="0">
                <a:latin typeface="Open Sans" panose="020B0606030504020204" pitchFamily="34" charset="0"/>
              </a:rPr>
              <a:t> </a:t>
            </a:r>
            <a:r>
              <a:rPr lang="es-ES" sz="1600" b="0" i="0" dirty="0">
                <a:effectLst/>
                <a:latin typeface="Open Sans" panose="020B0606030504020204" pitchFamily="34" charset="0"/>
              </a:rPr>
              <a:t>la lectura es del libro Deuteronomio, capítulo 8, versículos del 3 al 5 y luego el capítulo 9, versículos  del 13 al 16.</a:t>
            </a:r>
          </a:p>
          <a:p>
            <a:pPr algn="just" fontAlgn="base"/>
            <a:endParaRPr lang="es-ES" sz="1600" b="1" i="0" dirty="0">
              <a:effectLst/>
              <a:latin typeface="inherit"/>
            </a:endParaRPr>
          </a:p>
          <a:p>
            <a:pPr marL="285750" indent="-285750" algn="just" fontAlgn="base">
              <a:buFont typeface="Wingdings" panose="05000000000000000000" pitchFamily="2" charset="2"/>
              <a:buChar char="Ø"/>
            </a:pPr>
            <a:r>
              <a:rPr lang="es-ES" sz="1600" b="1" i="0" dirty="0">
                <a:effectLst/>
                <a:latin typeface="inherit"/>
              </a:rPr>
              <a:t>El punto y coma (;) se utiliza para dar lugar a una nueva cita (</a:t>
            </a:r>
            <a:r>
              <a:rPr lang="es-ES" sz="1600" b="1" i="0" dirty="0" err="1">
                <a:effectLst/>
                <a:latin typeface="inherit"/>
              </a:rPr>
              <a:t>sobretodo</a:t>
            </a:r>
            <a:r>
              <a:rPr lang="es-ES" sz="1600" b="1" i="0" dirty="0">
                <a:effectLst/>
                <a:latin typeface="inherit"/>
              </a:rPr>
              <a:t> de distintos libros)</a:t>
            </a:r>
            <a:r>
              <a:rPr lang="es-ES" sz="1600" b="0" i="0" dirty="0">
                <a:effectLst/>
                <a:latin typeface="Open Sans" panose="020B0606030504020204" pitchFamily="34" charset="0"/>
              </a:rPr>
              <a:t>. Así por ejemplo en</a:t>
            </a:r>
            <a:r>
              <a:rPr lang="es-ES" sz="1600" dirty="0">
                <a:latin typeface="Open Sans" panose="020B0606030504020204" pitchFamily="34" charset="0"/>
              </a:rPr>
              <a:t> </a:t>
            </a:r>
            <a:r>
              <a:rPr lang="es-ES" sz="1600" b="0" i="0" dirty="0" err="1">
                <a:effectLst/>
                <a:latin typeface="Open Sans" panose="020B0606030504020204" pitchFamily="34" charset="0"/>
              </a:rPr>
              <a:t>Ap</a:t>
            </a:r>
            <a:r>
              <a:rPr lang="es-ES" sz="1600" b="0" i="0" dirty="0">
                <a:effectLst/>
                <a:latin typeface="Open Sans" panose="020B0606030504020204" pitchFamily="34" charset="0"/>
              </a:rPr>
              <a:t> 6,14-17; </a:t>
            </a:r>
            <a:r>
              <a:rPr lang="es-ES" sz="1600" b="0" i="0" dirty="0" err="1">
                <a:effectLst/>
                <a:latin typeface="Open Sans" panose="020B0606030504020204" pitchFamily="34" charset="0"/>
              </a:rPr>
              <a:t>Jn</a:t>
            </a:r>
            <a:r>
              <a:rPr lang="es-ES" sz="1600" b="0" i="0" dirty="0">
                <a:effectLst/>
                <a:latin typeface="Open Sans" panose="020B0606030504020204" pitchFamily="34" charset="0"/>
              </a:rPr>
              <a:t> </a:t>
            </a:r>
          </a:p>
          <a:p>
            <a:pPr algn="just" fontAlgn="base"/>
            <a:r>
              <a:rPr lang="es-ES" sz="1600" b="0" i="0" dirty="0">
                <a:effectLst/>
                <a:latin typeface="Open Sans" panose="020B0606030504020204" pitchFamily="34" charset="0"/>
              </a:rPr>
              <a:t>2,10-11, el punto y coma (;) </a:t>
            </a:r>
            <a:r>
              <a:rPr lang="es-ES" sz="1600" dirty="0">
                <a:latin typeface="Open Sans" panose="020B0606030504020204" pitchFamily="34" charset="0"/>
              </a:rPr>
              <a:t>s</a:t>
            </a:r>
            <a:r>
              <a:rPr lang="es-ES" sz="1600" b="0" i="0" dirty="0">
                <a:effectLst/>
                <a:latin typeface="Open Sans" panose="020B0606030504020204" pitchFamily="34" charset="0"/>
              </a:rPr>
              <a:t>ignifica que nos está remitiendo al libro del Apocalipsis capítulo 6,    versículos 14 al 17 y al    </a:t>
            </a:r>
          </a:p>
          <a:p>
            <a:pPr algn="just" fontAlgn="base"/>
            <a:r>
              <a:rPr lang="es-ES" sz="1600" dirty="0">
                <a:latin typeface="Open Sans" panose="020B0606030504020204" pitchFamily="34" charset="0"/>
              </a:rPr>
              <a:t>      </a:t>
            </a:r>
            <a:r>
              <a:rPr lang="es-ES" sz="1600" b="0" i="0" dirty="0">
                <a:effectLst/>
                <a:latin typeface="Open Sans" panose="020B0606030504020204" pitchFamily="34" charset="0"/>
              </a:rPr>
              <a:t>Evangelio de Juan, capítulo 2, versículos del 10 al 11.</a:t>
            </a:r>
          </a:p>
          <a:p>
            <a:pPr lvl="2" algn="just" fontAlgn="base"/>
            <a:endParaRPr lang="es-ES" sz="1700" dirty="0">
              <a:solidFill>
                <a:srgbClr val="777777"/>
              </a:solidFill>
              <a:latin typeface="Open Sans" panose="020B0606030504020204" pitchFamily="34" charset="0"/>
            </a:endParaRPr>
          </a:p>
          <a:p>
            <a:pPr lvl="2" algn="just" fontAlgn="base"/>
            <a:r>
              <a:rPr lang="es-ES" sz="1700" b="0" i="0" dirty="0">
                <a:solidFill>
                  <a:srgbClr val="777777"/>
                </a:solidFill>
                <a:effectLst/>
                <a:latin typeface="Open Sans" panose="020B0606030504020204" pitchFamily="34" charset="0"/>
              </a:rPr>
              <a:t>		</a:t>
            </a:r>
          </a:p>
          <a:p>
            <a:endParaRPr lang="es-PR" sz="20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D831133-A28B-4594-8046-FBEEFF218578}"/>
              </a:ext>
            </a:extLst>
          </p:cNvPr>
          <p:cNvSpPr txBox="1"/>
          <p:nvPr/>
        </p:nvSpPr>
        <p:spPr>
          <a:xfrm>
            <a:off x="2293303" y="5397792"/>
            <a:ext cx="9898697" cy="1246495"/>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500" b="1" i="0" dirty="0">
                <a:effectLst/>
                <a:latin typeface="Open Sans" panose="020B0606030504020204" pitchFamily="34" charset="0"/>
                <a:ea typeface="Open Sans" panose="020B0606030504020204" pitchFamily="34" charset="0"/>
                <a:cs typeface="Open Sans" panose="020B0606030504020204" pitchFamily="34" charset="0"/>
              </a:rPr>
              <a:t>Las letras “</a:t>
            </a:r>
            <a:r>
              <a:rPr lang="es-ES" sz="1500" b="1" i="0" dirty="0" err="1">
                <a:effectLst/>
                <a:latin typeface="Open Sans" panose="020B0606030504020204" pitchFamily="34" charset="0"/>
                <a:ea typeface="Open Sans" panose="020B0606030504020204" pitchFamily="34" charset="0"/>
                <a:cs typeface="Open Sans" panose="020B0606030504020204" pitchFamily="34" charset="0"/>
              </a:rPr>
              <a:t>ss</a:t>
            </a:r>
            <a:r>
              <a:rPr lang="es-ES" sz="1500" b="1" i="0" dirty="0">
                <a:effectLst/>
                <a:latin typeface="Open Sans" panose="020B0606030504020204" pitchFamily="34" charset="0"/>
                <a:ea typeface="Open Sans" panose="020B0606030504020204" pitchFamily="34" charset="0"/>
                <a:cs typeface="Open Sans" panose="020B0606030504020204" pitchFamily="34" charset="0"/>
              </a:rPr>
              <a:t>” se utilizan para dar a entender que los versículos que siguen también son del mismo </a:t>
            </a:r>
          </a:p>
          <a:p>
            <a:pPr algn="just" fontAlgn="base"/>
            <a:r>
              <a:rPr lang="es-ES" sz="1500" b="1" dirty="0">
                <a:latin typeface="Open Sans" panose="020B0606030504020204" pitchFamily="34" charset="0"/>
                <a:ea typeface="Open Sans" panose="020B0606030504020204" pitchFamily="34" charset="0"/>
                <a:cs typeface="Open Sans" panose="020B0606030504020204" pitchFamily="34" charset="0"/>
              </a:rPr>
              <a:t>    </a:t>
            </a:r>
            <a:r>
              <a:rPr lang="es-ES" sz="1500" b="1" i="0" dirty="0">
                <a:effectLst/>
                <a:latin typeface="Open Sans" panose="020B0606030504020204" pitchFamily="34" charset="0"/>
                <a:ea typeface="Open Sans" panose="020B0606030504020204" pitchFamily="34" charset="0"/>
                <a:cs typeface="Open Sans" panose="020B0606030504020204" pitchFamily="34" charset="0"/>
              </a:rPr>
              <a:t>tema que se está citando.</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Así por ejemplo, </a:t>
            </a:r>
            <a:r>
              <a:rPr lang="es-ES" sz="1500" b="0" i="0" dirty="0" err="1">
                <a:effectLst/>
                <a:latin typeface="Open Sans" panose="020B0606030504020204" pitchFamily="34" charset="0"/>
                <a:ea typeface="Open Sans" panose="020B0606030504020204" pitchFamily="34" charset="0"/>
                <a:cs typeface="Open Sans" panose="020B0606030504020204" pitchFamily="34" charset="0"/>
              </a:rPr>
              <a:t>Is</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45,26 </a:t>
            </a:r>
            <a:r>
              <a:rPr lang="es-ES" sz="1500" b="0" i="0" dirty="0" err="1">
                <a:effectLst/>
                <a:latin typeface="Open Sans" panose="020B0606030504020204" pitchFamily="34" charset="0"/>
                <a:ea typeface="Open Sans" panose="020B0606030504020204" pitchFamily="34" charset="0"/>
                <a:cs typeface="Open Sans" panose="020B0606030504020204" pitchFamily="34" charset="0"/>
              </a:rPr>
              <a:t>ss</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indica que la cita concreta es del libro de Isaías,   </a:t>
            </a:r>
          </a:p>
          <a:p>
            <a:pPr algn="just" fontAlgn="base"/>
            <a:r>
              <a:rPr lang="es-ES" sz="1500" dirty="0">
                <a:latin typeface="Open Sans" panose="020B0606030504020204" pitchFamily="34" charset="0"/>
                <a:ea typeface="Open Sans" panose="020B0606030504020204" pitchFamily="34" charset="0"/>
                <a:cs typeface="Open Sans" panose="020B0606030504020204" pitchFamily="34" charset="0"/>
              </a:rPr>
              <a:t>         </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capítulo 45, versículo 26, pero que los versículos siguientes pueden</a:t>
            </a:r>
          </a:p>
          <a:p>
            <a:pPr algn="just" fontAlgn="base"/>
            <a:r>
              <a:rPr lang="es-ES" sz="1500" dirty="0">
                <a:latin typeface="Open Sans" panose="020B0606030504020204" pitchFamily="34" charset="0"/>
                <a:ea typeface="Open Sans" panose="020B0606030504020204" pitchFamily="34" charset="0"/>
                <a:cs typeface="Open Sans" panose="020B0606030504020204" pitchFamily="34" charset="0"/>
              </a:rPr>
              <a:t>             </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 ayudar para profundizar sobre lo que se está citando. Dichas letras entonces </a:t>
            </a:r>
          </a:p>
          <a:p>
            <a:pPr algn="just" fontAlgn="base"/>
            <a:r>
              <a:rPr lang="es-ES" sz="1500" dirty="0">
                <a:latin typeface="Open Sans" panose="020B0606030504020204" pitchFamily="34" charset="0"/>
                <a:ea typeface="Open Sans" panose="020B0606030504020204" pitchFamily="34" charset="0"/>
                <a:cs typeface="Open Sans" panose="020B0606030504020204" pitchFamily="34" charset="0"/>
              </a:rPr>
              <a:t>                </a:t>
            </a:r>
            <a:r>
              <a:rPr lang="es-ES" sz="1500" b="0" i="0" dirty="0">
                <a:effectLst/>
                <a:latin typeface="Open Sans" panose="020B0606030504020204" pitchFamily="34" charset="0"/>
                <a:ea typeface="Open Sans" panose="020B0606030504020204" pitchFamily="34" charset="0"/>
                <a:cs typeface="Open Sans" panose="020B0606030504020204" pitchFamily="34" charset="0"/>
              </a:rPr>
              <a:t>equivale a decir “siguientes”.</a:t>
            </a:r>
          </a:p>
        </p:txBody>
      </p:sp>
    </p:spTree>
    <p:extLst>
      <p:ext uri="{BB962C8B-B14F-4D97-AF65-F5344CB8AC3E}">
        <p14:creationId xmlns:p14="http://schemas.microsoft.com/office/powerpoint/2010/main" val="837979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105013"/>
            <a:ext cx="9072880" cy="707886"/>
          </a:xfrm>
          <a:prstGeom prst="rect">
            <a:avLst/>
          </a:prstGeom>
          <a:noFill/>
        </p:spPr>
        <p:txBody>
          <a:bodyPr wrap="square" rtlCol="0">
            <a:spAutoFit/>
          </a:bodyPr>
          <a:lstStyle/>
          <a:p>
            <a:r>
              <a:rPr lang="es-PR" sz="4000" b="1" dirty="0"/>
              <a:t>¿Cómo se cita la Biblia?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69252" y="850313"/>
            <a:ext cx="11453495" cy="5893921"/>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COMA (,)</a:t>
            </a:r>
          </a:p>
          <a:p>
            <a:pPr algn="just" fontAlgn="base"/>
            <a:r>
              <a:rPr lang="es-ES" sz="1600" b="1" i="0" dirty="0">
                <a:effectLst/>
                <a:latin typeface="Arial" panose="020B0604020202020204" pitchFamily="34" charset="0"/>
                <a:cs typeface="Arial" panose="020B0604020202020204" pitchFamily="34" charset="0"/>
              </a:rPr>
              <a:t>Separa vers</a:t>
            </a:r>
            <a:r>
              <a:rPr lang="es-ES" sz="1600" b="1" dirty="0">
                <a:latin typeface="Arial" panose="020B0604020202020204" pitchFamily="34" charset="0"/>
                <a:cs typeface="Arial" panose="020B0604020202020204" pitchFamily="34" charset="0"/>
              </a:rPr>
              <a:t>ículo de capítulos: </a:t>
            </a:r>
            <a:r>
              <a:rPr lang="es-ES" sz="1600" b="1" dirty="0" err="1">
                <a:latin typeface="Arial" panose="020B0604020202020204" pitchFamily="34" charset="0"/>
                <a:cs typeface="Arial" panose="020B0604020202020204" pitchFamily="34" charset="0"/>
              </a:rPr>
              <a:t>Jn</a:t>
            </a:r>
            <a:r>
              <a:rPr lang="es-ES" sz="1600" b="1" dirty="0">
                <a:latin typeface="Arial" panose="020B0604020202020204" pitchFamily="34" charset="0"/>
                <a:cs typeface="Arial" panose="020B0604020202020204" pitchFamily="34" charset="0"/>
              </a:rPr>
              <a:t> 20, 13</a:t>
            </a:r>
            <a:endParaRPr lang="es-ES" sz="1600" b="0" i="0" dirty="0">
              <a:effectLst/>
              <a:latin typeface="Arial" panose="020B0604020202020204" pitchFamily="34" charset="0"/>
              <a:cs typeface="Arial" panose="020B0604020202020204" pitchFamily="34" charset="0"/>
            </a:endParaRPr>
          </a:p>
          <a:p>
            <a:pPr algn="just" fontAlgn="base"/>
            <a:endParaRPr lang="es-ES" sz="1600" b="0" i="0" dirty="0">
              <a:effectLst/>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 </a:t>
            </a:r>
            <a:r>
              <a:rPr lang="es-ES" sz="1600" b="1" dirty="0" err="1">
                <a:latin typeface="Arial" panose="020B0604020202020204" pitchFamily="34" charset="0"/>
                <a:cs typeface="Arial" panose="020B0604020202020204" pitchFamily="34" charset="0"/>
              </a:rPr>
              <a:t>G</a:t>
            </a:r>
            <a:r>
              <a:rPr lang="es-ES" sz="1600" b="1" i="0" dirty="0" err="1">
                <a:effectLst/>
                <a:latin typeface="Arial" panose="020B0604020202020204" pitchFamily="34" charset="0"/>
                <a:cs typeface="Arial" panose="020B0604020202020204" pitchFamily="34" charset="0"/>
              </a:rPr>
              <a:t>uión</a:t>
            </a:r>
            <a:r>
              <a:rPr lang="es-ES" sz="1600" b="1" i="0" dirty="0">
                <a:effectLst/>
                <a:latin typeface="Arial" panose="020B0604020202020204" pitchFamily="34" charset="0"/>
                <a:cs typeface="Arial" panose="020B0604020202020204" pitchFamily="34" charset="0"/>
              </a:rPr>
              <a:t> (-)</a:t>
            </a:r>
          </a:p>
          <a:p>
            <a:pPr algn="just" fontAlgn="base"/>
            <a:r>
              <a:rPr lang="es-ES" sz="1600" b="1" i="0" dirty="0">
                <a:effectLst/>
                <a:latin typeface="Arial" panose="020B0604020202020204" pitchFamily="34" charset="0"/>
                <a:cs typeface="Arial" panose="020B0604020202020204" pitchFamily="34" charset="0"/>
              </a:rPr>
              <a:t>Separa versículos: </a:t>
            </a:r>
            <a:r>
              <a:rPr lang="es-ES" sz="1600" b="1" i="0" dirty="0" err="1">
                <a:effectLst/>
                <a:latin typeface="Arial" panose="020B0604020202020204" pitchFamily="34" charset="0"/>
                <a:cs typeface="Arial" panose="020B0604020202020204" pitchFamily="34" charset="0"/>
              </a:rPr>
              <a:t>Jn</a:t>
            </a:r>
            <a:r>
              <a:rPr lang="es-ES" sz="1600" b="1" i="0" dirty="0">
                <a:effectLst/>
                <a:latin typeface="Arial" panose="020B0604020202020204" pitchFamily="34" charset="0"/>
                <a:cs typeface="Arial" panose="020B0604020202020204" pitchFamily="34" charset="0"/>
              </a:rPr>
              <a:t> 13, 13-14</a:t>
            </a:r>
          </a:p>
          <a:p>
            <a:pPr marL="285750" indent="-285750" algn="just" fontAlgn="base">
              <a:buFont typeface="Wingdings" panose="05000000000000000000" pitchFamily="2" charset="2"/>
              <a:buChar char="Ø"/>
            </a:pPr>
            <a:endParaRPr lang="es-ES" sz="1600" b="0" i="0" dirty="0">
              <a:effectLst/>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 </a:t>
            </a:r>
            <a:r>
              <a:rPr lang="es-ES" sz="1600" b="1" dirty="0">
                <a:latin typeface="Arial" panose="020B0604020202020204" pitchFamily="34" charset="0"/>
                <a:cs typeface="Arial" panose="020B0604020202020204" pitchFamily="34" charset="0"/>
              </a:rPr>
              <a:t>P</a:t>
            </a:r>
            <a:r>
              <a:rPr lang="es-ES" sz="1600" b="1" i="0" dirty="0">
                <a:effectLst/>
                <a:latin typeface="Arial" panose="020B0604020202020204" pitchFamily="34" charset="0"/>
                <a:cs typeface="Arial" panose="020B0604020202020204" pitchFamily="34" charset="0"/>
              </a:rPr>
              <a:t>unto (.) </a:t>
            </a:r>
          </a:p>
          <a:p>
            <a:pPr algn="just" fontAlgn="base"/>
            <a:r>
              <a:rPr lang="es-ES" sz="1600" b="1" dirty="0">
                <a:latin typeface="Arial" panose="020B0604020202020204" pitchFamily="34" charset="0"/>
                <a:cs typeface="Arial" panose="020B0604020202020204" pitchFamily="34" charset="0"/>
              </a:rPr>
              <a:t>Separa </a:t>
            </a:r>
            <a:r>
              <a:rPr lang="es-ES" sz="1600" b="1" i="0" dirty="0">
                <a:effectLst/>
                <a:latin typeface="Arial" panose="020B0604020202020204" pitchFamily="34" charset="0"/>
                <a:cs typeface="Arial" panose="020B0604020202020204" pitchFamily="34" charset="0"/>
              </a:rPr>
              <a:t>citas de un mismo libro, y equivale a decir “y”</a:t>
            </a:r>
            <a:r>
              <a:rPr lang="es-ES" sz="1600" b="1" dirty="0">
                <a:latin typeface="Arial" panose="020B0604020202020204" pitchFamily="34" charset="0"/>
                <a:cs typeface="Arial" panose="020B0604020202020204" pitchFamily="34" charset="0"/>
              </a:rPr>
              <a:t>: </a:t>
            </a:r>
            <a:r>
              <a:rPr lang="es-ES" sz="1600" b="0" i="0" dirty="0">
                <a:effectLst/>
                <a:latin typeface="Arial" panose="020B0604020202020204" pitchFamily="34" charset="0"/>
                <a:cs typeface="Arial" panose="020B0604020202020204" pitchFamily="34" charset="0"/>
              </a:rPr>
              <a:t>Mc 3,2-7.12-13</a:t>
            </a:r>
          </a:p>
          <a:p>
            <a:pPr algn="just" fontAlgn="base"/>
            <a:endParaRPr lang="es-ES" sz="1600" dirty="0">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i="0" dirty="0">
                <a:effectLst/>
                <a:latin typeface="Arial" panose="020B0604020202020204" pitchFamily="34" charset="0"/>
                <a:cs typeface="Arial" panose="020B0604020202020204" pitchFamily="34" charset="0"/>
              </a:rPr>
              <a:t>Punto y coma (;) </a:t>
            </a:r>
          </a:p>
          <a:p>
            <a:pPr algn="just" fontAlgn="base"/>
            <a:r>
              <a:rPr lang="es-ES" sz="1600" b="1" dirty="0">
                <a:latin typeface="Arial" panose="020B0604020202020204" pitchFamily="34" charset="0"/>
                <a:cs typeface="Arial" panose="020B0604020202020204" pitchFamily="34" charset="0"/>
              </a:rPr>
              <a:t>Da a </a:t>
            </a:r>
            <a:r>
              <a:rPr lang="es-ES" sz="1600" b="1" i="0" dirty="0">
                <a:effectLst/>
                <a:latin typeface="Arial" panose="020B0604020202020204" pitchFamily="34" charset="0"/>
                <a:cs typeface="Arial" panose="020B0604020202020204" pitchFamily="34" charset="0"/>
              </a:rPr>
              <a:t>lugar a una nueva cita (</a:t>
            </a:r>
            <a:r>
              <a:rPr lang="es-ES" sz="1600" b="1" i="0" dirty="0" err="1">
                <a:effectLst/>
                <a:latin typeface="Arial" panose="020B0604020202020204" pitchFamily="34" charset="0"/>
                <a:cs typeface="Arial" panose="020B0604020202020204" pitchFamily="34" charset="0"/>
              </a:rPr>
              <a:t>sobretodo</a:t>
            </a:r>
            <a:r>
              <a:rPr lang="es-ES" sz="1600" b="1" i="0" dirty="0">
                <a:effectLst/>
                <a:latin typeface="Arial" panose="020B0604020202020204" pitchFamily="34" charset="0"/>
                <a:cs typeface="Arial" panose="020B0604020202020204" pitchFamily="34" charset="0"/>
              </a:rPr>
              <a:t> de distintos libros)</a:t>
            </a:r>
            <a:r>
              <a:rPr lang="es-ES" sz="1600" dirty="0">
                <a:latin typeface="Arial" panose="020B0604020202020204" pitchFamily="34" charset="0"/>
                <a:cs typeface="Arial" panose="020B0604020202020204" pitchFamily="34" charset="0"/>
              </a:rPr>
              <a:t>: </a:t>
            </a:r>
            <a:r>
              <a:rPr lang="es-ES" sz="1600" b="0" i="0" dirty="0" err="1">
                <a:effectLst/>
                <a:latin typeface="Arial" panose="020B0604020202020204" pitchFamily="34" charset="0"/>
                <a:cs typeface="Arial" panose="020B0604020202020204" pitchFamily="34" charset="0"/>
              </a:rPr>
              <a:t>Ap</a:t>
            </a:r>
            <a:r>
              <a:rPr lang="es-ES" sz="1600" b="0" i="0" dirty="0">
                <a:effectLst/>
                <a:latin typeface="Arial" panose="020B0604020202020204" pitchFamily="34" charset="0"/>
                <a:cs typeface="Arial" panose="020B0604020202020204" pitchFamily="34" charset="0"/>
              </a:rPr>
              <a:t> 6,14-17; </a:t>
            </a:r>
            <a:r>
              <a:rPr lang="es-ES" sz="1600" b="0" i="0" dirty="0" err="1">
                <a:effectLst/>
                <a:latin typeface="Arial" panose="020B0604020202020204" pitchFamily="34" charset="0"/>
                <a:cs typeface="Arial" panose="020B0604020202020204" pitchFamily="34" charset="0"/>
              </a:rPr>
              <a:t>Jn</a:t>
            </a:r>
            <a:r>
              <a:rPr lang="es-ES" sz="1600" b="0" i="0" dirty="0">
                <a:effectLst/>
                <a:latin typeface="Arial" panose="020B0604020202020204" pitchFamily="34" charset="0"/>
                <a:cs typeface="Arial" panose="020B0604020202020204" pitchFamily="34" charset="0"/>
              </a:rPr>
              <a:t> 2,10-11</a:t>
            </a:r>
            <a:endParaRPr lang="es-ES" sz="1600" dirty="0">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endParaRPr lang="es-ES" sz="1600" b="0" i="0" dirty="0">
              <a:effectLst/>
              <a:latin typeface="Arial" panose="020B0604020202020204" pitchFamily="34" charset="0"/>
              <a:cs typeface="Arial" panose="020B0604020202020204" pitchFamily="34" charset="0"/>
            </a:endParaRPr>
          </a:p>
          <a:p>
            <a:pPr marL="285750" indent="-285750" algn="just" fontAlgn="base">
              <a:buFont typeface="Wingdings" panose="05000000000000000000" pitchFamily="2" charset="2"/>
              <a:buChar char="Ø"/>
            </a:pPr>
            <a:r>
              <a:rPr lang="es-ES" sz="1600" b="1" dirty="0">
                <a:latin typeface="Arial" panose="020B0604020202020204" pitchFamily="34" charset="0"/>
                <a:ea typeface="Open Sans" panose="020B0606030504020204" pitchFamily="34" charset="0"/>
                <a:cs typeface="Arial" panose="020B0604020202020204" pitchFamily="34" charset="0"/>
              </a:rPr>
              <a:t>Dos s (</a:t>
            </a:r>
            <a:r>
              <a:rPr lang="es-ES" sz="1600" b="1" i="0" dirty="0">
                <a:effectLst/>
                <a:latin typeface="Arial" panose="020B0604020202020204" pitchFamily="34" charset="0"/>
                <a:ea typeface="Open Sans" panose="020B0606030504020204" pitchFamily="34" charset="0"/>
                <a:cs typeface="Arial" panose="020B0604020202020204" pitchFamily="34" charset="0"/>
              </a:rPr>
              <a:t>“</a:t>
            </a:r>
            <a:r>
              <a:rPr lang="es-ES" sz="1600" b="1" i="0" dirty="0" err="1">
                <a:effectLst/>
                <a:latin typeface="Arial" panose="020B0604020202020204" pitchFamily="34" charset="0"/>
                <a:ea typeface="Open Sans" panose="020B0606030504020204" pitchFamily="34" charset="0"/>
                <a:cs typeface="Arial" panose="020B0604020202020204" pitchFamily="34" charset="0"/>
              </a:rPr>
              <a:t>ss</a:t>
            </a:r>
            <a:r>
              <a:rPr lang="es-ES" sz="1600" b="1" i="0" dirty="0">
                <a:effectLst/>
                <a:latin typeface="Arial" panose="020B0604020202020204" pitchFamily="34" charset="0"/>
                <a:ea typeface="Open Sans" panose="020B0606030504020204" pitchFamily="34" charset="0"/>
                <a:cs typeface="Arial" panose="020B0604020202020204" pitchFamily="34" charset="0"/>
              </a:rPr>
              <a:t>”)</a:t>
            </a:r>
          </a:p>
          <a:p>
            <a:pPr algn="just" fontAlgn="base"/>
            <a:r>
              <a:rPr lang="es-ES" sz="1600" b="1" i="0" dirty="0">
                <a:effectLst/>
                <a:latin typeface="Arial" panose="020B0604020202020204" pitchFamily="34" charset="0"/>
                <a:ea typeface="Open Sans" panose="020B0606030504020204" pitchFamily="34" charset="0"/>
                <a:cs typeface="Arial" panose="020B0604020202020204" pitchFamily="34" charset="0"/>
              </a:rPr>
              <a:t>Da a entender que los versículos que siguen también son del mismo tema que se está citando:</a:t>
            </a:r>
            <a:r>
              <a:rPr lang="es-ES" sz="1600" b="0" i="0" dirty="0">
                <a:effectLst/>
                <a:latin typeface="Arial" panose="020B0604020202020204" pitchFamily="34" charset="0"/>
                <a:ea typeface="Open Sans" panose="020B0606030504020204" pitchFamily="34" charset="0"/>
                <a:cs typeface="Arial" panose="020B0604020202020204" pitchFamily="34" charset="0"/>
              </a:rPr>
              <a:t> </a:t>
            </a:r>
            <a:r>
              <a:rPr lang="es-ES" sz="1600" b="0" i="0" dirty="0" err="1">
                <a:effectLst/>
                <a:latin typeface="Arial" panose="020B0604020202020204" pitchFamily="34" charset="0"/>
                <a:cs typeface="Arial" panose="020B0604020202020204" pitchFamily="34" charset="0"/>
              </a:rPr>
              <a:t>Gn</a:t>
            </a:r>
            <a:r>
              <a:rPr lang="es-ES" sz="1600" b="0" i="0" dirty="0">
                <a:effectLst/>
                <a:latin typeface="Arial" panose="020B0604020202020204" pitchFamily="34" charset="0"/>
                <a:cs typeface="Arial" panose="020B0604020202020204" pitchFamily="34" charset="0"/>
              </a:rPr>
              <a:t> 1, 3ss</a:t>
            </a:r>
          </a:p>
          <a:p>
            <a:pPr algn="just" fontAlgn="base"/>
            <a:r>
              <a:rPr lang="es-ES" sz="1600" dirty="0">
                <a:latin typeface="Arial" panose="020B0604020202020204" pitchFamily="34" charset="0"/>
                <a:cs typeface="Arial" panose="020B0604020202020204" pitchFamily="34" charset="0"/>
              </a:rPr>
              <a:t>(Génesis</a:t>
            </a:r>
            <a:r>
              <a:rPr lang="es-ES" sz="1600" b="0" i="0" dirty="0">
                <a:effectLst/>
                <a:latin typeface="Arial" panose="020B0604020202020204" pitchFamily="34" charset="0"/>
                <a:cs typeface="Arial" panose="020B0604020202020204" pitchFamily="34" charset="0"/>
              </a:rPr>
              <a:t>, capítulo 1, versículos desde el 3 hasta el final del capítulo).</a:t>
            </a:r>
          </a:p>
          <a:p>
            <a:pPr algn="just" fontAlgn="base"/>
            <a:endParaRPr lang="es-ES" sz="1600" dirty="0">
              <a:latin typeface="Arial" panose="020B0604020202020204" pitchFamily="34" charset="0"/>
              <a:cs typeface="Arial" panose="020B0604020202020204" pitchFamily="34" charset="0"/>
            </a:endParaRPr>
          </a:p>
          <a:p>
            <a:pPr marL="285750" indent="-285750" fontAlgn="base">
              <a:buFont typeface="Wingdings" panose="05000000000000000000" pitchFamily="2" charset="2"/>
              <a:buChar char="Ø"/>
            </a:pPr>
            <a:r>
              <a:rPr lang="es-ES" sz="1600" b="1" dirty="0">
                <a:latin typeface="Arial" panose="020B0604020202020204" pitchFamily="34" charset="0"/>
                <a:cs typeface="Arial" panose="020B0604020202020204" pitchFamily="34" charset="0"/>
              </a:rPr>
              <a:t>Número antes del libro (1,2)</a:t>
            </a:r>
          </a:p>
          <a:p>
            <a:pPr fontAlgn="base"/>
            <a:r>
              <a:rPr lang="es-ES" sz="1600" dirty="0">
                <a:latin typeface="Arial" panose="020B0604020202020204" pitchFamily="34" charset="0"/>
                <a:cs typeface="Arial" panose="020B0604020202020204" pitchFamily="34" charset="0"/>
              </a:rPr>
              <a:t>   Da a entender que hay más de un libro con el mismo nombre: 1 </a:t>
            </a:r>
            <a:r>
              <a:rPr lang="es-ES" sz="1600" dirty="0" err="1">
                <a:latin typeface="Arial" panose="020B0604020202020204" pitchFamily="34" charset="0"/>
                <a:cs typeface="Arial" panose="020B0604020202020204" pitchFamily="34" charset="0"/>
              </a:rPr>
              <a:t>Jn</a:t>
            </a:r>
            <a:r>
              <a:rPr lang="es-ES" sz="1600" dirty="0">
                <a:latin typeface="Arial" panose="020B0604020202020204" pitchFamily="34" charset="0"/>
                <a:cs typeface="Arial" panose="020B0604020202020204" pitchFamily="34" charset="0"/>
              </a:rPr>
              <a:t> 4,7</a:t>
            </a:r>
          </a:p>
          <a:p>
            <a:pPr fontAlgn="base"/>
            <a:endParaRPr lang="es-ES" sz="1600" dirty="0">
              <a:latin typeface="Arial" panose="020B0604020202020204" pitchFamily="34" charset="0"/>
              <a:cs typeface="Arial" panose="020B0604020202020204" pitchFamily="34" charset="0"/>
            </a:endParaRPr>
          </a:p>
          <a:p>
            <a:pPr fontAlgn="base"/>
            <a:r>
              <a:rPr lang="es-ES" sz="1600" dirty="0">
                <a:latin typeface="Arial" panose="020B0604020202020204" pitchFamily="34" charset="0"/>
                <a:cs typeface="Arial" panose="020B0604020202020204" pitchFamily="34" charset="0"/>
              </a:rPr>
              <a:t>			</a:t>
            </a:r>
            <a:endParaRPr lang="es-ES" sz="1700" dirty="0">
              <a:latin typeface="Arial" panose="020B0604020202020204" pitchFamily="34" charset="0"/>
              <a:cs typeface="Arial" panose="020B0604020202020204" pitchFamily="34" charset="0"/>
            </a:endParaRPr>
          </a:p>
          <a:p>
            <a:pPr lvl="2" algn="just" fontAlgn="base"/>
            <a:r>
              <a:rPr lang="es-ES" sz="1700" b="0" i="0" dirty="0">
                <a:solidFill>
                  <a:srgbClr val="777777"/>
                </a:solidFill>
                <a:effectLst/>
                <a:latin typeface="Open Sans" panose="020B0606030504020204" pitchFamily="34" charset="0"/>
              </a:rPr>
              <a:t>		</a:t>
            </a:r>
          </a:p>
          <a:p>
            <a:endParaRPr lang="es-PR" sz="20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00B5DEB-95A4-4AA8-8EDD-14C9AA4BBA6E}"/>
              </a:ext>
            </a:extLst>
          </p:cNvPr>
          <p:cNvSpPr txBox="1"/>
          <p:nvPr/>
        </p:nvSpPr>
        <p:spPr>
          <a:xfrm>
            <a:off x="2302828" y="5397792"/>
            <a:ext cx="9898697" cy="553998"/>
          </a:xfrm>
          <a:prstGeom prst="rect">
            <a:avLst/>
          </a:prstGeom>
          <a:noFill/>
        </p:spPr>
        <p:txBody>
          <a:bodyPr wrap="square" rtlCol="0">
            <a:spAutoFit/>
          </a:bodyPr>
          <a:lstStyle/>
          <a:p>
            <a:pPr marL="285750" indent="-285750" algn="just" fontAlgn="base">
              <a:buFont typeface="Wingdings" panose="05000000000000000000" pitchFamily="2" charset="2"/>
              <a:buChar char="Ø"/>
            </a:pPr>
            <a:r>
              <a:rPr lang="es-ES" sz="1500" b="1" dirty="0">
                <a:latin typeface="Arial" panose="020B0604020202020204" pitchFamily="34" charset="0"/>
                <a:ea typeface="Open Sans" panose="020B0606030504020204" pitchFamily="34" charset="0"/>
                <a:cs typeface="Arial" panose="020B0604020202020204" pitchFamily="34" charset="0"/>
              </a:rPr>
              <a:t>Letras después del versículo (a, b, c…)</a:t>
            </a:r>
          </a:p>
          <a:p>
            <a:pPr algn="just" fontAlgn="base"/>
            <a:r>
              <a:rPr lang="es-ES" sz="1500" b="1" dirty="0">
                <a:latin typeface="Arial" panose="020B0604020202020204" pitchFamily="34" charset="0"/>
                <a:ea typeface="Open Sans" panose="020B0606030504020204" pitchFamily="34" charset="0"/>
                <a:cs typeface="Arial" panose="020B0604020202020204" pitchFamily="34" charset="0"/>
              </a:rPr>
              <a:t>        </a:t>
            </a:r>
            <a:r>
              <a:rPr lang="es-ES" sz="1500" dirty="0">
                <a:latin typeface="Arial" panose="020B0604020202020204" pitchFamily="34" charset="0"/>
                <a:ea typeface="Open Sans" panose="020B0606030504020204" pitchFamily="34" charset="0"/>
                <a:cs typeface="Arial" panose="020B0604020202020204" pitchFamily="34" charset="0"/>
              </a:rPr>
              <a:t>Se usa para dividir versículos largos en partes más pequeñas</a:t>
            </a:r>
            <a:r>
              <a:rPr lang="es-ES" sz="1500" dirty="0">
                <a:solidFill>
                  <a:srgbClr val="777777"/>
                </a:solidFill>
                <a:latin typeface="Open Sans" panose="020B0606030504020204" pitchFamily="34" charset="0"/>
                <a:ea typeface="Open Sans" panose="020B0606030504020204" pitchFamily="34" charset="0"/>
                <a:cs typeface="Open Sans" panose="020B0606030504020204" pitchFamily="34" charset="0"/>
              </a:rPr>
              <a:t>: </a:t>
            </a:r>
            <a:r>
              <a:rPr lang="es-ES" sz="1500" dirty="0" err="1">
                <a:latin typeface="Open Sans" panose="020B0606030504020204" pitchFamily="34" charset="0"/>
                <a:ea typeface="Open Sans" panose="020B0606030504020204" pitchFamily="34" charset="0"/>
                <a:cs typeface="Open Sans" panose="020B0606030504020204" pitchFamily="34" charset="0"/>
              </a:rPr>
              <a:t>Gn</a:t>
            </a:r>
            <a:r>
              <a:rPr lang="es-ES" sz="1500" dirty="0">
                <a:latin typeface="Open Sans" panose="020B0606030504020204" pitchFamily="34" charset="0"/>
                <a:ea typeface="Open Sans" panose="020B0606030504020204" pitchFamily="34" charset="0"/>
                <a:cs typeface="Open Sans" panose="020B0606030504020204" pitchFamily="34" charset="0"/>
              </a:rPr>
              <a:t> 2,2b </a:t>
            </a:r>
            <a:endParaRPr lang="es-ES" sz="1500" i="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45859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108" y="-1"/>
            <a:ext cx="12515108" cy="7039749"/>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201285"/>
            <a:ext cx="9072880" cy="707886"/>
          </a:xfrm>
          <a:prstGeom prst="rect">
            <a:avLst/>
          </a:prstGeom>
          <a:noFill/>
        </p:spPr>
        <p:txBody>
          <a:bodyPr wrap="square" rtlCol="0">
            <a:spAutoFit/>
          </a:bodyPr>
          <a:lstStyle/>
          <a:p>
            <a:r>
              <a:rPr lang="es-PR" sz="4000" b="1" dirty="0"/>
              <a:t>Abreviaturas de Libros de Biblia Católica</a:t>
            </a:r>
            <a:endParaRPr lang="en-US" sz="4000" b="1" dirty="0"/>
          </a:p>
        </p:txBody>
      </p:sp>
      <p:sp>
        <p:nvSpPr>
          <p:cNvPr id="10" name="TextBox 9">
            <a:extLst>
              <a:ext uri="{FF2B5EF4-FFF2-40B4-BE49-F238E27FC236}">
                <a16:creationId xmlns:a16="http://schemas.microsoft.com/office/drawing/2014/main" id="{2CFF2364-F5B2-4F3E-9982-04E4DEF8B715}"/>
              </a:ext>
            </a:extLst>
          </p:cNvPr>
          <p:cNvSpPr txBox="1"/>
          <p:nvPr/>
        </p:nvSpPr>
        <p:spPr>
          <a:xfrm>
            <a:off x="369252" y="936952"/>
            <a:ext cx="11453495" cy="707886"/>
          </a:xfrm>
          <a:prstGeom prst="rect">
            <a:avLst/>
          </a:prstGeom>
          <a:noFill/>
        </p:spPr>
        <p:txBody>
          <a:bodyPr wrap="square" rtlCol="0">
            <a:spAutoFit/>
          </a:bodyPr>
          <a:lstStyle/>
          <a:p>
            <a:endParaRPr lang="es-PR" sz="2000" dirty="0">
              <a:latin typeface="Arial" panose="020B0604020202020204" pitchFamily="34" charset="0"/>
              <a:cs typeface="Arial" panose="020B0604020202020204" pitchFamily="34" charset="0"/>
            </a:endParaRPr>
          </a:p>
          <a:p>
            <a:endParaRPr lang="es-PR" sz="2000" dirty="0">
              <a:latin typeface="Arial" panose="020B0604020202020204" pitchFamily="34" charset="0"/>
              <a:cs typeface="Arial" panose="020B0604020202020204" pitchFamily="34" charset="0"/>
            </a:endParaRPr>
          </a:p>
        </p:txBody>
      </p:sp>
      <p:sp>
        <p:nvSpPr>
          <p:cNvPr id="3" name="AutoShape 2" descr="See the source image">
            <a:extLst>
              <a:ext uri="{FF2B5EF4-FFF2-40B4-BE49-F238E27FC236}">
                <a16:creationId xmlns:a16="http://schemas.microsoft.com/office/drawing/2014/main" id="{018AD698-83C0-4A22-AA88-77BB73ED4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See the source image">
            <a:extLst>
              <a:ext uri="{FF2B5EF4-FFF2-40B4-BE49-F238E27FC236}">
                <a16:creationId xmlns:a16="http://schemas.microsoft.com/office/drawing/2014/main" id="{DECE2065-23E6-439F-867A-542B8BBE8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01" y="733802"/>
            <a:ext cx="9766872" cy="6507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509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¿Cómo se formó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073010"/>
            <a:ext cx="11453495" cy="3170099"/>
          </a:xfrm>
          <a:prstGeom prst="rect">
            <a:avLst/>
          </a:prstGeom>
          <a:noFill/>
        </p:spPr>
        <p:txBody>
          <a:bodyPr wrap="square" rtlCol="0">
            <a:spAutoFit/>
          </a:bodyPr>
          <a:lstStyle/>
          <a:p>
            <a:pPr marL="285750" indent="-285750">
              <a:buFont typeface="Wingdings" panose="05000000000000000000" pitchFamily="2" charset="2"/>
              <a:buChar char="Ø"/>
            </a:pPr>
            <a:r>
              <a:rPr lang="es-ES" sz="2500" b="0" i="0" dirty="0">
                <a:solidFill>
                  <a:srgbClr val="303030"/>
                </a:solidFill>
                <a:effectLst/>
                <a:latin typeface="adobe-garamond-pro"/>
              </a:rPr>
              <a:t>Los primeros obispos de la iglesia frecuentemente compararon y </a:t>
            </a:r>
          </a:p>
          <a:p>
            <a:r>
              <a:rPr lang="es-ES" sz="2500" b="0" i="0" dirty="0">
                <a:solidFill>
                  <a:srgbClr val="303030"/>
                </a:solidFill>
                <a:effectLst/>
                <a:latin typeface="adobe-garamond-pro"/>
              </a:rPr>
              <a:t>compartieron sus escritos locales con otras comunidades católicas. Por </a:t>
            </a:r>
          </a:p>
          <a:p>
            <a:r>
              <a:rPr lang="es-ES" sz="2500" b="0" i="0" dirty="0">
                <a:solidFill>
                  <a:srgbClr val="303030"/>
                </a:solidFill>
                <a:effectLst/>
                <a:latin typeface="adobe-garamond-pro"/>
              </a:rPr>
              <a:t>medio del proceso de compartir, orar y estudiar estas primeras </a:t>
            </a:r>
          </a:p>
          <a:p>
            <a:r>
              <a:rPr lang="es-ES" sz="2500" b="0" i="0" dirty="0">
                <a:solidFill>
                  <a:srgbClr val="303030"/>
                </a:solidFill>
                <a:effectLst/>
                <a:latin typeface="adobe-garamond-pro"/>
              </a:rPr>
              <a:t>escrituras, los obispos fueron guiados por el Espíritu Santo en su </a:t>
            </a:r>
          </a:p>
          <a:p>
            <a:r>
              <a:rPr lang="es-ES" sz="2500" b="0" i="0" dirty="0">
                <a:solidFill>
                  <a:srgbClr val="303030"/>
                </a:solidFill>
                <a:effectLst/>
                <a:latin typeface="adobe-garamond-pro"/>
              </a:rPr>
              <a:t>discernimiento de escrituras auténticas del Nuevo Testamento en el </a:t>
            </a:r>
          </a:p>
          <a:p>
            <a:r>
              <a:rPr lang="es-ES" sz="2500" b="0" i="0" dirty="0">
                <a:solidFill>
                  <a:srgbClr val="303030"/>
                </a:solidFill>
                <a:effectLst/>
                <a:latin typeface="adobe-garamond-pro"/>
              </a:rPr>
              <a:t>Concilio de Nicea (325), y finalmente establecieron el canon de escritos </a:t>
            </a:r>
          </a:p>
          <a:p>
            <a:r>
              <a:rPr lang="es-ES" sz="2500" b="0" i="0" dirty="0">
                <a:solidFill>
                  <a:srgbClr val="303030"/>
                </a:solidFill>
                <a:effectLst/>
                <a:latin typeface="adobe-garamond-pro"/>
              </a:rPr>
              <a:t>cristianos en el sínodo de Roma en 374, convocado por el Papa Dámaso I, junto </a:t>
            </a:r>
          </a:p>
          <a:p>
            <a:r>
              <a:rPr lang="es-ES" sz="2500" b="0" i="0" dirty="0">
                <a:solidFill>
                  <a:srgbClr val="303030"/>
                </a:solidFill>
                <a:effectLst/>
                <a:latin typeface="adobe-garamond-pro"/>
              </a:rPr>
              <a:t>con la traducción de la Biblia a la lengua vernácula (latín) por San Jerónimo.</a:t>
            </a:r>
            <a:endParaRPr lang="en-US" sz="2500" dirty="0"/>
          </a:p>
        </p:txBody>
      </p:sp>
      <p:sp>
        <p:nvSpPr>
          <p:cNvPr id="8" name="TextBox 7">
            <a:extLst>
              <a:ext uri="{FF2B5EF4-FFF2-40B4-BE49-F238E27FC236}">
                <a16:creationId xmlns:a16="http://schemas.microsoft.com/office/drawing/2014/main" id="{EE72282A-CFD5-48BD-9ABA-A6CA2C5FD57A}"/>
              </a:ext>
            </a:extLst>
          </p:cNvPr>
          <p:cNvSpPr txBox="1"/>
          <p:nvPr/>
        </p:nvSpPr>
        <p:spPr>
          <a:xfrm>
            <a:off x="3171825" y="4567814"/>
            <a:ext cx="7743825" cy="1631216"/>
          </a:xfrm>
          <a:prstGeom prst="rect">
            <a:avLst/>
          </a:prstGeom>
          <a:noFill/>
        </p:spPr>
        <p:txBody>
          <a:bodyPr wrap="square" rtlCol="0">
            <a:spAutoFit/>
          </a:bodyPr>
          <a:lstStyle/>
          <a:p>
            <a:r>
              <a:rPr lang="es-ES" sz="2000" b="0" i="0" dirty="0">
                <a:solidFill>
                  <a:srgbClr val="303030"/>
                </a:solidFill>
                <a:effectLst/>
                <a:latin typeface="adobe-garamond-pro"/>
              </a:rPr>
              <a:t>El Espíritu Santo obra por medio de la acción </a:t>
            </a:r>
          </a:p>
          <a:p>
            <a:r>
              <a:rPr lang="es-ES" sz="2000" b="0" i="0" dirty="0">
                <a:solidFill>
                  <a:srgbClr val="303030"/>
                </a:solidFill>
                <a:effectLst/>
                <a:latin typeface="adobe-garamond-pro"/>
              </a:rPr>
              <a:t>humana, así que es importante para nosotros estar abiertos a la guía y la inspiración del Espíritu Santo para poder interpretar los acontecimientos de nuestro mundo de acuerdo con la mente de Cristo y actuar </a:t>
            </a:r>
          </a:p>
          <a:p>
            <a:r>
              <a:rPr lang="es-ES" sz="2000" b="0" i="0" dirty="0">
                <a:solidFill>
                  <a:srgbClr val="303030"/>
                </a:solidFill>
                <a:effectLst/>
                <a:latin typeface="adobe-garamond-pro"/>
              </a:rPr>
              <a:t>con fidelidad como el cuerpo de Cristo.</a:t>
            </a:r>
            <a:endParaRPr lang="en-US" sz="2000" dirty="0"/>
          </a:p>
        </p:txBody>
      </p:sp>
    </p:spTree>
    <p:extLst>
      <p:ext uri="{BB962C8B-B14F-4D97-AF65-F5344CB8AC3E}">
        <p14:creationId xmlns:p14="http://schemas.microsoft.com/office/powerpoint/2010/main" val="3468813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386570" cy="1323439"/>
          </a:xfrm>
          <a:prstGeom prst="rect">
            <a:avLst/>
          </a:prstGeom>
          <a:noFill/>
        </p:spPr>
        <p:txBody>
          <a:bodyPr wrap="square" rtlCol="0">
            <a:spAutoFit/>
          </a:bodyPr>
          <a:lstStyle/>
          <a:p>
            <a:pPr algn="l" fontAlgn="base"/>
            <a:r>
              <a:rPr lang="es-ES" sz="4000" b="1" i="0" dirty="0">
                <a:solidFill>
                  <a:srgbClr val="2D2D2D"/>
                </a:solidFill>
                <a:effectLst/>
                <a:latin typeface="Lato" panose="020B0604020202020204" pitchFamily="34" charset="0"/>
              </a:rPr>
              <a:t>¿Que criterios sirvieron para seleccionar el canon del Nuevo Testamento?</a:t>
            </a:r>
          </a:p>
        </p:txBody>
      </p:sp>
      <p:sp>
        <p:nvSpPr>
          <p:cNvPr id="7" name="TextBox 6">
            <a:extLst>
              <a:ext uri="{FF2B5EF4-FFF2-40B4-BE49-F238E27FC236}">
                <a16:creationId xmlns:a16="http://schemas.microsoft.com/office/drawing/2014/main" id="{A98B4711-1EAB-44AB-9FE9-F0D8577FD5F1}"/>
              </a:ext>
            </a:extLst>
          </p:cNvPr>
          <p:cNvSpPr txBox="1"/>
          <p:nvPr/>
        </p:nvSpPr>
        <p:spPr>
          <a:xfrm>
            <a:off x="369251" y="2053687"/>
            <a:ext cx="11453495" cy="2985433"/>
          </a:xfrm>
          <a:prstGeom prst="rect">
            <a:avLst/>
          </a:prstGeom>
          <a:noFill/>
        </p:spPr>
        <p:txBody>
          <a:bodyPr wrap="square" rtlCol="0">
            <a:spAutoFit/>
          </a:bodyPr>
          <a:lstStyle/>
          <a:p>
            <a:pPr algn="just" fontAlgn="base"/>
            <a:r>
              <a:rPr lang="es-ES" sz="2000" b="1" i="0" u="sng" dirty="0">
                <a:effectLst/>
                <a:latin typeface="inherit"/>
              </a:rPr>
              <a:t>Primer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primero era la conformidad del contenido de un pretendido escrito </a:t>
            </a:r>
          </a:p>
          <a:p>
            <a:pPr algn="just" fontAlgn="base"/>
            <a:r>
              <a:rPr lang="es-ES" sz="2000" i="0" dirty="0">
                <a:effectLst/>
                <a:latin typeface="Lato" panose="020F0502020204030203" pitchFamily="34" charset="0"/>
              </a:rPr>
              <a:t>sagrado con lo que se llamaba la regla de la fe, o canon de la fe, es decir, la </a:t>
            </a:r>
          </a:p>
          <a:p>
            <a:pPr algn="just" fontAlgn="base"/>
            <a:r>
              <a:rPr lang="es-ES" sz="2000" i="0" dirty="0">
                <a:effectLst/>
                <a:latin typeface="Lato" panose="020F0502020204030203" pitchFamily="34" charset="0"/>
              </a:rPr>
              <a:t>congruencia teológica del contenido de un escrito.</a:t>
            </a:r>
          </a:p>
          <a:p>
            <a:pPr algn="just" fontAlgn="base"/>
            <a:endParaRPr lang="es-ES" sz="2000" i="0" dirty="0">
              <a:effectLst/>
              <a:latin typeface="Lato" panose="020F0502020204030203" pitchFamily="34" charset="0"/>
            </a:endParaRPr>
          </a:p>
          <a:p>
            <a:pPr algn="just" fontAlgn="base"/>
            <a:r>
              <a:rPr lang="es-ES" sz="2000" b="1" i="0" u="sng" dirty="0">
                <a:effectLst/>
                <a:latin typeface="inherit"/>
              </a:rPr>
              <a:t>Segundo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segundo criterio fue el de la apostolicidad, es decir, si el escrito provenía directa o indirectamente de los apóstoles. </a:t>
            </a:r>
          </a:p>
          <a:p>
            <a:pPr algn="just" fontAlgn="base"/>
            <a:endParaRPr lang="es-ES" sz="2800" b="0" i="0" dirty="0">
              <a:solidFill>
                <a:srgbClr val="2F4F4F"/>
              </a:solidFill>
              <a:effectLst/>
              <a:latin typeface="Lato" panose="020F0502020204030203" pitchFamily="34" charset="0"/>
            </a:endParaRPr>
          </a:p>
        </p:txBody>
      </p:sp>
      <p:sp>
        <p:nvSpPr>
          <p:cNvPr id="8" name="TextBox 7">
            <a:extLst>
              <a:ext uri="{FF2B5EF4-FFF2-40B4-BE49-F238E27FC236}">
                <a16:creationId xmlns:a16="http://schemas.microsoft.com/office/drawing/2014/main" id="{EE72282A-CFD5-48BD-9ABA-A6CA2C5FD57A}"/>
              </a:ext>
            </a:extLst>
          </p:cNvPr>
          <p:cNvSpPr txBox="1"/>
          <p:nvPr/>
        </p:nvSpPr>
        <p:spPr>
          <a:xfrm>
            <a:off x="3181350" y="4872843"/>
            <a:ext cx="7743825" cy="1323439"/>
          </a:xfrm>
          <a:prstGeom prst="rect">
            <a:avLst/>
          </a:prstGeom>
          <a:noFill/>
        </p:spPr>
        <p:txBody>
          <a:bodyPr wrap="square" rtlCol="0">
            <a:spAutoFit/>
          </a:bodyPr>
          <a:lstStyle/>
          <a:p>
            <a:pPr algn="just" fontAlgn="base"/>
            <a:r>
              <a:rPr lang="es-ES" sz="2000" b="1" i="0" u="sng" dirty="0">
                <a:effectLst/>
                <a:latin typeface="inherit"/>
              </a:rPr>
              <a:t>Tercer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tercero consistía en la aceptación común y el uso continuo de tal o cual escrito en las iglesias, sobre todo su uso como lectura sagrada en las asambleas litúrgicas.</a:t>
            </a:r>
          </a:p>
        </p:txBody>
      </p:sp>
    </p:spTree>
    <p:extLst>
      <p:ext uri="{BB962C8B-B14F-4D97-AF65-F5344CB8AC3E}">
        <p14:creationId xmlns:p14="http://schemas.microsoft.com/office/powerpoint/2010/main" val="1049652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386570" cy="1323439"/>
          </a:xfrm>
          <a:prstGeom prst="rect">
            <a:avLst/>
          </a:prstGeom>
          <a:noFill/>
        </p:spPr>
        <p:txBody>
          <a:bodyPr wrap="square" rtlCol="0">
            <a:spAutoFit/>
          </a:bodyPr>
          <a:lstStyle/>
          <a:p>
            <a:pPr algn="l" fontAlgn="base"/>
            <a:r>
              <a:rPr lang="es-ES" sz="4000" b="1" i="0" dirty="0">
                <a:solidFill>
                  <a:srgbClr val="2D2D2D"/>
                </a:solidFill>
                <a:effectLst/>
                <a:latin typeface="Lato" panose="020B0604020202020204" pitchFamily="34" charset="0"/>
              </a:rPr>
              <a:t>¿Que criterios sirvieron para seleccionar el canon del Nuevo Testamento?</a:t>
            </a:r>
          </a:p>
        </p:txBody>
      </p:sp>
      <p:sp>
        <p:nvSpPr>
          <p:cNvPr id="7" name="TextBox 6">
            <a:extLst>
              <a:ext uri="{FF2B5EF4-FFF2-40B4-BE49-F238E27FC236}">
                <a16:creationId xmlns:a16="http://schemas.microsoft.com/office/drawing/2014/main" id="{A98B4711-1EAB-44AB-9FE9-F0D8577FD5F1}"/>
              </a:ext>
            </a:extLst>
          </p:cNvPr>
          <p:cNvSpPr txBox="1"/>
          <p:nvPr/>
        </p:nvSpPr>
        <p:spPr>
          <a:xfrm>
            <a:off x="369251" y="2053687"/>
            <a:ext cx="11453495" cy="2985433"/>
          </a:xfrm>
          <a:prstGeom prst="rect">
            <a:avLst/>
          </a:prstGeom>
          <a:noFill/>
        </p:spPr>
        <p:txBody>
          <a:bodyPr wrap="square" rtlCol="0">
            <a:spAutoFit/>
          </a:bodyPr>
          <a:lstStyle/>
          <a:p>
            <a:pPr algn="just" fontAlgn="base"/>
            <a:r>
              <a:rPr lang="es-ES" sz="2000" b="1" i="0" u="sng" dirty="0">
                <a:effectLst/>
                <a:latin typeface="inherit"/>
              </a:rPr>
              <a:t>Primer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primero era la </a:t>
            </a:r>
            <a:r>
              <a:rPr lang="es-ES" sz="2000" b="1" i="0" dirty="0">
                <a:effectLst/>
                <a:latin typeface="Lato" panose="020F0502020204030203" pitchFamily="34" charset="0"/>
              </a:rPr>
              <a:t>conformidad del contenido </a:t>
            </a:r>
            <a:r>
              <a:rPr lang="es-ES" sz="2000" i="0" dirty="0">
                <a:effectLst/>
                <a:latin typeface="Lato" panose="020F0502020204030203" pitchFamily="34" charset="0"/>
              </a:rPr>
              <a:t>de un pretendido escrito </a:t>
            </a:r>
          </a:p>
          <a:p>
            <a:pPr algn="just" fontAlgn="base"/>
            <a:r>
              <a:rPr lang="es-ES" sz="2000" i="0" dirty="0">
                <a:effectLst/>
                <a:latin typeface="Lato" panose="020F0502020204030203" pitchFamily="34" charset="0"/>
              </a:rPr>
              <a:t>sagrado con lo que se llamaba la regla de la fe, o canon de la fe, es decir, la </a:t>
            </a:r>
          </a:p>
          <a:p>
            <a:pPr algn="just" fontAlgn="base"/>
            <a:r>
              <a:rPr lang="es-ES" sz="2000" i="0" dirty="0">
                <a:effectLst/>
                <a:latin typeface="Lato" panose="020F0502020204030203" pitchFamily="34" charset="0"/>
              </a:rPr>
              <a:t>congruencia teológica del contenido de un escrito.</a:t>
            </a:r>
          </a:p>
          <a:p>
            <a:pPr algn="just" fontAlgn="base"/>
            <a:endParaRPr lang="es-ES" sz="2000" i="0" dirty="0">
              <a:effectLst/>
              <a:latin typeface="Lato" panose="020F0502020204030203" pitchFamily="34" charset="0"/>
            </a:endParaRPr>
          </a:p>
          <a:p>
            <a:pPr algn="just" fontAlgn="base"/>
            <a:r>
              <a:rPr lang="es-ES" sz="2000" b="1" i="0" u="sng" dirty="0">
                <a:effectLst/>
                <a:latin typeface="inherit"/>
              </a:rPr>
              <a:t>Segundo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segundo criterio fue el de la </a:t>
            </a:r>
            <a:r>
              <a:rPr lang="es-ES" sz="2000" b="1" i="0" dirty="0">
                <a:effectLst/>
                <a:latin typeface="Lato" panose="020F0502020204030203" pitchFamily="34" charset="0"/>
              </a:rPr>
              <a:t>apostolicidad</a:t>
            </a:r>
            <a:r>
              <a:rPr lang="es-ES" sz="2000" i="0" dirty="0">
                <a:effectLst/>
                <a:latin typeface="Lato" panose="020F0502020204030203" pitchFamily="34" charset="0"/>
              </a:rPr>
              <a:t>, es decir, si el escrito provenía directa o indirectamente de los apóstoles. </a:t>
            </a:r>
          </a:p>
          <a:p>
            <a:pPr algn="just" fontAlgn="base"/>
            <a:endParaRPr lang="es-ES" sz="2800" b="0" i="0" dirty="0">
              <a:solidFill>
                <a:srgbClr val="2F4F4F"/>
              </a:solidFill>
              <a:effectLst/>
              <a:latin typeface="Lato" panose="020F0502020204030203" pitchFamily="34" charset="0"/>
            </a:endParaRPr>
          </a:p>
        </p:txBody>
      </p:sp>
      <p:sp>
        <p:nvSpPr>
          <p:cNvPr id="8" name="TextBox 7">
            <a:extLst>
              <a:ext uri="{FF2B5EF4-FFF2-40B4-BE49-F238E27FC236}">
                <a16:creationId xmlns:a16="http://schemas.microsoft.com/office/drawing/2014/main" id="{EE72282A-CFD5-48BD-9ABA-A6CA2C5FD57A}"/>
              </a:ext>
            </a:extLst>
          </p:cNvPr>
          <p:cNvSpPr txBox="1"/>
          <p:nvPr/>
        </p:nvSpPr>
        <p:spPr>
          <a:xfrm>
            <a:off x="3181350" y="4872843"/>
            <a:ext cx="7743825" cy="1323439"/>
          </a:xfrm>
          <a:prstGeom prst="rect">
            <a:avLst/>
          </a:prstGeom>
          <a:noFill/>
        </p:spPr>
        <p:txBody>
          <a:bodyPr wrap="square" rtlCol="0">
            <a:spAutoFit/>
          </a:bodyPr>
          <a:lstStyle/>
          <a:p>
            <a:pPr algn="just" fontAlgn="base"/>
            <a:r>
              <a:rPr lang="es-ES" sz="2000" b="1" i="0" u="sng" dirty="0">
                <a:effectLst/>
                <a:latin typeface="inherit"/>
              </a:rPr>
              <a:t>Tercer Criterio</a:t>
            </a:r>
            <a:endParaRPr lang="es-ES" sz="2000" b="1" i="0" dirty="0">
              <a:effectLst/>
              <a:latin typeface="Lato" panose="020F0502020204030203" pitchFamily="34" charset="0"/>
            </a:endParaRPr>
          </a:p>
          <a:p>
            <a:pPr algn="just" fontAlgn="base"/>
            <a:r>
              <a:rPr lang="es-ES" sz="2000" i="0" dirty="0">
                <a:effectLst/>
                <a:latin typeface="Lato" panose="020F0502020204030203" pitchFamily="34" charset="0"/>
              </a:rPr>
              <a:t>• El tercero consistía en la </a:t>
            </a:r>
            <a:r>
              <a:rPr lang="es-ES" sz="2000" b="1" i="0" dirty="0">
                <a:effectLst/>
                <a:latin typeface="Lato" panose="020F0502020204030203" pitchFamily="34" charset="0"/>
              </a:rPr>
              <a:t>aceptación común </a:t>
            </a:r>
            <a:r>
              <a:rPr lang="es-ES" sz="2000" i="0" dirty="0">
                <a:effectLst/>
                <a:latin typeface="Lato" panose="020F0502020204030203" pitchFamily="34" charset="0"/>
              </a:rPr>
              <a:t>y el uso continuo de tal o cual escrito en las iglesias, sobre todo su uso como lectura sagrada en las asambleas litúrgicas.</a:t>
            </a:r>
          </a:p>
        </p:txBody>
      </p:sp>
    </p:spTree>
    <p:extLst>
      <p:ext uri="{BB962C8B-B14F-4D97-AF65-F5344CB8AC3E}">
        <p14:creationId xmlns:p14="http://schemas.microsoft.com/office/powerpoint/2010/main" val="2964548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400685" y="188153"/>
            <a:ext cx="9072880" cy="707886"/>
          </a:xfrm>
          <a:prstGeom prst="rect">
            <a:avLst/>
          </a:prstGeom>
          <a:noFill/>
        </p:spPr>
        <p:txBody>
          <a:bodyPr wrap="square" rtlCol="0">
            <a:spAutoFit/>
          </a:bodyPr>
          <a:lstStyle/>
          <a:p>
            <a:r>
              <a:rPr lang="es-PR" sz="4000" b="1" dirty="0"/>
              <a:t>¿Cómo se debe leer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719067"/>
            <a:ext cx="11805920" cy="4524315"/>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b="0" i="0" dirty="0">
                <a:effectLst/>
                <a:latin typeface="Gentium Basic"/>
              </a:rPr>
              <a:t>Debe ser una lectura </a:t>
            </a:r>
            <a:r>
              <a:rPr lang="es-ES" b="1" i="1" dirty="0">
                <a:effectLst/>
                <a:latin typeface="Gentium Basic"/>
              </a:rPr>
              <a:t>sobrenatural</a:t>
            </a:r>
            <a:r>
              <a:rPr lang="es-ES" b="0" i="0" dirty="0">
                <a:effectLst/>
                <a:latin typeface="Gentium Basic"/>
              </a:rPr>
              <a:t>. Su autor principal es el Espíritu Santo, por tanto Él </a:t>
            </a:r>
          </a:p>
          <a:p>
            <a:r>
              <a:rPr lang="es-ES" b="0" i="0" dirty="0">
                <a:effectLst/>
                <a:latin typeface="Gentium Basic"/>
              </a:rPr>
              <a:t>ayudarnos a comprenderla. Él nos ayuda en la medida en que nos acercamos a la Biblia como lo </a:t>
            </a:r>
          </a:p>
          <a:p>
            <a:r>
              <a:rPr lang="es-ES" b="0" i="0" dirty="0">
                <a:effectLst/>
                <a:latin typeface="Gentium Basic"/>
              </a:rPr>
              <a:t>que es: Palabra de Dios; y por tanto, cuando lo hacemos con espíritu de oración y respeto.</a:t>
            </a:r>
          </a:p>
          <a:p>
            <a:endParaRPr lang="en-US" dirty="0"/>
          </a:p>
          <a:p>
            <a:pPr marL="457200" indent="-457200">
              <a:buFont typeface="Wingdings" panose="05000000000000000000" pitchFamily="2" charset="2"/>
              <a:buChar char="Ø"/>
            </a:pPr>
            <a:r>
              <a:rPr lang="en-US" dirty="0"/>
              <a:t>Debe ser una </a:t>
            </a:r>
            <a:r>
              <a:rPr lang="en-US" dirty="0" err="1"/>
              <a:t>lectura</a:t>
            </a:r>
            <a:r>
              <a:rPr lang="en-US" dirty="0"/>
              <a:t> </a:t>
            </a:r>
            <a:r>
              <a:rPr lang="en-US" b="1" i="1" dirty="0" err="1"/>
              <a:t>eclesial</a:t>
            </a:r>
            <a:r>
              <a:rPr lang="en-US" b="1" i="1" dirty="0"/>
              <a:t>. </a:t>
            </a:r>
            <a:r>
              <a:rPr lang="es-ES" b="0" i="0" dirty="0">
                <a:effectLst/>
                <a:latin typeface="Gentium Basic"/>
              </a:rPr>
              <a:t>Debe ser una lectura atenta a las enseñanzas del Magisterio. Es el</a:t>
            </a:r>
          </a:p>
          <a:p>
            <a:r>
              <a:rPr lang="es-ES" b="0" i="0" dirty="0">
                <a:effectLst/>
                <a:latin typeface="Gentium Basic"/>
              </a:rPr>
              <a:t>mismo Jesucristo, como hemos visto en su lugar, el que ha confiado a los apóstoles y sus sucesores </a:t>
            </a:r>
          </a:p>
          <a:p>
            <a:r>
              <a:rPr lang="es-ES" b="0" i="0" dirty="0">
                <a:effectLst/>
                <a:latin typeface="Gentium Basic"/>
              </a:rPr>
              <a:t>la custodia del depósito de la fe, es decir, la Sagrada Escritura y la Sagrada Tradición. La función del </a:t>
            </a:r>
          </a:p>
          <a:p>
            <a:r>
              <a:rPr lang="es-ES" b="0" i="0" dirty="0">
                <a:effectLst/>
                <a:latin typeface="Gentium Basic"/>
              </a:rPr>
              <a:t>Magisterio no limita o restringe nuestra iniciativa; la guía para que no se extravíe. El oficio de </a:t>
            </a:r>
          </a:p>
          <a:p>
            <a:r>
              <a:rPr lang="es-ES" b="0" i="0" dirty="0">
                <a:effectLst/>
                <a:latin typeface="Gentium Basic"/>
              </a:rPr>
              <a:t>interpretar auténticamente la palabra de Dios, oral o escrita, ha sido encomendado sólo al Magisterio vivo de la Iglesia, el cual lo ejercita en nombre de Jesucristo mismo.</a:t>
            </a:r>
          </a:p>
          <a:p>
            <a:endParaRPr lang="en-US" dirty="0"/>
          </a:p>
          <a:p>
            <a:pPr marL="457200" indent="-457200">
              <a:buFont typeface="Wingdings" panose="05000000000000000000" pitchFamily="2" charset="2"/>
              <a:buChar char="Ø"/>
            </a:pPr>
            <a:r>
              <a:rPr lang="es-ES" dirty="0">
                <a:latin typeface="Gentium Basic"/>
              </a:rPr>
              <a:t>D</a:t>
            </a:r>
            <a:r>
              <a:rPr lang="es-ES" b="0" i="0" dirty="0">
                <a:effectLst/>
                <a:latin typeface="Gentium Basic"/>
              </a:rPr>
              <a:t>ebe ser </a:t>
            </a:r>
            <a:r>
              <a:rPr lang="es-ES" dirty="0">
                <a:latin typeface="Gentium Basic"/>
              </a:rPr>
              <a:t>una lectura </a:t>
            </a:r>
            <a:r>
              <a:rPr lang="es-ES" b="1" i="1" dirty="0">
                <a:effectLst/>
                <a:latin typeface="Gentium Basic"/>
              </a:rPr>
              <a:t>integral</a:t>
            </a:r>
            <a:r>
              <a:rPr lang="es-ES" b="1" i="0" dirty="0">
                <a:effectLst/>
                <a:latin typeface="Gentium Basic"/>
              </a:rPr>
              <a:t>. </a:t>
            </a:r>
            <a:r>
              <a:rPr lang="es-ES" b="0" i="0" dirty="0">
                <a:effectLst/>
                <a:latin typeface="Gentium Basic"/>
              </a:rPr>
              <a:t>Esto significa captar </a:t>
            </a:r>
            <a:r>
              <a:rPr lang="es-ES" b="0" i="1" dirty="0">
                <a:effectLst/>
                <a:latin typeface="Gentium Basic"/>
              </a:rPr>
              <a:t>todos los sentidos </a:t>
            </a:r>
            <a:r>
              <a:rPr lang="es-ES" b="0" i="0" dirty="0">
                <a:effectLst/>
                <a:latin typeface="Gentium Basic"/>
              </a:rPr>
              <a:t>que tiene un texto revelado, que pueden ser</a:t>
            </a:r>
          </a:p>
          <a:p>
            <a:r>
              <a:rPr lang="es-ES" b="0" i="0" dirty="0">
                <a:effectLst/>
                <a:latin typeface="Gentium Basic"/>
              </a:rPr>
              <a:t>muchos. Además del sentido histórico y literal, hay sentidos espirituales, pues muchas de las verdades allí contenidas tienen aplicaciones  (proféticas, morales y espirituales) para  la  vida  de  la  Iglesia  y  de cada      cristiano, que no se agotan en el   </a:t>
            </a:r>
          </a:p>
          <a:p>
            <a:r>
              <a:rPr lang="es-ES" dirty="0">
                <a:latin typeface="Gentium Basic"/>
              </a:rPr>
              <a:t>             </a:t>
            </a:r>
            <a:r>
              <a:rPr lang="es-ES" b="0" i="0" dirty="0">
                <a:effectLst/>
                <a:latin typeface="Gentium Basic"/>
              </a:rPr>
              <a:t>sentido material de las palabras.</a:t>
            </a:r>
            <a:endParaRPr lang="en-US" dirty="0"/>
          </a:p>
        </p:txBody>
      </p:sp>
      <p:sp>
        <p:nvSpPr>
          <p:cNvPr id="8" name="TextBox 7">
            <a:extLst>
              <a:ext uri="{FF2B5EF4-FFF2-40B4-BE49-F238E27FC236}">
                <a16:creationId xmlns:a16="http://schemas.microsoft.com/office/drawing/2014/main" id="{EE72282A-CFD5-48BD-9ABA-A6CA2C5FD57A}"/>
              </a:ext>
            </a:extLst>
          </p:cNvPr>
          <p:cNvSpPr txBox="1"/>
          <p:nvPr/>
        </p:nvSpPr>
        <p:spPr>
          <a:xfrm>
            <a:off x="3133725" y="5321022"/>
            <a:ext cx="8848725" cy="2015936"/>
          </a:xfrm>
          <a:prstGeom prst="rect">
            <a:avLst/>
          </a:prstGeom>
          <a:noFill/>
        </p:spPr>
        <p:txBody>
          <a:bodyPr wrap="square" rtlCol="0">
            <a:spAutoFit/>
          </a:bodyPr>
          <a:lstStyle/>
          <a:p>
            <a:pPr marL="342900" indent="-342900" algn="l">
              <a:buFont typeface="Wingdings" panose="05000000000000000000" pitchFamily="2" charset="2"/>
              <a:buChar char="Ø"/>
            </a:pPr>
            <a:r>
              <a:rPr lang="es-ES" b="0" i="0" dirty="0">
                <a:effectLst/>
                <a:latin typeface="Gentium Basic"/>
              </a:rPr>
              <a:t>Debe ser una lectura </a:t>
            </a:r>
            <a:r>
              <a:rPr lang="es-ES" b="1" i="1" dirty="0">
                <a:effectLst/>
                <a:latin typeface="Gentium Basic"/>
              </a:rPr>
              <a:t>viva</a:t>
            </a:r>
            <a:r>
              <a:rPr lang="es-ES" b="1" i="0" dirty="0">
                <a:effectLst/>
                <a:latin typeface="Gentium Basic"/>
              </a:rPr>
              <a:t>. </a:t>
            </a:r>
            <a:r>
              <a:rPr lang="es-ES" b="0" i="0" dirty="0">
                <a:effectLst/>
                <a:latin typeface="Gentium Basic"/>
              </a:rPr>
              <a:t>Es decir, debe tender a hacerse vida, a encarnarse en </a:t>
            </a:r>
          </a:p>
          <a:p>
            <a:pPr algn="l"/>
            <a:r>
              <a:rPr lang="es-ES" b="0" i="0" dirty="0">
                <a:effectLst/>
                <a:latin typeface="Gentium Basic"/>
              </a:rPr>
              <a:t>cada cristiano. Si no se transforma en la vida del cristiano queda como letra muerta.</a:t>
            </a:r>
          </a:p>
          <a:p>
            <a:pPr algn="l"/>
            <a:r>
              <a:rPr lang="es-ES" b="0" i="0" dirty="0">
                <a:effectLst/>
                <a:latin typeface="Gentium Basic"/>
              </a:rPr>
              <a:t>La verdadera lectura y meditación de la Biblia debe encender la caridad y santidad en</a:t>
            </a:r>
          </a:p>
          <a:p>
            <a:pPr algn="l"/>
            <a:r>
              <a:rPr lang="es-ES" dirty="0">
                <a:latin typeface="Gentium Basic"/>
              </a:rPr>
              <a:t>c</a:t>
            </a:r>
            <a:r>
              <a:rPr lang="es-ES" b="0" i="0" dirty="0">
                <a:effectLst/>
                <a:latin typeface="Gentium Basic"/>
              </a:rPr>
              <a:t>ada corazón. Si no nos lleva a la práctica de las virtudes, la misma lectura de la Biblia </a:t>
            </a:r>
          </a:p>
          <a:p>
            <a:pPr algn="l"/>
            <a:r>
              <a:rPr lang="es-ES" b="0" i="0" dirty="0">
                <a:effectLst/>
                <a:latin typeface="Gentium Basic"/>
              </a:rPr>
              <a:t>nos condena, porque obramos contra la voluntad divina conociéndola claramente. </a:t>
            </a:r>
          </a:p>
          <a:p>
            <a:endParaRPr lang="en-US" sz="3500" dirty="0"/>
          </a:p>
        </p:txBody>
      </p:sp>
    </p:spTree>
    <p:extLst>
      <p:ext uri="{BB962C8B-B14F-4D97-AF65-F5344CB8AC3E}">
        <p14:creationId xmlns:p14="http://schemas.microsoft.com/office/powerpoint/2010/main" val="4253213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2062103"/>
          </a:xfrm>
          <a:prstGeom prst="rect">
            <a:avLst/>
          </a:prstGeom>
          <a:noFill/>
        </p:spPr>
        <p:txBody>
          <a:bodyPr wrap="square" rtlCol="0">
            <a:spAutoFit/>
          </a:bodyPr>
          <a:lstStyle/>
          <a:p>
            <a:r>
              <a:rPr lang="es-PR" sz="2000" b="1" i="0" u="sng" strike="noStrike" dirty="0">
                <a:effectLst/>
                <a:latin typeface="Verdana-Bold"/>
              </a:rPr>
              <a:t>1.</a:t>
            </a:r>
            <a:r>
              <a:rPr lang="es-ES" sz="2000" b="1" i="0" u="sng" strike="noStrike" dirty="0">
                <a:effectLst/>
                <a:latin typeface="Verdana-Bold"/>
              </a:rPr>
              <a:t> LA INTENCIÓN DEL AUTOR</a:t>
            </a:r>
            <a:br>
              <a:rPr lang="es-ES" i="0" u="none" strike="noStrike" dirty="0">
                <a:solidFill>
                  <a:srgbClr val="808080"/>
                </a:solidFill>
                <a:effectLst/>
                <a:latin typeface="Verdana-Bold"/>
              </a:rPr>
            </a:br>
            <a:endParaRPr lang="es-ES" i="0" u="none" strike="noStrike" dirty="0">
              <a:solidFill>
                <a:srgbClr val="808080"/>
              </a:solidFill>
              <a:effectLst/>
              <a:latin typeface="Verdana-Bold"/>
            </a:endParaRPr>
          </a:p>
          <a:p>
            <a:r>
              <a:rPr lang="es-ES" i="0" u="none" strike="noStrike" dirty="0">
                <a:effectLst/>
                <a:latin typeface="Verdana" panose="020B0604030504040204" pitchFamily="34" charset="0"/>
              </a:rPr>
              <a:t>El intérprete de la Sagrada Escritura debe investigar con atención qué </a:t>
            </a:r>
          </a:p>
          <a:p>
            <a:r>
              <a:rPr lang="es-ES" i="0" u="none" strike="noStrike" dirty="0">
                <a:effectLst/>
                <a:latin typeface="Verdana" panose="020B0604030504040204" pitchFamily="34" charset="0"/>
              </a:rPr>
              <a:t>pretendieron expresar realmente los hagiógrafos y plugo a Dios manifestar </a:t>
            </a:r>
          </a:p>
          <a:p>
            <a:r>
              <a:rPr lang="es-ES" i="0" u="none" strike="noStrike" dirty="0">
                <a:effectLst/>
                <a:latin typeface="Verdana" panose="020B0604030504040204" pitchFamily="34" charset="0"/>
              </a:rPr>
              <a:t>por su palabras, para comprender lo que Él quiso comunicarnos (Dei Verbum 12).</a:t>
            </a:r>
            <a:br>
              <a:rPr lang="es-ES" i="0" u="none" strike="noStrike" dirty="0">
                <a:effectLst/>
                <a:latin typeface="Verdana" panose="020B0604030504040204" pitchFamily="34" charset="0"/>
              </a:rPr>
            </a:br>
            <a:endParaRPr lang="es-ES" i="0" u="none" strike="noStrike" dirty="0">
              <a:effectLst/>
              <a:latin typeface="Verdana" panose="020B0604030504040204" pitchFamily="34" charset="0"/>
            </a:endParaRPr>
          </a:p>
          <a:p>
            <a:r>
              <a:rPr lang="es-ES" i="0" u="none" strike="noStrike" dirty="0">
                <a:effectLst/>
                <a:latin typeface="Verdana" panose="020B0604030504040204" pitchFamily="34" charset="0"/>
              </a:rPr>
              <a:t>Es necesario ver qué dice el texto:</a:t>
            </a:r>
          </a:p>
        </p:txBody>
      </p:sp>
      <p:sp>
        <p:nvSpPr>
          <p:cNvPr id="8" name="TextBox 7">
            <a:extLst>
              <a:ext uri="{FF2B5EF4-FFF2-40B4-BE49-F238E27FC236}">
                <a16:creationId xmlns:a16="http://schemas.microsoft.com/office/drawing/2014/main" id="{EE72282A-CFD5-48BD-9ABA-A6CA2C5FD57A}"/>
              </a:ext>
            </a:extLst>
          </p:cNvPr>
          <p:cNvSpPr txBox="1"/>
          <p:nvPr/>
        </p:nvSpPr>
        <p:spPr>
          <a:xfrm>
            <a:off x="3301033" y="4080983"/>
            <a:ext cx="7743825" cy="2785378"/>
          </a:xfrm>
          <a:prstGeom prst="rect">
            <a:avLst/>
          </a:prstGeom>
          <a:noFill/>
        </p:spPr>
        <p:txBody>
          <a:bodyPr wrap="square" rtlCol="0">
            <a:spAutoFit/>
          </a:bodyPr>
          <a:lstStyle/>
          <a:p>
            <a:r>
              <a:rPr lang="es-ES" sz="2000" b="0" i="0" u="none" strike="noStrike" dirty="0">
                <a:effectLst/>
                <a:latin typeface="Verdana" panose="020B0604030504040204" pitchFamily="34" charset="0"/>
              </a:rPr>
              <a:t>¿Qué sucede en él?</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¿Quiénes intervienen?</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¿Qué hacen?</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¿Qué dicen?</a:t>
            </a:r>
            <a:br>
              <a:rPr lang="es-ES" sz="2000" b="0" i="0" u="none" strike="noStrike" dirty="0">
                <a:effectLst/>
                <a:latin typeface="Verdana" panose="020B0604030504040204" pitchFamily="34" charset="0"/>
              </a:rPr>
            </a:br>
            <a:r>
              <a:rPr lang="es-ES" sz="2000" b="0" i="0" u="none" strike="noStrike" dirty="0">
                <a:effectLst/>
                <a:latin typeface="Verdana" panose="020B0604030504040204" pitchFamily="34" charset="0"/>
              </a:rPr>
              <a:t>¿Qué es lo que les sucede?</a:t>
            </a:r>
            <a:br>
              <a:rPr lang="es-ES" sz="2000" b="0" i="0" u="none" strike="noStrike" dirty="0">
                <a:effectLst/>
                <a:latin typeface="Verdana" panose="020B0604030504040204" pitchFamily="34" charset="0"/>
              </a:rPr>
            </a:br>
            <a:endParaRPr lang="es-ES" sz="2000" b="0" u="none" strike="noStrike" dirty="0">
              <a:effectLst/>
              <a:latin typeface="Verdana" panose="020B0604030504040204" pitchFamily="34" charset="0"/>
            </a:endParaRPr>
          </a:p>
          <a:p>
            <a:r>
              <a:rPr lang="es-ES" sz="2000" b="0" i="0" u="none" strike="noStrike" dirty="0">
                <a:effectLst/>
                <a:latin typeface="Verdana" panose="020B0604030504040204" pitchFamily="34" charset="0"/>
              </a:rPr>
              <a:t>“Cada texto debe leerse en su contexto”</a:t>
            </a: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1515899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3170099"/>
          </a:xfrm>
          <a:prstGeom prst="rect">
            <a:avLst/>
          </a:prstGeom>
          <a:noFill/>
        </p:spPr>
        <p:txBody>
          <a:bodyPr wrap="square" rtlCol="0">
            <a:spAutoFit/>
          </a:bodyPr>
          <a:lstStyle/>
          <a:p>
            <a:r>
              <a:rPr lang="es-ES" sz="2000" b="1" i="0" u="sng" strike="noStrike" dirty="0">
                <a:effectLst/>
                <a:latin typeface="Verdana-Bold"/>
              </a:rPr>
              <a:t>2. ATENDER LOS GÉNEROS LITERARIOS</a:t>
            </a:r>
            <a:br>
              <a:rPr lang="es-ES" sz="2000" b="1" i="0" u="none" strike="noStrike" dirty="0">
                <a:effectLst/>
                <a:latin typeface="Verdana-Bold"/>
              </a:rPr>
            </a:br>
            <a:br>
              <a:rPr lang="es-ES" sz="2000" b="0" u="none" strike="noStrike" dirty="0">
                <a:effectLst/>
                <a:latin typeface="Verdana" panose="020B0604030504040204" pitchFamily="34" charset="0"/>
              </a:rPr>
            </a:br>
            <a:r>
              <a:rPr lang="es-ES" sz="2000" b="0" i="0" u="none" strike="noStrike" dirty="0">
                <a:effectLst/>
                <a:latin typeface="Verdana" panose="020B0604030504040204" pitchFamily="34" charset="0"/>
              </a:rPr>
              <a:t>Un Género Literario es una forma de expresarse en forma oral o por </a:t>
            </a:r>
          </a:p>
          <a:p>
            <a:r>
              <a:rPr lang="es-ES" sz="2000" b="0" i="0" u="none" strike="noStrike" dirty="0">
                <a:effectLst/>
                <a:latin typeface="Verdana" panose="020B0604030504040204" pitchFamily="34" charset="0"/>
              </a:rPr>
              <a:t>escrito, características  de una literatura o un autor.</a:t>
            </a:r>
            <a:br>
              <a:rPr lang="es-ES" sz="2000" b="0" i="0" u="none" strike="noStrike" dirty="0">
                <a:effectLst/>
                <a:latin typeface="Verdana" panose="020B0604030504040204" pitchFamily="34" charset="0"/>
              </a:rPr>
            </a:br>
            <a:endParaRPr lang="es-ES" sz="2000" b="0" i="0" u="none" strike="noStrike" dirty="0">
              <a:effectLst/>
              <a:latin typeface="Verdana" panose="020B0604030504040204" pitchFamily="34" charset="0"/>
            </a:endParaRPr>
          </a:p>
          <a:p>
            <a:r>
              <a:rPr lang="es-ES" sz="2000" b="0" i="0" u="none" strike="noStrike" dirty="0">
                <a:effectLst/>
                <a:latin typeface="Verdana" panose="020B0604030504040204" pitchFamily="34" charset="0"/>
              </a:rPr>
              <a:t>En la Biblia hay muchas formas de decir las cosas. Hay narraciones, poemas, parábolas, sermones, leyes...</a:t>
            </a:r>
          </a:p>
          <a:p>
            <a:endParaRPr lang="es-ES" sz="2000" dirty="0">
              <a:latin typeface="Verdana" panose="020B0604030504040204" pitchFamily="34" charset="0"/>
            </a:endParaRPr>
          </a:p>
          <a:p>
            <a:r>
              <a:rPr lang="es-ES" sz="2000" i="0" dirty="0">
                <a:solidFill>
                  <a:srgbClr val="202124"/>
                </a:solidFill>
                <a:effectLst/>
                <a:latin typeface="arial" panose="020B0604020202020204" pitchFamily="34" charset="0"/>
              </a:rPr>
              <a:t>El género literario más común de la Biblia es el </a:t>
            </a:r>
            <a:r>
              <a:rPr lang="es-ES" sz="2000" b="1" i="0" dirty="0">
                <a:solidFill>
                  <a:srgbClr val="202124"/>
                </a:solidFill>
                <a:effectLst/>
                <a:latin typeface="arial" panose="020B0604020202020204" pitchFamily="34" charset="0"/>
              </a:rPr>
              <a:t>género histórico. </a:t>
            </a:r>
            <a:r>
              <a:rPr lang="es-ES" sz="2000" b="0" i="0" dirty="0">
                <a:solidFill>
                  <a:srgbClr val="202124"/>
                </a:solidFill>
                <a:effectLst/>
                <a:latin typeface="arial" panose="020B0604020202020204" pitchFamily="34" charset="0"/>
              </a:rPr>
              <a:t>Es usado para contar la historia del pueblo que primero se transmitió de forma oral y luego se puso por    escrito.</a:t>
            </a:r>
            <a:endParaRPr lang="es-ES" sz="2000" b="0" i="0" u="none" strike="noStrike" dirty="0">
              <a:effectLst/>
              <a:latin typeface="Verdana" panose="020B0604030504040204" pitchFamily="34" charset="0"/>
            </a:endParaRPr>
          </a:p>
        </p:txBody>
      </p:sp>
    </p:spTree>
    <p:extLst>
      <p:ext uri="{BB962C8B-B14F-4D97-AF65-F5344CB8AC3E}">
        <p14:creationId xmlns:p14="http://schemas.microsoft.com/office/powerpoint/2010/main" val="1788987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707886"/>
          </a:xfrm>
          <a:prstGeom prst="rect">
            <a:avLst/>
          </a:prstGeom>
          <a:noFill/>
        </p:spPr>
        <p:txBody>
          <a:bodyPr wrap="square" rtlCol="0">
            <a:spAutoFit/>
          </a:bodyPr>
          <a:lstStyle/>
          <a:p>
            <a:r>
              <a:rPr lang="es-ES" sz="2000" b="1" i="0" u="sng" strike="noStrike" dirty="0">
                <a:effectLst/>
                <a:latin typeface="Verdana-Bold"/>
              </a:rPr>
              <a:t>2. ATENDER LOS GÉNEROS LITERARIOS</a:t>
            </a:r>
            <a:br>
              <a:rPr lang="es-ES" sz="2000" b="1" i="0" u="none" strike="noStrike" dirty="0">
                <a:effectLst/>
                <a:latin typeface="Verdana-Bold"/>
              </a:rPr>
            </a:br>
            <a:endParaRPr lang="es-ES" sz="2000" b="0" i="0" u="none" strike="noStrike" dirty="0">
              <a:effectLst/>
              <a:latin typeface="Verdana" panose="020B0604030504040204" pitchFamily="34" charset="0"/>
            </a:endParaRPr>
          </a:p>
        </p:txBody>
      </p:sp>
      <p:pic>
        <p:nvPicPr>
          <p:cNvPr id="4" name="Picture 3" descr="Table&#10;&#10;Description automatically generated">
            <a:extLst>
              <a:ext uri="{FF2B5EF4-FFF2-40B4-BE49-F238E27FC236}">
                <a16:creationId xmlns:a16="http://schemas.microsoft.com/office/drawing/2014/main" id="{0F26189C-0D4F-4C3B-971C-4514F5091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9762" y="2450135"/>
            <a:ext cx="5686613" cy="4162264"/>
          </a:xfrm>
          <a:prstGeom prst="rect">
            <a:avLst/>
          </a:prstGeom>
        </p:spPr>
      </p:pic>
    </p:spTree>
    <p:extLst>
      <p:ext uri="{BB962C8B-B14F-4D97-AF65-F5344CB8AC3E}">
        <p14:creationId xmlns:p14="http://schemas.microsoft.com/office/powerpoint/2010/main" val="3323552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707886"/>
          </a:xfrm>
          <a:prstGeom prst="rect">
            <a:avLst/>
          </a:prstGeom>
          <a:noFill/>
        </p:spPr>
        <p:txBody>
          <a:bodyPr wrap="square" rtlCol="0">
            <a:spAutoFit/>
          </a:bodyPr>
          <a:lstStyle/>
          <a:p>
            <a:r>
              <a:rPr lang="es-ES" sz="2000" b="1" i="0" u="sng" strike="noStrike" dirty="0">
                <a:effectLst/>
                <a:latin typeface="Verdana-Bold"/>
              </a:rPr>
              <a:t>2. ATENDER LOS GÉNEROS LITERARIOS</a:t>
            </a:r>
            <a:br>
              <a:rPr lang="es-ES" sz="2000" b="1" i="0" u="none" strike="noStrike" dirty="0">
                <a:effectLst/>
                <a:latin typeface="Verdana-Bold"/>
              </a:rPr>
            </a:br>
            <a:endParaRPr lang="es-ES" sz="2000" b="0" i="0" u="none" strike="noStrike" dirty="0">
              <a:effectLst/>
              <a:latin typeface="Verdana" panose="020B0604030504040204" pitchFamily="34" charset="0"/>
            </a:endParaRPr>
          </a:p>
        </p:txBody>
      </p:sp>
      <p:pic>
        <p:nvPicPr>
          <p:cNvPr id="4" name="Picture 3" descr="Table&#10;&#10;Description automatically generated with low confidence">
            <a:extLst>
              <a:ext uri="{FF2B5EF4-FFF2-40B4-BE49-F238E27FC236}">
                <a16:creationId xmlns:a16="http://schemas.microsoft.com/office/drawing/2014/main" id="{699D091B-7B37-4015-8268-A858981DE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932" y="2412883"/>
            <a:ext cx="6009911" cy="4134106"/>
          </a:xfrm>
          <a:prstGeom prst="rect">
            <a:avLst/>
          </a:prstGeom>
        </p:spPr>
      </p:pic>
    </p:spTree>
    <p:extLst>
      <p:ext uri="{BB962C8B-B14F-4D97-AF65-F5344CB8AC3E}">
        <p14:creationId xmlns:p14="http://schemas.microsoft.com/office/powerpoint/2010/main" val="3918709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2862322"/>
          </a:xfrm>
          <a:prstGeom prst="rect">
            <a:avLst/>
          </a:prstGeom>
          <a:noFill/>
        </p:spPr>
        <p:txBody>
          <a:bodyPr wrap="square" rtlCol="0">
            <a:spAutoFit/>
          </a:bodyPr>
          <a:lstStyle/>
          <a:p>
            <a:r>
              <a:rPr lang="es-ES" sz="2000" b="1" i="0" u="sng" strike="noStrike" dirty="0">
                <a:effectLst/>
                <a:latin typeface="Verdana-Bold"/>
              </a:rPr>
              <a:t>3. LEER E INTERPRETAR  CON EL MISMO ESPÍRITU CON QUE </a:t>
            </a:r>
          </a:p>
          <a:p>
            <a:r>
              <a:rPr lang="es-ES" sz="2000" b="1" i="0" u="sng" strike="noStrike" dirty="0">
                <a:effectLst/>
                <a:latin typeface="Verdana-Bold"/>
              </a:rPr>
              <a:t>FUE ESCRITA</a:t>
            </a:r>
            <a:br>
              <a:rPr lang="es-ES" sz="2000" b="1" i="0" u="none" strike="noStrike" dirty="0">
                <a:effectLst/>
                <a:latin typeface="Verdana-Bold"/>
              </a:rPr>
            </a:br>
            <a:endParaRPr lang="es-ES" sz="2000" b="1" i="0" u="none" strike="noStrike" dirty="0">
              <a:effectLst/>
              <a:latin typeface="Verdana-Bold"/>
            </a:endParaRPr>
          </a:p>
          <a:p>
            <a:r>
              <a:rPr lang="es-ES" sz="2000" b="0" i="0" u="none" strike="noStrike" dirty="0">
                <a:effectLst/>
                <a:latin typeface="Verdana" panose="020B0604030504040204" pitchFamily="34" charset="0"/>
              </a:rPr>
              <a:t>No bastan los procedimientos humanos para comprender la Sagrada </a:t>
            </a:r>
          </a:p>
          <a:p>
            <a:r>
              <a:rPr lang="es-ES" sz="2000" b="0" i="0" u="none" strike="noStrike" dirty="0">
                <a:effectLst/>
                <a:latin typeface="Verdana" panose="020B0604030504040204" pitchFamily="34" charset="0"/>
              </a:rPr>
              <a:t>Escritura, se necesita la ayuda del Espíritu Santo</a:t>
            </a:r>
            <a:r>
              <a:rPr lang="es-ES" sz="2000" dirty="0">
                <a:latin typeface="Verdana" panose="020B0604030504040204" pitchFamily="34" charset="0"/>
              </a:rPr>
              <a:t>. </a:t>
            </a:r>
            <a:r>
              <a:rPr lang="es-ES" sz="2000" b="0" i="0" u="none" strike="noStrike" dirty="0">
                <a:effectLst/>
                <a:latin typeface="Verdana" panose="020B0604030504040204" pitchFamily="34" charset="0"/>
              </a:rPr>
              <a:t>Al leer la Escritura hay que tener una actitud religiosa, humilde y dócil.</a:t>
            </a:r>
            <a:br>
              <a:rPr lang="es-ES" sz="2000" b="0" i="0" u="none" strike="noStrike" dirty="0">
                <a:effectLst/>
                <a:latin typeface="Verdana" panose="020B0604030504040204" pitchFamily="34" charset="0"/>
              </a:rPr>
            </a:br>
            <a:endParaRPr lang="es-ES" sz="2000" b="0" i="0" u="none" strike="noStrike" dirty="0">
              <a:effectLst/>
              <a:latin typeface="Verdana" panose="020B0604030504040204" pitchFamily="34" charset="0"/>
            </a:endParaRPr>
          </a:p>
          <a:p>
            <a:r>
              <a:rPr lang="es-ES" sz="2000" b="0" i="0" u="none" strike="noStrike" dirty="0">
                <a:effectLst/>
                <a:latin typeface="Verdana" panose="020B0604030504040204" pitchFamily="34" charset="0"/>
              </a:rPr>
              <a:t>Un solo Espíritu fue el que inspiró toda la Escritura y el mismo Espíritu abre la mente a la compresión de su sentido profundo</a:t>
            </a:r>
          </a:p>
        </p:txBody>
      </p:sp>
      <p:sp>
        <p:nvSpPr>
          <p:cNvPr id="8" name="TextBox 7">
            <a:extLst>
              <a:ext uri="{FF2B5EF4-FFF2-40B4-BE49-F238E27FC236}">
                <a16:creationId xmlns:a16="http://schemas.microsoft.com/office/drawing/2014/main" id="{EE72282A-CFD5-48BD-9ABA-A6CA2C5FD57A}"/>
              </a:ext>
            </a:extLst>
          </p:cNvPr>
          <p:cNvSpPr txBox="1"/>
          <p:nvPr/>
        </p:nvSpPr>
        <p:spPr>
          <a:xfrm>
            <a:off x="3158158" y="4806840"/>
            <a:ext cx="8348042" cy="3093154"/>
          </a:xfrm>
          <a:prstGeom prst="rect">
            <a:avLst/>
          </a:prstGeom>
          <a:noFill/>
        </p:spPr>
        <p:txBody>
          <a:bodyPr wrap="square" rtlCol="0">
            <a:spAutoFit/>
          </a:bodyPr>
          <a:lstStyle/>
          <a:p>
            <a:r>
              <a:rPr lang="es-ES" sz="2000" b="0" i="0" u="none" strike="noStrike" dirty="0">
                <a:effectLst/>
                <a:latin typeface="Verdana" panose="020B0604030504040204" pitchFamily="34" charset="0"/>
              </a:rPr>
              <a:t>Se deben honrar toda las Sagradas Escrituras como unidad.</a:t>
            </a:r>
          </a:p>
          <a:p>
            <a:endParaRPr lang="es-ES" sz="2000" dirty="0">
              <a:latin typeface="Verdana" panose="020B0604030504040204" pitchFamily="34" charset="0"/>
            </a:endParaRPr>
          </a:p>
          <a:p>
            <a:r>
              <a:rPr lang="es-ES" sz="2000" b="0" i="0" u="none" strike="noStrike" dirty="0">
                <a:effectLst/>
                <a:latin typeface="Verdana" panose="020B0604030504040204" pitchFamily="34" charset="0"/>
              </a:rPr>
              <a:t>Se debe leer conforme a la Tradición y el Magisterio.</a:t>
            </a:r>
          </a:p>
          <a:p>
            <a:endParaRPr lang="es-ES" sz="2000" dirty="0">
              <a:latin typeface="Verdana" panose="020B0604030504040204" pitchFamily="34" charset="0"/>
            </a:endParaRPr>
          </a:p>
          <a:p>
            <a:r>
              <a:rPr lang="es-ES" sz="2000" b="0" i="0" u="none" strike="noStrike" dirty="0">
                <a:effectLst/>
                <a:latin typeface="Verdana" panose="020B0604030504040204" pitchFamily="34" charset="0"/>
              </a:rPr>
              <a:t>Se deben tomar en cuenta la conexión con los misterio de la </a:t>
            </a:r>
          </a:p>
          <a:p>
            <a:r>
              <a:rPr lang="es-ES" sz="2000" dirty="0">
                <a:latin typeface="Verdana" panose="020B0604030504040204" pitchFamily="34" charset="0"/>
              </a:rPr>
              <a:t>f</a:t>
            </a:r>
            <a:r>
              <a:rPr lang="es-ES" sz="2000" b="0" i="0" u="none" strike="noStrike" dirty="0">
                <a:effectLst/>
                <a:latin typeface="Verdana" panose="020B0604030504040204" pitchFamily="34" charset="0"/>
              </a:rPr>
              <a:t>e.</a:t>
            </a:r>
          </a:p>
          <a:p>
            <a:endParaRPr lang="es-ES" sz="2000" dirty="0">
              <a:latin typeface="Verdana" panose="020B0604030504040204" pitchFamily="34" charset="0"/>
            </a:endParaRPr>
          </a:p>
          <a:p>
            <a:endParaRPr lang="es-ES" sz="2000" b="0" i="0" u="none" strike="noStrike" dirty="0">
              <a:effectLst/>
              <a:latin typeface="Verdana" panose="020B0604030504040204" pitchFamily="34" charset="0"/>
            </a:endParaRP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153586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1323439"/>
          </a:xfrm>
          <a:prstGeom prst="rect">
            <a:avLst/>
          </a:prstGeom>
          <a:noFill/>
        </p:spPr>
        <p:txBody>
          <a:bodyPr wrap="square" rtlCol="0">
            <a:spAutoFit/>
          </a:bodyPr>
          <a:lstStyle/>
          <a:p>
            <a:r>
              <a:rPr lang="es-ES" sz="2000" b="1" i="0" u="sng" strike="noStrike" dirty="0">
                <a:effectLst/>
                <a:latin typeface="Verdana-Bold"/>
              </a:rPr>
              <a:t>4. LA LECTURA DE LA BIBLIA DEBE PROVOCAR CONVERSIÓN</a:t>
            </a:r>
            <a:br>
              <a:rPr lang="es-ES" sz="2000" b="1" i="0" u="none" strike="noStrike" dirty="0">
                <a:effectLst/>
                <a:latin typeface="Verdana-Bold"/>
              </a:rPr>
            </a:br>
            <a:endParaRPr lang="es-ES" sz="2000" b="1" i="0" u="none" strike="noStrike" dirty="0">
              <a:effectLst/>
              <a:latin typeface="Verdana-Bold"/>
            </a:endParaRPr>
          </a:p>
          <a:p>
            <a:r>
              <a:rPr lang="es-ES" sz="2000" b="0" i="0" u="none" strike="noStrike" dirty="0">
                <a:effectLst/>
                <a:latin typeface="Verdana" panose="020B0604030504040204" pitchFamily="34" charset="0"/>
              </a:rPr>
              <a:t>Hace que quien la lee trate de cambiar su vida y las estructuras de </a:t>
            </a:r>
          </a:p>
          <a:p>
            <a:r>
              <a:rPr lang="es-ES" sz="2000" b="0" i="0" u="none" strike="noStrike" dirty="0">
                <a:effectLst/>
                <a:latin typeface="Verdana" panose="020B0604030504040204" pitchFamily="34" charset="0"/>
              </a:rPr>
              <a:t>pecado injustas que existen en nosotros y en la sociedad.</a:t>
            </a:r>
          </a:p>
        </p:txBody>
      </p:sp>
      <p:sp>
        <p:nvSpPr>
          <p:cNvPr id="8" name="TextBox 7">
            <a:extLst>
              <a:ext uri="{FF2B5EF4-FFF2-40B4-BE49-F238E27FC236}">
                <a16:creationId xmlns:a16="http://schemas.microsoft.com/office/drawing/2014/main" id="{EE72282A-CFD5-48BD-9ABA-A6CA2C5FD57A}"/>
              </a:ext>
            </a:extLst>
          </p:cNvPr>
          <p:cNvSpPr txBox="1"/>
          <p:nvPr/>
        </p:nvSpPr>
        <p:spPr>
          <a:xfrm>
            <a:off x="3238500" y="3428999"/>
            <a:ext cx="8458200" cy="3170099"/>
          </a:xfrm>
          <a:prstGeom prst="rect">
            <a:avLst/>
          </a:prstGeom>
          <a:noFill/>
        </p:spPr>
        <p:txBody>
          <a:bodyPr wrap="square" rtlCol="0">
            <a:spAutoFit/>
          </a:bodyPr>
          <a:lstStyle/>
          <a:p>
            <a:r>
              <a:rPr lang="es-ES" sz="2000" b="1" i="0" u="none" strike="noStrike" dirty="0">
                <a:effectLst/>
                <a:latin typeface="Verdana" panose="020B0604030504040204" pitchFamily="34" charset="0"/>
              </a:rPr>
              <a:t>Ejemplo de conversi</a:t>
            </a:r>
            <a:r>
              <a:rPr lang="es-ES" sz="2000" b="1" dirty="0">
                <a:latin typeface="Verdana" panose="020B0604030504040204" pitchFamily="34" charset="0"/>
              </a:rPr>
              <a:t>ón</a:t>
            </a:r>
            <a:r>
              <a:rPr lang="en-US" sz="2000" b="1" i="0" u="none" strike="noStrike" dirty="0">
                <a:effectLst/>
                <a:latin typeface="Verdana" panose="020B0604030504040204" pitchFamily="34" charset="0"/>
              </a:rPr>
              <a:t>: San </a:t>
            </a:r>
            <a:r>
              <a:rPr lang="en-US" sz="2000" b="1" i="0" u="none" strike="noStrike" dirty="0" err="1">
                <a:effectLst/>
                <a:latin typeface="Verdana" panose="020B0604030504040204" pitchFamily="34" charset="0"/>
              </a:rPr>
              <a:t>Agust</a:t>
            </a:r>
            <a:r>
              <a:rPr lang="en-US" sz="2000" b="1" dirty="0" err="1">
                <a:latin typeface="Verdana" panose="020B0604030504040204" pitchFamily="34" charset="0"/>
              </a:rPr>
              <a:t>ín</a:t>
            </a:r>
            <a:endParaRPr lang="en-US" sz="2000" b="1" dirty="0">
              <a:latin typeface="Verdana" panose="020B0604030504040204" pitchFamily="34" charset="0"/>
            </a:endParaRPr>
          </a:p>
          <a:p>
            <a:endParaRPr lang="en-US" sz="2000" b="0" i="0" u="none" strike="noStrike" dirty="0">
              <a:effectLst/>
              <a:latin typeface="Arial" panose="020B0604020202020204" pitchFamily="34" charset="0"/>
              <a:cs typeface="Arial" panose="020B0604020202020204" pitchFamily="34" charset="0"/>
            </a:endParaRPr>
          </a:p>
          <a:p>
            <a:r>
              <a:rPr lang="es-ES" sz="2000" b="0" i="0" dirty="0">
                <a:solidFill>
                  <a:srgbClr val="000000"/>
                </a:solidFill>
                <a:effectLst/>
                <a:latin typeface="Arial" panose="020B0604020202020204" pitchFamily="34" charset="0"/>
                <a:cs typeface="Arial" panose="020B0604020202020204" pitchFamily="34" charset="0"/>
              </a:rPr>
              <a:t>San Agustín oyó una voz procedente de una casa vecina, cantando como si fuera un niño o niña, repitiendo una y otra vez: "Toma y lee, toma y lee". Él interpretó aquellas  palabras  como      si fueran un mandato divino, abrió la Biblia y leyó el primer pasaje que se ofreció a sus ojos: "</a:t>
            </a:r>
            <a:r>
              <a:rPr lang="es-ES" sz="2000" b="0" i="1" dirty="0">
                <a:solidFill>
                  <a:srgbClr val="000000"/>
                </a:solidFill>
                <a:effectLst/>
                <a:latin typeface="Arial" panose="020B0604020202020204" pitchFamily="34" charset="0"/>
                <a:cs typeface="Arial" panose="020B0604020202020204" pitchFamily="34" charset="0"/>
              </a:rPr>
              <a:t>Nada de comilonas y borracheras; nada de lujurias y desenfrenos ; nada de rivalidades y envidias. Revestíos más bien del Señor    Jesucristo y no os preocupéis de la carne para satisfacer sus concupiscencias"</a:t>
            </a:r>
            <a:r>
              <a:rPr lang="es-ES" sz="2000" b="0" i="0" dirty="0">
                <a:solidFill>
                  <a:srgbClr val="000000"/>
                </a:solidFill>
                <a:effectLst/>
                <a:latin typeface="Arial" panose="020B0604020202020204" pitchFamily="34" charset="0"/>
                <a:cs typeface="Arial" panose="020B0604020202020204" pitchFamily="34" charset="0"/>
              </a:rPr>
              <a:t> </a:t>
            </a:r>
          </a:p>
          <a:p>
            <a:r>
              <a:rPr lang="es-ES" sz="2000" b="0" i="0" dirty="0">
                <a:solidFill>
                  <a:srgbClr val="000000"/>
                </a:solidFill>
                <a:effectLst/>
                <a:latin typeface="Arial" panose="020B0604020202020204" pitchFamily="34" charset="0"/>
                <a:cs typeface="Arial" panose="020B0604020202020204" pitchFamily="34" charset="0"/>
              </a:rPr>
              <a:t>(Rom. 13, 13-14). Al momento toda sombra de duda desapareció. </a:t>
            </a:r>
            <a:endParaRPr lang="es-ES" sz="2000" b="0" i="0" u="none" strike="noStrike"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4049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¿Cuáles son los criterios para interpretar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911690"/>
            <a:ext cx="11453495" cy="2246769"/>
          </a:xfrm>
          <a:prstGeom prst="rect">
            <a:avLst/>
          </a:prstGeom>
          <a:noFill/>
        </p:spPr>
        <p:txBody>
          <a:bodyPr wrap="square" rtlCol="0">
            <a:spAutoFit/>
          </a:bodyPr>
          <a:lstStyle/>
          <a:p>
            <a:pPr>
              <a:buFont typeface="+mj-lt"/>
              <a:buAutoNum type="arabicPeriod" startAt="5"/>
            </a:pPr>
            <a:r>
              <a:rPr lang="es-ES" sz="2000" b="1" u="sng" dirty="0">
                <a:latin typeface="Verdana-Bold"/>
              </a:rPr>
              <a:t> </a:t>
            </a:r>
            <a:r>
              <a:rPr lang="es-ES" sz="2000" b="1" i="0" u="sng" strike="noStrike" dirty="0">
                <a:effectLst/>
                <a:latin typeface="Verdana-Bold"/>
              </a:rPr>
              <a:t>LA LECTURA DE LA PALABRA NOS LLEVA A LA </a:t>
            </a:r>
          </a:p>
          <a:p>
            <a:r>
              <a:rPr lang="es-ES" sz="2000" b="1" i="0" u="sng" strike="noStrike" dirty="0">
                <a:effectLst/>
                <a:latin typeface="Verdana-Bold"/>
              </a:rPr>
              <a:t>CELEBRACIÓN LITÚRGICA Y A LA VIDA SACRAMENTAL</a:t>
            </a:r>
            <a:br>
              <a:rPr lang="es-ES" sz="2000" b="1" i="0" u="none" strike="noStrike" dirty="0">
                <a:effectLst/>
                <a:latin typeface="Verdana-Bold"/>
              </a:rPr>
            </a:br>
            <a:endParaRPr lang="es-ES" sz="2000" b="1" i="0" u="none" strike="noStrike" dirty="0">
              <a:effectLst/>
              <a:latin typeface="Verdana-Bold"/>
            </a:endParaRPr>
          </a:p>
          <a:p>
            <a:r>
              <a:rPr lang="es-ES" sz="2000" b="0" i="0" u="none" strike="noStrike" dirty="0">
                <a:effectLst/>
                <a:latin typeface="Verdana" panose="020B0604030504040204" pitchFamily="34" charset="0"/>
              </a:rPr>
              <a:t>La lectura de la Palabra de Dios desemboca en la celebración litúrgica, </a:t>
            </a:r>
          </a:p>
          <a:p>
            <a:r>
              <a:rPr lang="es-ES" sz="2000" b="0" i="0" u="none" strike="noStrike" dirty="0">
                <a:effectLst/>
                <a:latin typeface="Verdana" panose="020B0604030504040204" pitchFamily="34" charset="0"/>
              </a:rPr>
              <a:t>especialmente en la Eucaristía, y en una vida sacramental activa.</a:t>
            </a:r>
            <a:br>
              <a:rPr lang="es-ES" sz="2000" b="0" i="0" u="none" strike="noStrike" dirty="0">
                <a:effectLst/>
                <a:latin typeface="Verdana" panose="020B0604030504040204" pitchFamily="34" charset="0"/>
              </a:rPr>
            </a:br>
            <a:endParaRPr lang="es-ES" sz="2000" dirty="0">
              <a:latin typeface="Verdana" panose="020B0604030504040204" pitchFamily="34" charset="0"/>
            </a:endParaRPr>
          </a:p>
          <a:p>
            <a:r>
              <a:rPr lang="es-ES" sz="2000" b="0" i="0" u="none" strike="noStrike" dirty="0">
                <a:effectLst/>
                <a:latin typeface="Verdana" panose="020B0604030504040204" pitchFamily="34" charset="0"/>
              </a:rPr>
              <a:t>Sin esta celebración el encuentro con Dios en su palabra queda incompleto.</a:t>
            </a:r>
          </a:p>
        </p:txBody>
      </p:sp>
      <p:sp>
        <p:nvSpPr>
          <p:cNvPr id="8" name="TextBox 7">
            <a:extLst>
              <a:ext uri="{FF2B5EF4-FFF2-40B4-BE49-F238E27FC236}">
                <a16:creationId xmlns:a16="http://schemas.microsoft.com/office/drawing/2014/main" id="{EE72282A-CFD5-48BD-9ABA-A6CA2C5FD57A}"/>
              </a:ext>
            </a:extLst>
          </p:cNvPr>
          <p:cNvSpPr txBox="1"/>
          <p:nvPr/>
        </p:nvSpPr>
        <p:spPr>
          <a:xfrm>
            <a:off x="3339133" y="4507002"/>
            <a:ext cx="7743825" cy="2169825"/>
          </a:xfrm>
          <a:prstGeom prst="rect">
            <a:avLst/>
          </a:prstGeom>
          <a:noFill/>
        </p:spPr>
        <p:txBody>
          <a:bodyPr wrap="square" rtlCol="0">
            <a:spAutoFit/>
          </a:bodyPr>
          <a:lstStyle/>
          <a:p>
            <a:r>
              <a:rPr lang="es-ES" sz="2000" b="0" i="0" u="none" strike="noStrike" dirty="0">
                <a:effectLst/>
                <a:latin typeface="Verdana" panose="020B0604030504040204" pitchFamily="34" charset="0"/>
              </a:rPr>
              <a:t>“Cuando rezamos nosotros hablamos </a:t>
            </a:r>
          </a:p>
          <a:p>
            <a:r>
              <a:rPr lang="es-ES" sz="2000" b="0" i="0" u="none" strike="noStrike" dirty="0">
                <a:effectLst/>
                <a:latin typeface="Verdana" panose="020B0604030504040204" pitchFamily="34" charset="0"/>
              </a:rPr>
              <a:t>con Dios, pero cuando leemos la Biblia </a:t>
            </a:r>
          </a:p>
          <a:p>
            <a:r>
              <a:rPr lang="es-ES" sz="2000" b="0" i="0" u="none" strike="noStrike" dirty="0">
                <a:effectLst/>
                <a:latin typeface="Verdana" panose="020B0604030504040204" pitchFamily="34" charset="0"/>
              </a:rPr>
              <a:t>Dios habla con nosotros”.</a:t>
            </a:r>
          </a:p>
          <a:p>
            <a:endParaRPr lang="es-ES" sz="2000" dirty="0">
              <a:latin typeface="Verdana" panose="020B0604030504040204" pitchFamily="34" charset="0"/>
            </a:endParaRPr>
          </a:p>
          <a:p>
            <a:r>
              <a:rPr lang="es-ES" sz="2000" b="0" i="0" u="none" strike="noStrike" dirty="0">
                <a:effectLst/>
                <a:latin typeface="Verdana" panose="020B0604030504040204" pitchFamily="34" charset="0"/>
              </a:rPr>
              <a:t>San Jer</a:t>
            </a:r>
            <a:r>
              <a:rPr lang="es-ES" sz="2000" dirty="0">
                <a:latin typeface="Verdana" panose="020B0604030504040204" pitchFamily="34" charset="0"/>
              </a:rPr>
              <a:t>ónimo</a:t>
            </a:r>
            <a:endParaRPr lang="es-ES" sz="2000" b="0" i="0" u="none" strike="noStrike" dirty="0">
              <a:effectLst/>
              <a:latin typeface="Verdana" panose="020B0604030504040204" pitchFamily="34" charset="0"/>
            </a:endParaRPr>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3937715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214312"/>
            <a:ext cx="9072880" cy="1323439"/>
          </a:xfrm>
          <a:prstGeom prst="rect">
            <a:avLst/>
          </a:prstGeom>
          <a:noFill/>
        </p:spPr>
        <p:txBody>
          <a:bodyPr wrap="square" rtlCol="0">
            <a:spAutoFit/>
          </a:bodyPr>
          <a:lstStyle/>
          <a:p>
            <a:r>
              <a:rPr lang="es-PR" sz="4000" b="1" dirty="0"/>
              <a:t>¿Cuál es la relación entre Biblia y Tradición?</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563113"/>
            <a:ext cx="11453495" cy="5509200"/>
          </a:xfrm>
          <a:prstGeom prst="rect">
            <a:avLst/>
          </a:prstGeom>
          <a:noFill/>
        </p:spPr>
        <p:txBody>
          <a:bodyPr wrap="square" rtlCol="0">
            <a:spAutoFit/>
          </a:bodyPr>
          <a:lstStyle/>
          <a:p>
            <a:r>
              <a:rPr lang="es-ES" sz="2000" b="0" i="0" u="none" strike="noStrike" dirty="0">
                <a:effectLst/>
                <a:latin typeface="Arial" panose="020B0604020202020204" pitchFamily="34" charset="0"/>
                <a:cs typeface="Arial" panose="020B0604020202020204" pitchFamily="34" charset="0"/>
              </a:rPr>
              <a:t>La tradición se entiende como el contexto vivo de toda la Escritura, en el cual </a:t>
            </a:r>
          </a:p>
          <a:p>
            <a:r>
              <a:rPr lang="es-ES" sz="2000" b="0" i="0" u="none" strike="noStrike" dirty="0">
                <a:effectLst/>
                <a:latin typeface="Arial" panose="020B0604020202020204" pitchFamily="34" charset="0"/>
                <a:cs typeface="Arial" panose="020B0604020202020204" pitchFamily="34" charset="0"/>
              </a:rPr>
              <a:t>se mantiene viva y activa la Palabra de Dios</a:t>
            </a:r>
            <a:br>
              <a:rPr lang="es-ES" sz="2000" b="0" u="none" strike="noStrike" dirty="0">
                <a:effectLst/>
                <a:latin typeface="Arial" panose="020B0604020202020204" pitchFamily="34" charset="0"/>
                <a:cs typeface="Arial" panose="020B0604020202020204" pitchFamily="34" charset="0"/>
              </a:rPr>
            </a:br>
            <a:endParaRPr lang="es-ES" sz="2000" b="0" u="none" strike="noStrike" dirty="0">
              <a:effectLst/>
              <a:latin typeface="Arial" panose="020B0604020202020204" pitchFamily="34" charset="0"/>
              <a:cs typeface="Arial" panose="020B0604020202020204" pitchFamily="34" charset="0"/>
            </a:endParaRPr>
          </a:p>
          <a:p>
            <a:r>
              <a:rPr lang="es-ES" sz="2000" b="0" i="0" u="none" strike="noStrike" dirty="0">
                <a:effectLst/>
                <a:latin typeface="Arial" panose="020B0604020202020204" pitchFamily="34" charset="0"/>
                <a:cs typeface="Arial" panose="020B0604020202020204" pitchFamily="34" charset="0"/>
              </a:rPr>
              <a:t>El concepto de Tradición tiene algunas acepciones:</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pPr>
              <a:buFont typeface="+mj-lt"/>
              <a:buAutoNum type="arabicPeriod"/>
            </a:pPr>
            <a:r>
              <a:rPr lang="es-ES" sz="2000" dirty="0">
                <a:latin typeface="Arial" panose="020B0604020202020204" pitchFamily="34" charset="0"/>
                <a:cs typeface="Arial" panose="020B0604020202020204" pitchFamily="34" charset="0"/>
              </a:rPr>
              <a:t> </a:t>
            </a:r>
            <a:r>
              <a:rPr lang="es-ES" sz="2000" b="1" i="0" u="none" strike="noStrike" dirty="0">
                <a:effectLst/>
                <a:latin typeface="Arial" panose="020B0604020202020204" pitchFamily="34" charset="0"/>
                <a:cs typeface="Arial" panose="020B0604020202020204" pitchFamily="34" charset="0"/>
              </a:rPr>
              <a:t>El evangelio en sí mismo</a:t>
            </a:r>
            <a:r>
              <a:rPr lang="es-ES" sz="2000" b="0" i="0" u="none" strike="noStrike" dirty="0">
                <a:effectLst/>
                <a:latin typeface="Arial" panose="020B0604020202020204" pitchFamily="34" charset="0"/>
                <a:cs typeface="Arial" panose="020B0604020202020204" pitchFamily="34" charset="0"/>
              </a:rPr>
              <a:t>, trasmitido de generación en generación en la iglesia y por la Iglesia.</a:t>
            </a:r>
          </a:p>
          <a:p>
            <a:pPr>
              <a:buFont typeface="+mj-lt"/>
              <a:buAutoNum type="arabicPeriod"/>
            </a:pPr>
            <a:r>
              <a:rPr lang="es-ES" sz="2000" dirty="0">
                <a:latin typeface="Arial" panose="020B0604020202020204" pitchFamily="34" charset="0"/>
                <a:cs typeface="Arial" panose="020B0604020202020204" pitchFamily="34" charset="0"/>
              </a:rPr>
              <a:t> </a:t>
            </a:r>
            <a:r>
              <a:rPr lang="es-ES" sz="2000" b="1" i="0" u="none" strike="noStrike" dirty="0">
                <a:effectLst/>
                <a:latin typeface="Arial" panose="020B0604020202020204" pitchFamily="34" charset="0"/>
                <a:cs typeface="Arial" panose="020B0604020202020204" pitchFamily="34" charset="0"/>
              </a:rPr>
              <a:t>El proceso de transmisión</a:t>
            </a:r>
            <a:r>
              <a:rPr lang="es-ES" sz="2000" b="0" i="0" u="none" strike="noStrike" dirty="0">
                <a:effectLst/>
                <a:latin typeface="Arial" panose="020B0604020202020204" pitchFamily="34" charset="0"/>
                <a:cs typeface="Arial" panose="020B0604020202020204" pitchFamily="34" charset="0"/>
              </a:rPr>
              <a:t>: comprende la predicación, los escritos, el culto, las instituciones, las leyes, la vida de la Iglesia.</a:t>
            </a:r>
          </a:p>
          <a:p>
            <a:pPr>
              <a:buFont typeface="+mj-lt"/>
              <a:buAutoNum type="arabicPeriod"/>
            </a:pPr>
            <a:r>
              <a:rPr lang="es-ES" sz="2000" dirty="0">
                <a:latin typeface="Arial" panose="020B0604020202020204" pitchFamily="34" charset="0"/>
                <a:cs typeface="Arial" panose="020B0604020202020204" pitchFamily="34" charset="0"/>
              </a:rPr>
              <a:t> </a:t>
            </a:r>
            <a:r>
              <a:rPr lang="es-ES" sz="2000" b="1" i="0" u="none" strike="noStrike" dirty="0">
                <a:effectLst/>
                <a:latin typeface="Arial" panose="020B0604020202020204" pitchFamily="34" charset="0"/>
                <a:cs typeface="Arial" panose="020B0604020202020204" pitchFamily="34" charset="0"/>
              </a:rPr>
              <a:t>Los testigos de la Tradición</a:t>
            </a:r>
            <a:r>
              <a:rPr lang="es-ES" sz="2000" b="0" i="0" u="none" strike="noStrike" dirty="0">
                <a:effectLst/>
                <a:latin typeface="Arial" panose="020B0604020202020204" pitchFamily="34" charset="0"/>
                <a:cs typeface="Arial" panose="020B0604020202020204" pitchFamily="34" charset="0"/>
              </a:rPr>
              <a:t>: son los Santos Padres, la Liturgia y la vida de la comunidad.</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sz="2000" i="0" dirty="0">
                <a:latin typeface="Arial" panose="020B0604020202020204" pitchFamily="34" charset="0"/>
                <a:cs typeface="Arial" panose="020B0604020202020204" pitchFamily="34" charset="0"/>
              </a:rPr>
              <a:t>			</a:t>
            </a:r>
            <a:r>
              <a:rPr lang="es-ES" sz="2000" b="0" i="0" u="none" strike="noStrike" dirty="0">
                <a:effectLst/>
                <a:latin typeface="Arial" panose="020B0604020202020204" pitchFamily="34" charset="0"/>
                <a:cs typeface="Arial" panose="020B0604020202020204" pitchFamily="34" charset="0"/>
              </a:rPr>
              <a:t>Entre la Biblia y la Tradici</a:t>
            </a:r>
            <a:r>
              <a:rPr lang="es-ES" sz="2000" dirty="0">
                <a:latin typeface="Arial" panose="020B0604020202020204" pitchFamily="34" charset="0"/>
                <a:cs typeface="Arial" panose="020B0604020202020204" pitchFamily="34" charset="0"/>
              </a:rPr>
              <a:t>ón e</a:t>
            </a:r>
            <a:r>
              <a:rPr lang="es-ES" sz="2000" b="0" i="0" u="none" strike="noStrike" dirty="0">
                <a:effectLst/>
                <a:latin typeface="Arial" panose="020B0604020202020204" pitchFamily="34" charset="0"/>
                <a:cs typeface="Arial" panose="020B0604020202020204" pitchFamily="34" charset="0"/>
              </a:rPr>
              <a:t>xiste una relación de </a:t>
            </a:r>
            <a:r>
              <a:rPr lang="es-ES" sz="2000" b="1" i="0" u="none" strike="noStrike" dirty="0">
                <a:effectLst/>
                <a:latin typeface="Arial" panose="020B0604020202020204" pitchFamily="34" charset="0"/>
                <a:cs typeface="Arial" panose="020B0604020202020204" pitchFamily="34" charset="0"/>
              </a:rPr>
              <a:t>unidad</a:t>
            </a:r>
            <a:r>
              <a:rPr lang="es-ES" sz="2000" b="0" i="0" u="none" strike="noStrike" dirty="0">
                <a:effectLst/>
                <a:latin typeface="Arial" panose="020B0604020202020204" pitchFamily="34" charset="0"/>
                <a:cs typeface="Arial" panose="020B0604020202020204" pitchFamily="34" charset="0"/>
              </a:rPr>
              <a:t>, existe una 				</a:t>
            </a:r>
            <a:r>
              <a:rPr lang="es-ES" sz="2000" b="1" i="0" u="none" strike="noStrike" dirty="0">
                <a:effectLst/>
                <a:latin typeface="Arial" panose="020B0604020202020204" pitchFamily="34" charset="0"/>
                <a:cs typeface="Arial" panose="020B0604020202020204" pitchFamily="34" charset="0"/>
              </a:rPr>
              <a:t>mutua dependencia </a:t>
            </a:r>
            <a:r>
              <a:rPr lang="es-ES" sz="2000" b="0" i="0" u="none" strike="noStrike" dirty="0">
                <a:effectLst/>
                <a:latin typeface="Arial" panose="020B0604020202020204" pitchFamily="34" charset="0"/>
                <a:cs typeface="Arial" panose="020B0604020202020204" pitchFamily="34" charset="0"/>
              </a:rPr>
              <a:t>y existe </a:t>
            </a:r>
            <a:r>
              <a:rPr lang="es-ES" sz="2000" b="1" i="0" u="none" strike="noStrike" dirty="0">
                <a:effectLst/>
                <a:latin typeface="Arial" panose="020B0604020202020204" pitchFamily="34" charset="0"/>
                <a:cs typeface="Arial" panose="020B0604020202020204" pitchFamily="34" charset="0"/>
              </a:rPr>
              <a:t>complementariedad</a:t>
            </a:r>
            <a:r>
              <a:rPr lang="es-ES" sz="2000" b="0" i="0" u="none" strike="noStrike" dirty="0">
                <a:effectLst/>
                <a:latin typeface="Arial" panose="020B0604020202020204" pitchFamily="34" charset="0"/>
                <a:cs typeface="Arial" panose="020B0604020202020204" pitchFamily="34" charset="0"/>
              </a:rPr>
              <a:t>.</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Tradición y Escritura son  inseparables;  forman  una  unidad            orgánica, son </a:t>
            </a: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dos realidades paralelas que se puedan aislar, o entre las que       está repartida</a:t>
            </a: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la revelación. Ninguna verdad sale de la sola Escritura o de la sola tradición. </a:t>
            </a:r>
          </a:p>
          <a:p>
            <a:r>
              <a:rPr lang="es-ES" dirty="0">
                <a:latin typeface="Arial" panose="020B0604020202020204" pitchFamily="34" charset="0"/>
                <a:cs typeface="Arial" panose="020B0604020202020204" pitchFamily="34" charset="0"/>
              </a:rPr>
              <a:t>			</a:t>
            </a:r>
            <a:r>
              <a:rPr lang="es-ES" b="0" i="0" u="none" strike="noStrike" dirty="0">
                <a:effectLst/>
                <a:latin typeface="Arial" panose="020B0604020202020204" pitchFamily="34" charset="0"/>
                <a:cs typeface="Arial" panose="020B0604020202020204" pitchFamily="34" charset="0"/>
              </a:rPr>
              <a:t>Todas las verdades salen de la Escritura y de la Tradición, tomadas en su conjunto.</a:t>
            </a:r>
          </a:p>
          <a:p>
            <a:r>
              <a:rPr lang="es-ES" sz="2000" b="0" i="0" u="none" strike="noStrike"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58543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¿Cuál es la relación entre Magisterio y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478625"/>
            <a:ext cx="11453495" cy="433965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sz="3000" dirty="0">
                <a:latin typeface="Roboto" panose="020B0604020202020204" pitchFamily="2" charset="0"/>
              </a:rPr>
              <a:t>S</a:t>
            </a:r>
            <a:r>
              <a:rPr lang="es-ES" sz="3000" b="0" i="0" dirty="0">
                <a:effectLst/>
                <a:latin typeface="Roboto" panose="020B0604020202020204" pitchFamily="2" charset="0"/>
              </a:rPr>
              <a:t>olo </a:t>
            </a:r>
            <a:r>
              <a:rPr lang="es-ES" sz="3000" i="0" dirty="0">
                <a:effectLst/>
                <a:latin typeface="Roboto" panose="020B0604020202020204" pitchFamily="2" charset="0"/>
              </a:rPr>
              <a:t>el</a:t>
            </a:r>
            <a:r>
              <a:rPr lang="es-ES" sz="3000" b="1" i="0" dirty="0">
                <a:effectLst/>
                <a:latin typeface="Roboto" panose="020B0604020202020204" pitchFamily="2" charset="0"/>
              </a:rPr>
              <a:t> Magisterio</a:t>
            </a:r>
            <a:r>
              <a:rPr lang="es-ES" sz="3000" b="0" i="0" dirty="0">
                <a:effectLst/>
                <a:latin typeface="Roboto" panose="020B0604020202020204" pitchFamily="2" charset="0"/>
              </a:rPr>
              <a:t> tiene</a:t>
            </a:r>
            <a:r>
              <a:rPr lang="es-ES" sz="3000" b="1" i="0" dirty="0">
                <a:effectLst/>
                <a:latin typeface="Roboto" panose="020B0604020202020204" pitchFamily="2" charset="0"/>
              </a:rPr>
              <a:t> la </a:t>
            </a:r>
            <a:r>
              <a:rPr lang="es-ES" sz="3000" b="0" i="0" dirty="0">
                <a:effectLst/>
                <a:latin typeface="Roboto" panose="020B0604020202020204" pitchFamily="2" charset="0"/>
              </a:rPr>
              <a:t>potestad de</a:t>
            </a:r>
          </a:p>
          <a:p>
            <a:r>
              <a:rPr lang="es-ES" sz="3000" b="0" i="0" dirty="0">
                <a:effectLst/>
                <a:latin typeface="Roboto" panose="020B0604020202020204" pitchFamily="2" charset="0"/>
              </a:rPr>
              <a:t>interpretar </a:t>
            </a:r>
            <a:r>
              <a:rPr lang="es-ES" sz="3000" b="1" i="0" dirty="0">
                <a:effectLst/>
                <a:latin typeface="Roboto" panose="020B0604020202020204" pitchFamily="2" charset="0"/>
              </a:rPr>
              <a:t>la Biblia</a:t>
            </a:r>
            <a:r>
              <a:rPr lang="es-ES" sz="3000" b="0" i="0" dirty="0">
                <a:effectLst/>
                <a:latin typeface="Roboto" panose="020B0604020202020204" pitchFamily="2" charset="0"/>
              </a:rPr>
              <a:t>.</a:t>
            </a:r>
          </a:p>
          <a:p>
            <a:pPr marL="457200" indent="-457200">
              <a:buFont typeface="Wingdings" panose="05000000000000000000" pitchFamily="2" charset="2"/>
              <a:buChar char="Ø"/>
            </a:pPr>
            <a:r>
              <a:rPr lang="es-ES" sz="3200" b="0" i="0" dirty="0">
                <a:effectLst/>
                <a:latin typeface="Roboto" panose="02000000000000000000" pitchFamily="2" charset="0"/>
              </a:rPr>
              <a:t>Para </a:t>
            </a:r>
            <a:r>
              <a:rPr lang="es-ES" sz="3200" i="0" dirty="0">
                <a:effectLst/>
                <a:latin typeface="Roboto" panose="02000000000000000000" pitchFamily="2" charset="0"/>
              </a:rPr>
              <a:t>el católico, la </a:t>
            </a:r>
            <a:r>
              <a:rPr lang="es-ES" sz="3200" b="0" i="0" dirty="0">
                <a:effectLst/>
                <a:latin typeface="Roboto" panose="02000000000000000000" pitchFamily="2" charset="0"/>
              </a:rPr>
              <a:t>guía inmediata </a:t>
            </a:r>
            <a:r>
              <a:rPr lang="es-ES" sz="3200" i="0" dirty="0">
                <a:effectLst/>
                <a:latin typeface="Roboto" panose="02000000000000000000" pitchFamily="2" charset="0"/>
              </a:rPr>
              <a:t>de la </a:t>
            </a:r>
            <a:r>
              <a:rPr lang="es-ES" sz="3200" b="0" i="0" dirty="0">
                <a:effectLst/>
                <a:latin typeface="Roboto" panose="02000000000000000000" pitchFamily="2" charset="0"/>
              </a:rPr>
              <a:t>fe no es </a:t>
            </a:r>
          </a:p>
          <a:p>
            <a:r>
              <a:rPr lang="es-ES" sz="3200" dirty="0">
                <a:latin typeface="Roboto" panose="02000000000000000000" pitchFamily="2" charset="0"/>
              </a:rPr>
              <a:t>s</a:t>
            </a:r>
            <a:r>
              <a:rPr lang="es-ES" sz="3200" i="0" dirty="0">
                <a:effectLst/>
                <a:latin typeface="Roboto" panose="02000000000000000000" pitchFamily="2" charset="0"/>
              </a:rPr>
              <a:t>olo la</a:t>
            </a:r>
            <a:r>
              <a:rPr lang="es-ES" sz="3200" b="0" i="0" dirty="0">
                <a:effectLst/>
                <a:latin typeface="Roboto" panose="02000000000000000000" pitchFamily="2" charset="0"/>
              </a:rPr>
              <a:t> </a:t>
            </a:r>
            <a:r>
              <a:rPr lang="es-ES" sz="3200" dirty="0">
                <a:latin typeface="Roboto" panose="02000000000000000000" pitchFamily="2" charset="0"/>
              </a:rPr>
              <a:t>S</a:t>
            </a:r>
            <a:r>
              <a:rPr lang="es-ES" sz="3200" b="0" i="0" dirty="0">
                <a:effectLst/>
                <a:latin typeface="Roboto" panose="02000000000000000000" pitchFamily="2" charset="0"/>
              </a:rPr>
              <a:t>agrada Escritura, sino </a:t>
            </a:r>
            <a:r>
              <a:rPr lang="es-ES" sz="3200" i="0" dirty="0">
                <a:effectLst/>
                <a:latin typeface="Roboto" panose="02000000000000000000" pitchFamily="2" charset="0"/>
              </a:rPr>
              <a:t>el</a:t>
            </a:r>
            <a:r>
              <a:rPr lang="es-ES" sz="3200" b="1" i="0" dirty="0">
                <a:effectLst/>
                <a:latin typeface="Roboto" panose="02000000000000000000" pitchFamily="2" charset="0"/>
              </a:rPr>
              <a:t> Magisterio</a:t>
            </a:r>
            <a:r>
              <a:rPr lang="es-ES" sz="3200" b="0" i="0" dirty="0">
                <a:effectLst/>
                <a:latin typeface="Roboto" panose="02000000000000000000" pitchFamily="2" charset="0"/>
              </a:rPr>
              <a:t> de </a:t>
            </a:r>
            <a:r>
              <a:rPr lang="es-ES" sz="3200" i="0" dirty="0">
                <a:effectLst/>
                <a:latin typeface="Roboto" panose="02000000000000000000" pitchFamily="2" charset="0"/>
              </a:rPr>
              <a:t>la</a:t>
            </a:r>
            <a:r>
              <a:rPr lang="es-ES" sz="3200" b="0" i="0" dirty="0">
                <a:effectLst/>
                <a:latin typeface="Roboto" panose="02000000000000000000" pitchFamily="2" charset="0"/>
              </a:rPr>
              <a:t> Iglesia, </a:t>
            </a:r>
          </a:p>
          <a:p>
            <a:r>
              <a:rPr lang="es-ES" sz="3200" i="0" dirty="0">
                <a:effectLst/>
                <a:latin typeface="Roboto" panose="02000000000000000000" pitchFamily="2" charset="0"/>
              </a:rPr>
              <a:t>que</a:t>
            </a:r>
            <a:r>
              <a:rPr lang="es-ES" sz="3200" b="0" i="0" dirty="0">
                <a:effectLst/>
                <a:latin typeface="Roboto" panose="02000000000000000000" pitchFamily="2" charset="0"/>
              </a:rPr>
              <a:t> transmite a los fieles, a través de los sucesores de los apóstoles,</a:t>
            </a:r>
            <a:r>
              <a:rPr lang="es-ES" sz="3200" b="1" i="0" dirty="0">
                <a:effectLst/>
                <a:latin typeface="Roboto" panose="02000000000000000000" pitchFamily="2" charset="0"/>
              </a:rPr>
              <a:t> </a:t>
            </a:r>
            <a:r>
              <a:rPr lang="es-ES" sz="3200" i="0" dirty="0">
                <a:effectLst/>
                <a:latin typeface="Roboto" panose="02000000000000000000" pitchFamily="2" charset="0"/>
              </a:rPr>
              <a:t>la</a:t>
            </a:r>
            <a:r>
              <a:rPr lang="es-ES" sz="3200" b="1" i="0" dirty="0">
                <a:effectLst/>
                <a:latin typeface="Roboto" panose="02000000000000000000" pitchFamily="2" charset="0"/>
              </a:rPr>
              <a:t> </a:t>
            </a:r>
            <a:r>
              <a:rPr lang="es-ES" sz="3200" b="0" i="0" dirty="0">
                <a:effectLst/>
                <a:latin typeface="Roboto" panose="02000000000000000000" pitchFamily="2" charset="0"/>
              </a:rPr>
              <a:t>revelación contenida en</a:t>
            </a:r>
            <a:r>
              <a:rPr lang="es-ES" sz="3200" i="0" dirty="0">
                <a:effectLst/>
                <a:latin typeface="Roboto" panose="02000000000000000000" pitchFamily="2" charset="0"/>
              </a:rPr>
              <a:t> la </a:t>
            </a:r>
            <a:r>
              <a:rPr lang="es-ES" sz="3200" b="1" i="0" dirty="0">
                <a:effectLst/>
                <a:latin typeface="Roboto" panose="02000000000000000000" pitchFamily="2" charset="0"/>
              </a:rPr>
              <a:t>Biblia</a:t>
            </a:r>
            <a:r>
              <a:rPr lang="es-ES" sz="3200" b="0" i="0" dirty="0">
                <a:effectLst/>
                <a:latin typeface="Roboto" panose="02000000000000000000" pitchFamily="2" charset="0"/>
              </a:rPr>
              <a:t> y en</a:t>
            </a:r>
            <a:r>
              <a:rPr lang="es-ES" sz="3200" i="0" dirty="0">
                <a:effectLst/>
                <a:latin typeface="Roboto" panose="02000000000000000000" pitchFamily="2" charset="0"/>
              </a:rPr>
              <a:t> la </a:t>
            </a:r>
            <a:r>
              <a:rPr lang="es-ES" sz="3200" b="0" i="0" dirty="0">
                <a:effectLst/>
                <a:latin typeface="Roboto" panose="02000000000000000000" pitchFamily="2" charset="0"/>
              </a:rPr>
              <a:t>tradición.</a:t>
            </a:r>
            <a:endParaRPr lang="en-US" sz="3000" dirty="0"/>
          </a:p>
          <a:p>
            <a:pPr marL="457200" indent="-457200">
              <a:buFont typeface="Wingdings" panose="05000000000000000000" pitchFamily="2" charset="2"/>
              <a:buChar char="Ø"/>
            </a:pPr>
            <a:endParaRPr lang="en-US" sz="3500" dirty="0"/>
          </a:p>
          <a:p>
            <a:endParaRPr lang="en-US" sz="3500" dirty="0"/>
          </a:p>
        </p:txBody>
      </p:sp>
      <p:sp>
        <p:nvSpPr>
          <p:cNvPr id="8" name="TextBox 7">
            <a:extLst>
              <a:ext uri="{FF2B5EF4-FFF2-40B4-BE49-F238E27FC236}">
                <a16:creationId xmlns:a16="http://schemas.microsoft.com/office/drawing/2014/main" id="{EE72282A-CFD5-48BD-9ABA-A6CA2C5FD57A}"/>
              </a:ext>
            </a:extLst>
          </p:cNvPr>
          <p:cNvSpPr txBox="1"/>
          <p:nvPr/>
        </p:nvSpPr>
        <p:spPr>
          <a:xfrm>
            <a:off x="3171825" y="5103674"/>
            <a:ext cx="8650922" cy="1015663"/>
          </a:xfrm>
          <a:prstGeom prst="rect">
            <a:avLst/>
          </a:prstGeom>
          <a:noFill/>
        </p:spPr>
        <p:txBody>
          <a:bodyPr wrap="square" rtlCol="0">
            <a:spAutoFit/>
          </a:bodyPr>
          <a:lstStyle/>
          <a:p>
            <a:pPr marL="457200" indent="-457200">
              <a:buFont typeface="Wingdings" panose="05000000000000000000" pitchFamily="2" charset="2"/>
              <a:buChar char="Ø"/>
            </a:pPr>
            <a:r>
              <a:rPr lang="es-ES" sz="3000" b="0" i="0" dirty="0">
                <a:solidFill>
                  <a:srgbClr val="000000"/>
                </a:solidFill>
                <a:effectLst/>
                <a:latin typeface="Verdana" panose="020B0604030504040204" pitchFamily="34" charset="0"/>
              </a:rPr>
              <a:t>Es necesario un </a:t>
            </a:r>
            <a:r>
              <a:rPr lang="es-ES" sz="3000" b="1" i="0" dirty="0">
                <a:solidFill>
                  <a:srgbClr val="000000"/>
                </a:solidFill>
                <a:effectLst/>
                <a:latin typeface="Verdana" panose="020B0604030504040204" pitchFamily="34" charset="0"/>
              </a:rPr>
              <a:t>Magisterio</a:t>
            </a:r>
            <a:r>
              <a:rPr lang="es-ES" sz="3000" b="0" i="0" dirty="0">
                <a:solidFill>
                  <a:srgbClr val="000000"/>
                </a:solidFill>
                <a:effectLst/>
                <a:latin typeface="Verdana" panose="020B0604030504040204" pitchFamily="34" charset="0"/>
              </a:rPr>
              <a:t> que nos explique como Felipe al eunuco.</a:t>
            </a:r>
            <a:endParaRPr lang="en-US" sz="3000" dirty="0"/>
          </a:p>
        </p:txBody>
      </p:sp>
    </p:spTree>
    <p:extLst>
      <p:ext uri="{BB962C8B-B14F-4D97-AF65-F5344CB8AC3E}">
        <p14:creationId xmlns:p14="http://schemas.microsoft.com/office/powerpoint/2010/main" val="3770834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214312"/>
            <a:ext cx="9072880" cy="1323439"/>
          </a:xfrm>
          <a:prstGeom prst="rect">
            <a:avLst/>
          </a:prstGeom>
          <a:noFill/>
        </p:spPr>
        <p:txBody>
          <a:bodyPr wrap="square" rtlCol="0">
            <a:spAutoFit/>
          </a:bodyPr>
          <a:lstStyle/>
          <a:p>
            <a:r>
              <a:rPr lang="es-PR" sz="4000" b="1" dirty="0"/>
              <a:t>¿Cuál es la relación entre Biblia y Magisterio?</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563113"/>
            <a:ext cx="11460798" cy="4370427"/>
          </a:xfrm>
          <a:prstGeom prst="rect">
            <a:avLst/>
          </a:prstGeom>
          <a:noFill/>
        </p:spPr>
        <p:txBody>
          <a:bodyPr wrap="square" rtlCol="0">
            <a:spAutoFit/>
          </a:bodyPr>
          <a:lstStyle/>
          <a:p>
            <a:r>
              <a:rPr lang="es-ES" sz="2000" b="0" i="0" u="none" strike="noStrike" dirty="0">
                <a:effectLst/>
                <a:latin typeface="Arial" panose="020B0604020202020204" pitchFamily="34" charset="0"/>
                <a:cs typeface="Arial" panose="020B0604020202020204" pitchFamily="34" charset="0"/>
              </a:rPr>
              <a:t>Dentro de la Tradición viva de la Iglesia aparece el </a:t>
            </a:r>
            <a:r>
              <a:rPr lang="es-ES" sz="2000" b="1" i="0" u="none" strike="noStrike" dirty="0">
                <a:effectLst/>
                <a:latin typeface="Arial" panose="020B0604020202020204" pitchFamily="34" charset="0"/>
                <a:cs typeface="Arial" panose="020B0604020202020204" pitchFamily="34" charset="0"/>
              </a:rPr>
              <a:t>Magisterio</a:t>
            </a:r>
            <a:r>
              <a:rPr lang="es-ES" sz="2000" b="0" i="0" u="none" strike="noStrike" dirty="0">
                <a:effectLst/>
                <a:latin typeface="Arial" panose="020B0604020202020204" pitchFamily="34" charset="0"/>
                <a:cs typeface="Arial" panose="020B0604020202020204" pitchFamily="34" charset="0"/>
              </a:rPr>
              <a:t>.</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sz="2000" b="0" i="0" u="none" strike="noStrike" dirty="0">
                <a:effectLst/>
                <a:latin typeface="Arial" panose="020B0604020202020204" pitchFamily="34" charset="0"/>
                <a:cs typeface="Arial" panose="020B0604020202020204" pitchFamily="34" charset="0"/>
              </a:rPr>
              <a:t>El Magisterio (Concilio, el Papa, los Obispos) de la Iglesia es la guía autorizada </a:t>
            </a:r>
          </a:p>
          <a:p>
            <a:r>
              <a:rPr lang="es-ES" sz="2000" b="0" i="0" u="none" strike="noStrike" dirty="0">
                <a:effectLst/>
                <a:latin typeface="Arial" panose="020B0604020202020204" pitchFamily="34" charset="0"/>
                <a:cs typeface="Arial" panose="020B0604020202020204" pitchFamily="34" charset="0"/>
              </a:rPr>
              <a:t>para interpretar correctamente  la Palabra de Dios</a:t>
            </a:r>
            <a:br>
              <a:rPr lang="es-ES" sz="2000" b="0" i="0" u="none" strike="noStrike" dirty="0">
                <a:effectLst/>
                <a:latin typeface="Arial" panose="020B0604020202020204" pitchFamily="34" charset="0"/>
                <a:cs typeface="Arial" panose="020B0604020202020204" pitchFamily="34" charset="0"/>
              </a:rPr>
            </a:br>
            <a:endParaRPr lang="es-ES" sz="2000" b="0" i="0" u="none" strike="noStrike" dirty="0">
              <a:effectLst/>
              <a:latin typeface="Arial" panose="020B0604020202020204" pitchFamily="34" charset="0"/>
              <a:cs typeface="Arial" panose="020B0604020202020204" pitchFamily="34" charset="0"/>
            </a:endParaRPr>
          </a:p>
          <a:p>
            <a:r>
              <a:rPr lang="es-ES" sz="2000" b="0" i="1" u="none" strike="noStrike" dirty="0">
                <a:effectLst/>
                <a:latin typeface="Arial" panose="020B0604020202020204" pitchFamily="34" charset="0"/>
                <a:cs typeface="Arial" panose="020B0604020202020204" pitchFamily="34" charset="0"/>
              </a:rPr>
              <a:t>La función del Magisterio es interpretar auténticamente la Palabra de Dios.</a:t>
            </a:r>
            <a:endParaRPr lang="es-ES" sz="2000" b="0" i="0" u="none" strike="noStrike" dirty="0">
              <a:effectLst/>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a:t>
            </a:r>
          </a:p>
          <a:p>
            <a:r>
              <a:rPr lang="es-ES" sz="2000" b="0" i="0" u="none" strike="noStrike" dirty="0">
                <a:effectLst/>
                <a:latin typeface="Arial" panose="020B0604020202020204" pitchFamily="34" charset="0"/>
                <a:cs typeface="Arial" panose="020B0604020202020204" pitchFamily="34" charset="0"/>
              </a:rPr>
              <a:t>			Para realizar esto el Magisterio debe:</a:t>
            </a:r>
          </a:p>
          <a:p>
            <a:pPr lvl="8">
              <a:buFont typeface="+mj-lt"/>
              <a:buAutoNum type="arabicPeriod"/>
            </a:pPr>
            <a:r>
              <a:rPr lang="es-ES" sz="2000" b="0" i="0" u="none" strike="noStrike" dirty="0">
                <a:effectLst/>
                <a:latin typeface="Arial" panose="020B0604020202020204" pitchFamily="34" charset="0"/>
                <a:cs typeface="Arial" panose="020B0604020202020204" pitchFamily="34" charset="0"/>
              </a:rPr>
              <a:t> Escuchar devotamente la Palabra de Dios (ser creyente).</a:t>
            </a:r>
          </a:p>
          <a:p>
            <a:pPr lvl="8">
              <a:buFont typeface="+mj-lt"/>
              <a:buAutoNum type="arabicPeriod"/>
            </a:pPr>
            <a:r>
              <a:rPr lang="es-ES" sz="2000" dirty="0">
                <a:latin typeface="Arial" panose="020B0604020202020204" pitchFamily="34" charset="0"/>
                <a:cs typeface="Arial" panose="020B0604020202020204" pitchFamily="34" charset="0"/>
              </a:rPr>
              <a:t> </a:t>
            </a:r>
            <a:r>
              <a:rPr lang="es-ES" sz="2000" b="0" i="0" u="none" strike="noStrike" dirty="0">
                <a:effectLst/>
                <a:latin typeface="Arial" panose="020B0604020202020204" pitchFamily="34" charset="0"/>
                <a:cs typeface="Arial" panose="020B0604020202020204" pitchFamily="34" charset="0"/>
              </a:rPr>
              <a:t>Custodiarla celosamente (sin viciarla, sin añadirle, sin quitarle).</a:t>
            </a:r>
          </a:p>
          <a:p>
            <a:r>
              <a:rPr lang="es-ES" sz="2000" dirty="0">
                <a:latin typeface="Arial" panose="020B0604020202020204" pitchFamily="34" charset="0"/>
                <a:cs typeface="Arial" panose="020B0604020202020204" pitchFamily="34" charset="0"/>
              </a:rPr>
              <a:t>				3. </a:t>
            </a:r>
            <a:r>
              <a:rPr lang="es-ES" sz="2000" b="0" i="0" u="none" strike="noStrike" dirty="0">
                <a:effectLst/>
                <a:latin typeface="Arial" panose="020B0604020202020204" pitchFamily="34" charset="0"/>
                <a:cs typeface="Arial" panose="020B0604020202020204" pitchFamily="34" charset="0"/>
              </a:rPr>
              <a:t>Explicarla fielmente.</a:t>
            </a:r>
          </a:p>
          <a:p>
            <a:r>
              <a:rPr lang="es-ES" sz="2000" dirty="0">
                <a:latin typeface="Arial" panose="020B0604020202020204" pitchFamily="34" charset="0"/>
                <a:cs typeface="Arial" panose="020B0604020202020204" pitchFamily="34" charset="0"/>
              </a:rPr>
              <a:t>				4. </a:t>
            </a:r>
            <a:r>
              <a:rPr lang="es-ES" sz="2000" b="0" i="0" u="none" strike="noStrike" dirty="0">
                <a:effectLst/>
                <a:latin typeface="Arial" panose="020B0604020202020204" pitchFamily="34" charset="0"/>
                <a:cs typeface="Arial" panose="020B0604020202020204" pitchFamily="34" charset="0"/>
              </a:rPr>
              <a:t>Sacar de allí todo lo que se propone como revelado por Dios </a:t>
            </a:r>
          </a:p>
          <a:p>
            <a:r>
              <a:rPr lang="es-ES" sz="2000" dirty="0">
                <a:latin typeface="Arial" panose="020B0604020202020204" pitchFamily="34" charset="0"/>
                <a:cs typeface="Arial" panose="020B0604020202020204" pitchFamily="34" charset="0"/>
              </a:rPr>
              <a:t>				</a:t>
            </a:r>
            <a:r>
              <a:rPr lang="es-ES" sz="2000" b="0" i="0" u="none" strike="noStrike" dirty="0">
                <a:effectLst/>
                <a:latin typeface="Arial" panose="020B0604020202020204" pitchFamily="34" charset="0"/>
                <a:cs typeface="Arial" panose="020B0604020202020204" pitchFamily="34" charset="0"/>
              </a:rPr>
              <a:t>para ser creído.</a:t>
            </a:r>
          </a:p>
          <a:p>
            <a:r>
              <a:rPr lang="es-ES" sz="2000" b="0" i="0" u="none" strike="noStrike"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94022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69252" y="214312"/>
            <a:ext cx="9072880" cy="1323439"/>
          </a:xfrm>
          <a:prstGeom prst="rect">
            <a:avLst/>
          </a:prstGeom>
          <a:noFill/>
        </p:spPr>
        <p:txBody>
          <a:bodyPr wrap="square" rtlCol="0">
            <a:spAutoFit/>
          </a:bodyPr>
          <a:lstStyle/>
          <a:p>
            <a:r>
              <a:rPr lang="es-PR" sz="4000" b="1" dirty="0"/>
              <a:t>¿Cuál es la relación entre Biblia y Magisterio?</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563113"/>
            <a:ext cx="11460798" cy="5355312"/>
          </a:xfrm>
          <a:prstGeom prst="rect">
            <a:avLst/>
          </a:prstGeom>
          <a:noFill/>
        </p:spPr>
        <p:txBody>
          <a:bodyPr wrap="square" rtlCol="0">
            <a:spAutoFit/>
          </a:bodyPr>
          <a:lstStyle/>
          <a:p>
            <a:pPr algn="l"/>
            <a:r>
              <a:rPr lang="es-ES" b="0" i="0" dirty="0">
                <a:solidFill>
                  <a:srgbClr val="202122"/>
                </a:solidFill>
                <a:effectLst/>
                <a:latin typeface="Arial" panose="020B0604020202020204" pitchFamily="34" charset="0"/>
              </a:rPr>
              <a:t>El </a:t>
            </a:r>
            <a:r>
              <a:rPr lang="es-ES" b="1" i="0" dirty="0">
                <a:solidFill>
                  <a:srgbClr val="202122"/>
                </a:solidFill>
                <a:effectLst/>
                <a:latin typeface="Arial" panose="020B0604020202020204" pitchFamily="34" charset="0"/>
              </a:rPr>
              <a:t>magisterio de la Iglesia</a:t>
            </a:r>
            <a:r>
              <a:rPr lang="es-ES" b="0" i="0" dirty="0">
                <a:solidFill>
                  <a:srgbClr val="202122"/>
                </a:solidFill>
                <a:effectLst/>
                <a:latin typeface="Arial" panose="020B0604020202020204" pitchFamily="34" charset="0"/>
              </a:rPr>
              <a:t> es la expresión con que la </a:t>
            </a:r>
            <a:r>
              <a:rPr lang="es-ES" b="0" i="0" dirty="0" err="1">
                <a:solidFill>
                  <a:srgbClr val="202122"/>
                </a:solidFill>
                <a:effectLst/>
                <a:latin typeface="Arial" panose="020B0604020202020204" pitchFamily="34" charset="0"/>
              </a:rPr>
              <a:t>Iglesis</a:t>
            </a:r>
            <a:r>
              <a:rPr lang="es-ES" b="0" i="0" dirty="0">
                <a:solidFill>
                  <a:srgbClr val="202122"/>
                </a:solidFill>
                <a:effectLst/>
                <a:latin typeface="Arial" panose="020B0604020202020204" pitchFamily="34" charset="0"/>
              </a:rPr>
              <a:t> </a:t>
            </a:r>
            <a:r>
              <a:rPr lang="es-ES" b="0" i="0" dirty="0" err="1">
                <a:solidFill>
                  <a:srgbClr val="202122"/>
                </a:solidFill>
                <a:effectLst/>
                <a:latin typeface="Arial" panose="020B0604020202020204" pitchFamily="34" charset="0"/>
              </a:rPr>
              <a:t>Católic</a:t>
            </a:r>
            <a:r>
              <a:rPr lang="es-ES" b="0" i="0" dirty="0">
                <a:solidFill>
                  <a:srgbClr val="202122"/>
                </a:solidFill>
                <a:effectLst/>
                <a:latin typeface="Arial" panose="020B0604020202020204" pitchFamily="34" charset="0"/>
              </a:rPr>
              <a:t> se </a:t>
            </a:r>
          </a:p>
          <a:p>
            <a:pPr algn="l"/>
            <a:r>
              <a:rPr lang="es-ES" b="0" i="0" dirty="0">
                <a:solidFill>
                  <a:srgbClr val="202122"/>
                </a:solidFill>
                <a:effectLst/>
                <a:latin typeface="Arial" panose="020B0604020202020204" pitchFamily="34" charset="0"/>
              </a:rPr>
              <a:t>a la función y autoridad de enseñar que tienen el papa (magisterio pontificio)</a:t>
            </a:r>
          </a:p>
          <a:p>
            <a:pPr algn="l"/>
            <a:r>
              <a:rPr lang="es-ES" b="0" i="0" dirty="0">
                <a:solidFill>
                  <a:srgbClr val="202122"/>
                </a:solidFill>
                <a:effectLst/>
                <a:latin typeface="Arial" panose="020B0604020202020204" pitchFamily="34" charset="0"/>
              </a:rPr>
              <a:t>y </a:t>
            </a:r>
            <a:r>
              <a:rPr lang="es-ES" dirty="0">
                <a:solidFill>
                  <a:srgbClr val="202122"/>
                </a:solidFill>
                <a:latin typeface="Arial" panose="020B0604020202020204" pitchFamily="34" charset="0"/>
              </a:rPr>
              <a:t>los obispos que están en comunión con él. </a:t>
            </a:r>
            <a:r>
              <a:rPr lang="es-ES" b="0" i="0" dirty="0">
                <a:solidFill>
                  <a:srgbClr val="202122"/>
                </a:solidFill>
                <a:effectLst/>
                <a:latin typeface="Arial" panose="020B0604020202020204" pitchFamily="34" charset="0"/>
              </a:rPr>
              <a:t> </a:t>
            </a:r>
          </a:p>
          <a:p>
            <a:pPr algn="l"/>
            <a:endParaRPr lang="es-ES" dirty="0">
              <a:solidFill>
                <a:srgbClr val="202122"/>
              </a:solidFill>
              <a:latin typeface="Arial" panose="020B0604020202020204" pitchFamily="34" charset="0"/>
            </a:endParaRPr>
          </a:p>
          <a:p>
            <a:pPr algn="l"/>
            <a:r>
              <a:rPr lang="es-ES" b="0" i="1" dirty="0">
                <a:solidFill>
                  <a:srgbClr val="202122"/>
                </a:solidFill>
                <a:effectLst/>
                <a:latin typeface="Arial" panose="020B0604020202020204" pitchFamily="34" charset="0"/>
              </a:rPr>
              <a:t>"El oficio de interpretar auténticamente la palabra de Dios, oral o escrita, ha sido encomendado sólo al magisterio vivo de la Iglesia, el cual lo ejercita en nombre de Jesucristo" (DV 10), es decir, a los obispos en comunión con el sucesor de Pedro, el obispo de Roma."</a:t>
            </a:r>
            <a:r>
              <a:rPr lang="es-ES" b="0" i="0" dirty="0">
                <a:solidFill>
                  <a:srgbClr val="202122"/>
                </a:solidFill>
                <a:effectLst/>
                <a:latin typeface="Arial" panose="020B0604020202020204" pitchFamily="34" charset="0"/>
              </a:rPr>
              <a:t> (CIC 85).</a:t>
            </a:r>
          </a:p>
          <a:p>
            <a:pPr algn="l"/>
            <a:endParaRPr lang="es-ES" b="0" i="0" dirty="0">
              <a:solidFill>
                <a:srgbClr val="202122"/>
              </a:solidFill>
              <a:effectLst/>
              <a:latin typeface="Arial" panose="020B0604020202020204" pitchFamily="34" charset="0"/>
            </a:endParaRPr>
          </a:p>
          <a:p>
            <a:pPr algn="l"/>
            <a:r>
              <a:rPr lang="es-ES" b="1" i="0" dirty="0">
                <a:solidFill>
                  <a:srgbClr val="202122"/>
                </a:solidFill>
                <a:effectLst/>
                <a:latin typeface="Arial" panose="020B0604020202020204" pitchFamily="34" charset="0"/>
              </a:rPr>
              <a:t>Dentro del magisterio eclesiástico se distinguen:</a:t>
            </a:r>
          </a:p>
          <a:p>
            <a:pPr lvl="1">
              <a:buFont typeface="+mj-lt"/>
              <a:buAutoNum type="arabicPeriod"/>
            </a:pPr>
            <a:r>
              <a:rPr lang="es-ES" dirty="0">
                <a:solidFill>
                  <a:srgbClr val="202122"/>
                </a:solidFill>
                <a:latin typeface="Arial" panose="020B0604020202020204" pitchFamily="34" charset="0"/>
              </a:rPr>
              <a:t>E</a:t>
            </a:r>
            <a:r>
              <a:rPr lang="es-ES" b="0" i="0" dirty="0">
                <a:solidFill>
                  <a:srgbClr val="202122"/>
                </a:solidFill>
                <a:effectLst/>
                <a:latin typeface="Arial" panose="020B0604020202020204" pitchFamily="34" charset="0"/>
              </a:rPr>
              <a:t>l </a:t>
            </a:r>
            <a:r>
              <a:rPr lang="es-ES" b="1" i="0" dirty="0">
                <a:solidFill>
                  <a:srgbClr val="202122"/>
                </a:solidFill>
                <a:effectLst/>
                <a:latin typeface="Arial" panose="020B0604020202020204" pitchFamily="34" charset="0"/>
              </a:rPr>
              <a:t>magisterio solemne</a:t>
            </a:r>
            <a:r>
              <a:rPr lang="es-ES" b="0" i="0" dirty="0">
                <a:solidFill>
                  <a:srgbClr val="202122"/>
                </a:solidFill>
                <a:effectLst/>
                <a:latin typeface="Arial" panose="020B0604020202020204" pitchFamily="34" charset="0"/>
              </a:rPr>
              <a:t> (o extraordinario): es ejercido por un concilio ecuménico o por el papa cuando define </a:t>
            </a:r>
            <a:r>
              <a:rPr lang="es-ES" b="0" i="1" dirty="0">
                <a:solidFill>
                  <a:srgbClr val="202122"/>
                </a:solidFill>
                <a:effectLst/>
                <a:latin typeface="Arial" panose="020B0604020202020204" pitchFamily="34" charset="0"/>
              </a:rPr>
              <a:t>ex cathedra</a:t>
            </a:r>
            <a:r>
              <a:rPr lang="es-ES" b="0" i="0" dirty="0">
                <a:solidFill>
                  <a:srgbClr val="202122"/>
                </a:solidFill>
                <a:effectLst/>
                <a:latin typeface="Arial" panose="020B0604020202020204" pitchFamily="34" charset="0"/>
              </a:rPr>
              <a:t> una doctrina de fe. Según la doctrina católica, el magisterio solemne es infalible (no puede contener error) e incluye las enseñanzas </a:t>
            </a:r>
            <a:r>
              <a:rPr lang="es-ES" b="0" i="0" dirty="0" err="1">
                <a:solidFill>
                  <a:srgbClr val="202122"/>
                </a:solidFill>
                <a:effectLst/>
                <a:latin typeface="Arial" panose="020B0604020202020204" pitchFamily="34" charset="0"/>
              </a:rPr>
              <a:t>excathedra</a:t>
            </a:r>
            <a:r>
              <a:rPr lang="es-ES" b="0" i="0" dirty="0">
                <a:solidFill>
                  <a:srgbClr val="202122"/>
                </a:solidFill>
                <a:effectLst/>
                <a:latin typeface="Arial" panose="020B0604020202020204" pitchFamily="34" charset="0"/>
              </a:rPr>
              <a:t> de los papas y    delos concilios convocados y presididos por él.</a:t>
            </a:r>
          </a:p>
          <a:p>
            <a:pPr lvl="1"/>
            <a:r>
              <a:rPr lang="es-ES" dirty="0">
                <a:solidFill>
                  <a:srgbClr val="202122"/>
                </a:solidFill>
                <a:latin typeface="Arial" panose="020B0604020202020204" pitchFamily="34" charset="0"/>
              </a:rPr>
              <a:t>			2. El </a:t>
            </a:r>
            <a:r>
              <a:rPr lang="es-ES" b="1" i="0" dirty="0">
                <a:solidFill>
                  <a:srgbClr val="202122"/>
                </a:solidFill>
                <a:effectLst/>
                <a:latin typeface="Arial" panose="020B0604020202020204" pitchFamily="34" charset="0"/>
              </a:rPr>
              <a:t>magisterio ordinario</a:t>
            </a:r>
            <a:r>
              <a:rPr lang="es-ES" b="0" i="0" dirty="0">
                <a:solidFill>
                  <a:srgbClr val="202122"/>
                </a:solidFill>
                <a:effectLst/>
                <a:latin typeface="Arial" panose="020B0604020202020204" pitchFamily="34" charset="0"/>
              </a:rPr>
              <a:t>: también llamado </a:t>
            </a:r>
            <a:r>
              <a:rPr lang="es-ES" b="0" i="1" dirty="0">
                <a:solidFill>
                  <a:srgbClr val="202122"/>
                </a:solidFill>
                <a:effectLst/>
                <a:latin typeface="Arial" panose="020B0604020202020204" pitchFamily="34" charset="0"/>
              </a:rPr>
              <a:t>magisterio ordinario y universal</a:t>
            </a:r>
            <a:r>
              <a:rPr lang="es-ES" b="0" i="0" dirty="0">
                <a:solidFill>
                  <a:srgbClr val="202122"/>
                </a:solidFill>
                <a:effectLst/>
                <a:latin typeface="Arial" panose="020B0604020202020204" pitchFamily="34" charset="0"/>
              </a:rPr>
              <a:t>, es el 			ejercido habitualmente por el papa y por los obispos que se hallan en comunión con 			él en sus respectivas diócesis; también por los concilios en             cuestiones de 			índole pastoral (que no involucran enseñanzas infalibles), y por las </a:t>
            </a:r>
          </a:p>
          <a:p>
            <a:pPr lvl="1"/>
            <a:r>
              <a:rPr lang="es-ES" dirty="0">
                <a:solidFill>
                  <a:srgbClr val="202122"/>
                </a:solidFill>
                <a:latin typeface="Arial" panose="020B0604020202020204" pitchFamily="34" charset="0"/>
              </a:rPr>
              <a:t>			</a:t>
            </a:r>
            <a:r>
              <a:rPr lang="es-ES" b="0" i="0" dirty="0">
                <a:solidFill>
                  <a:srgbClr val="202122"/>
                </a:solidFill>
                <a:effectLst/>
                <a:latin typeface="Arial" panose="020B0604020202020204" pitchFamily="34" charset="0"/>
              </a:rPr>
              <a:t>conferencias episcopales.</a:t>
            </a:r>
          </a:p>
          <a:p>
            <a:r>
              <a:rPr lang="es-ES" b="0" i="0" u="none" strike="noStrike"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50578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dice la Iglesia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302028"/>
            <a:ext cx="11453495" cy="5632311"/>
          </a:xfrm>
          <a:prstGeom prst="rect">
            <a:avLst/>
          </a:prstGeom>
          <a:noFill/>
        </p:spPr>
        <p:txBody>
          <a:bodyPr wrap="square" rtlCol="0">
            <a:spAutoFit/>
          </a:bodyPr>
          <a:lstStyle/>
          <a:p>
            <a:r>
              <a:rPr lang="es-ES" sz="2500" b="0" i="0" dirty="0">
                <a:solidFill>
                  <a:srgbClr val="000000"/>
                </a:solidFill>
                <a:effectLst/>
                <a:latin typeface="Verdana" panose="020B0604030504040204" pitchFamily="34" charset="0"/>
              </a:rPr>
              <a:t>La Iglesia considera como suprema norma de su fe la</a:t>
            </a:r>
          </a:p>
          <a:p>
            <a:r>
              <a:rPr lang="es-ES" sz="2500" b="0" i="0" dirty="0">
                <a:solidFill>
                  <a:srgbClr val="000000"/>
                </a:solidFill>
                <a:effectLst/>
                <a:latin typeface="Verdana" panose="020B0604030504040204" pitchFamily="34" charset="0"/>
              </a:rPr>
              <a:t>Escritura unida a la Tradición, ya que, inspirada por </a:t>
            </a:r>
          </a:p>
          <a:p>
            <a:r>
              <a:rPr lang="es-ES" sz="2500" b="0" i="0" dirty="0">
                <a:solidFill>
                  <a:srgbClr val="000000"/>
                </a:solidFill>
                <a:effectLst/>
                <a:latin typeface="Verdana" panose="020B0604030504040204" pitchFamily="34" charset="0"/>
              </a:rPr>
              <a:t>Dios y escrita de una vez para siempre, nos transmite</a:t>
            </a:r>
          </a:p>
          <a:p>
            <a:r>
              <a:rPr lang="es-ES" sz="2500" b="0" i="0" dirty="0">
                <a:solidFill>
                  <a:srgbClr val="000000"/>
                </a:solidFill>
                <a:effectLst/>
                <a:latin typeface="Verdana" panose="020B0604030504040204" pitchFamily="34" charset="0"/>
              </a:rPr>
              <a:t>inmutablemente la </a:t>
            </a:r>
            <a:r>
              <a:rPr lang="es-ES" sz="2500" dirty="0">
                <a:solidFill>
                  <a:srgbClr val="000000"/>
                </a:solidFill>
                <a:latin typeface="Verdana" panose="020B0604030504040204" pitchFamily="34" charset="0"/>
              </a:rPr>
              <a:t>P</a:t>
            </a:r>
            <a:r>
              <a:rPr lang="es-ES" sz="2500" b="0" i="0" dirty="0">
                <a:solidFill>
                  <a:srgbClr val="000000"/>
                </a:solidFill>
                <a:effectLst/>
                <a:latin typeface="Verdana" panose="020B0604030504040204" pitchFamily="34" charset="0"/>
              </a:rPr>
              <a:t>alabra del mismo Dios.</a:t>
            </a:r>
            <a:br>
              <a:rPr lang="es-ES" sz="2500" dirty="0"/>
            </a:br>
            <a:br>
              <a:rPr lang="es-ES" sz="2500" dirty="0"/>
            </a:br>
            <a:r>
              <a:rPr lang="es-ES" sz="2500" b="0" i="0" dirty="0">
                <a:solidFill>
                  <a:srgbClr val="000000"/>
                </a:solidFill>
                <a:effectLst/>
                <a:latin typeface="Verdana" panose="020B0604030504040204" pitchFamily="34" charset="0"/>
              </a:rPr>
              <a:t>Es tan grande el poder y la fuerza de la Palabra de Dios,</a:t>
            </a:r>
          </a:p>
          <a:p>
            <a:r>
              <a:rPr lang="es-ES" sz="2500" b="0" i="0" dirty="0">
                <a:solidFill>
                  <a:srgbClr val="000000"/>
                </a:solidFill>
                <a:effectLst/>
                <a:latin typeface="Verdana" panose="020B0604030504040204" pitchFamily="34" charset="0"/>
              </a:rPr>
              <a:t>que constituye el sustento y vigor de la Iglesia, firmeza de la fe </a:t>
            </a:r>
          </a:p>
          <a:p>
            <a:r>
              <a:rPr lang="es-ES" sz="2500" b="0" i="0" dirty="0">
                <a:solidFill>
                  <a:srgbClr val="000000"/>
                </a:solidFill>
                <a:effectLst/>
                <a:latin typeface="Verdana" panose="020B0604030504040204" pitchFamily="34" charset="0"/>
              </a:rPr>
              <a:t>para sus hijos, alimento del alma, fuente límpida y perenne de vida espiritual.</a:t>
            </a:r>
          </a:p>
          <a:p>
            <a:endParaRPr lang="es-ES" sz="3600" dirty="0">
              <a:solidFill>
                <a:srgbClr val="000000"/>
              </a:solidFill>
              <a:latin typeface="Verdana" panose="020B0604030504040204" pitchFamily="34" charset="0"/>
            </a:endParaRPr>
          </a:p>
          <a:p>
            <a:r>
              <a:rPr lang="es-ES" sz="3200" b="0" i="0" dirty="0">
                <a:solidFill>
                  <a:srgbClr val="00010F"/>
                </a:solidFill>
                <a:effectLst/>
                <a:latin typeface="Roboto Slab"/>
              </a:rPr>
              <a:t>                            — </a:t>
            </a:r>
            <a:r>
              <a:rPr lang="es-ES" sz="3200" dirty="0">
                <a:solidFill>
                  <a:srgbClr val="00010F"/>
                </a:solidFill>
                <a:latin typeface="Roboto Slab"/>
              </a:rPr>
              <a:t>Referencia: Concilio Vaticano II</a:t>
            </a:r>
          </a:p>
          <a:p>
            <a:r>
              <a:rPr lang="es-ES" sz="3200" b="0" i="0" dirty="0">
                <a:solidFill>
                  <a:srgbClr val="00010F"/>
                </a:solidFill>
                <a:effectLst/>
                <a:latin typeface="Roboto Slab"/>
              </a:rPr>
              <a:t>						   </a:t>
            </a:r>
            <a:r>
              <a:rPr lang="es-ES" sz="3200" b="0" i="0" dirty="0">
                <a:solidFill>
                  <a:srgbClr val="000000"/>
                </a:solidFill>
                <a:effectLst/>
                <a:latin typeface="Verdana" panose="020B0604030504040204" pitchFamily="34" charset="0"/>
              </a:rPr>
              <a:t>Dei Verbum 21</a:t>
            </a:r>
            <a:endParaRPr lang="en-US" sz="3200" dirty="0"/>
          </a:p>
          <a:p>
            <a:endParaRPr lang="en-US" sz="3500" dirty="0"/>
          </a:p>
        </p:txBody>
      </p:sp>
    </p:spTree>
    <p:extLst>
      <p:ext uri="{BB962C8B-B14F-4D97-AF65-F5344CB8AC3E}">
        <p14:creationId xmlns:p14="http://schemas.microsoft.com/office/powerpoint/2010/main" val="126543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dice la Iglesia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216303"/>
            <a:ext cx="11453495" cy="6232475"/>
          </a:xfrm>
          <a:prstGeom prst="rect">
            <a:avLst/>
          </a:prstGeom>
          <a:noFill/>
        </p:spPr>
        <p:txBody>
          <a:bodyPr wrap="square" rtlCol="0">
            <a:spAutoFit/>
          </a:bodyPr>
          <a:lstStyle/>
          <a:p>
            <a:r>
              <a:rPr lang="es-ES" sz="2500" dirty="0">
                <a:solidFill>
                  <a:srgbClr val="000000"/>
                </a:solidFill>
                <a:latin typeface="Tahoma" panose="020B0604030504040204" pitchFamily="34" charset="0"/>
              </a:rPr>
              <a:t>“E</a:t>
            </a:r>
            <a:r>
              <a:rPr lang="es-ES" sz="2500" b="0" i="0" dirty="0">
                <a:solidFill>
                  <a:srgbClr val="000000"/>
                </a:solidFill>
                <a:effectLst/>
                <a:latin typeface="Tahoma" panose="020B0604030504040204" pitchFamily="34" charset="0"/>
              </a:rPr>
              <a:t>l Santo Concilio exhorta con vehemencia a todos los cristianos…</a:t>
            </a:r>
          </a:p>
          <a:p>
            <a:r>
              <a:rPr lang="es-ES" sz="2500" b="0" i="0" dirty="0">
                <a:solidFill>
                  <a:srgbClr val="000000"/>
                </a:solidFill>
                <a:effectLst/>
                <a:latin typeface="Tahoma" panose="020B0604030504040204" pitchFamily="34" charset="0"/>
              </a:rPr>
              <a:t>a que aprendan "el sublime conocimiento de Jesucristo", </a:t>
            </a:r>
          </a:p>
          <a:p>
            <a:r>
              <a:rPr lang="es-ES" sz="2500" b="0" i="0" dirty="0">
                <a:solidFill>
                  <a:srgbClr val="000000"/>
                </a:solidFill>
                <a:effectLst/>
                <a:latin typeface="Tahoma" panose="020B0604030504040204" pitchFamily="34" charset="0"/>
              </a:rPr>
              <a:t>con la lectura frecuente de las divinas Escrituras. "Porque el </a:t>
            </a:r>
          </a:p>
          <a:p>
            <a:r>
              <a:rPr lang="es-ES" sz="2500" b="0" i="0" dirty="0">
                <a:solidFill>
                  <a:srgbClr val="000000"/>
                </a:solidFill>
                <a:effectLst/>
                <a:latin typeface="Tahoma" panose="020B0604030504040204" pitchFamily="34" charset="0"/>
              </a:rPr>
              <a:t>desconocimiento de las Escrituras es desconocimiento de Cristo". </a:t>
            </a:r>
          </a:p>
          <a:p>
            <a:r>
              <a:rPr lang="es-ES" sz="2500" b="0" i="0" dirty="0">
                <a:solidFill>
                  <a:srgbClr val="000000"/>
                </a:solidFill>
                <a:effectLst/>
                <a:latin typeface="Tahoma" panose="020B0604030504040204" pitchFamily="34" charset="0"/>
              </a:rPr>
              <a:t>Lléguense, pues, gustosamente, al mismo sagrado texto, ya por la </a:t>
            </a:r>
          </a:p>
          <a:p>
            <a:r>
              <a:rPr lang="es-ES" sz="2500" b="0" i="0" dirty="0">
                <a:solidFill>
                  <a:srgbClr val="000000"/>
                </a:solidFill>
                <a:effectLst/>
                <a:latin typeface="Tahoma" panose="020B0604030504040204" pitchFamily="34" charset="0"/>
              </a:rPr>
              <a:t>Sagrada Liturgia, llena del lenguaje de Dios, ya por la lectura espiritual, </a:t>
            </a:r>
          </a:p>
          <a:p>
            <a:r>
              <a:rPr lang="es-ES" sz="2500" b="0" i="0" dirty="0">
                <a:solidFill>
                  <a:srgbClr val="000000"/>
                </a:solidFill>
                <a:effectLst/>
                <a:latin typeface="Tahoma" panose="020B0604030504040204" pitchFamily="34" charset="0"/>
              </a:rPr>
              <a:t>ya por instituciones aptas para ello, y por otros medios, que con la aprobación o el cuidado de los Pastores de la Iglesia se difunden ahora laudablemente por todas partes. Pero no olviden que debe acompañar la oración a la lectura de   la   Sagrada Escritura para que se entable diálogo entre Dios y el hombre; porque  </a:t>
            </a:r>
          </a:p>
          <a:p>
            <a:r>
              <a:rPr lang="es-ES" sz="2500" dirty="0">
                <a:solidFill>
                  <a:srgbClr val="000000"/>
                </a:solidFill>
                <a:latin typeface="Tahoma" panose="020B0604030504040204" pitchFamily="34" charset="0"/>
              </a:rPr>
              <a:t>        </a:t>
            </a:r>
            <a:r>
              <a:rPr lang="es-ES" sz="2500" b="0" i="0" dirty="0">
                <a:solidFill>
                  <a:srgbClr val="000000"/>
                </a:solidFill>
                <a:effectLst/>
                <a:latin typeface="Tahoma" panose="020B0604030504040204" pitchFamily="34" charset="0"/>
              </a:rPr>
              <a:t>"a El hablamos cuando oramos, y a El oímos cuando leemos las palabras  </a:t>
            </a:r>
          </a:p>
          <a:p>
            <a:r>
              <a:rPr lang="es-ES" sz="2500" dirty="0">
                <a:solidFill>
                  <a:srgbClr val="000000"/>
                </a:solidFill>
                <a:latin typeface="Tahoma" panose="020B0604030504040204" pitchFamily="34" charset="0"/>
              </a:rPr>
              <a:t>                         </a:t>
            </a:r>
            <a:r>
              <a:rPr lang="es-ES" sz="2500" b="0" i="0" dirty="0">
                <a:solidFill>
                  <a:srgbClr val="000000"/>
                </a:solidFill>
                <a:effectLst/>
                <a:latin typeface="Tahoma" panose="020B0604030504040204" pitchFamily="34" charset="0"/>
              </a:rPr>
              <a:t>divinas”.</a:t>
            </a:r>
          </a:p>
          <a:p>
            <a:r>
              <a:rPr lang="es-ES" sz="2500" dirty="0">
                <a:solidFill>
                  <a:srgbClr val="000000"/>
                </a:solidFill>
                <a:latin typeface="Verdana" panose="020B0604030504040204" pitchFamily="34" charset="0"/>
              </a:rPr>
              <a:t>                                          </a:t>
            </a:r>
            <a:r>
              <a:rPr lang="es-ES" sz="3200" b="0" i="0" dirty="0">
                <a:solidFill>
                  <a:srgbClr val="00010F"/>
                </a:solidFill>
                <a:effectLst/>
                <a:latin typeface="Roboto Slab"/>
              </a:rPr>
              <a:t>—</a:t>
            </a:r>
            <a:r>
              <a:rPr lang="es-ES" sz="3200" dirty="0">
                <a:solidFill>
                  <a:srgbClr val="00010F"/>
                </a:solidFill>
                <a:latin typeface="Roboto Slab"/>
              </a:rPr>
              <a:t>Concilio Vaticano II</a:t>
            </a:r>
          </a:p>
          <a:p>
            <a:r>
              <a:rPr lang="es-ES" sz="3200" b="0" i="0" dirty="0">
                <a:solidFill>
                  <a:srgbClr val="00010F"/>
                </a:solidFill>
                <a:effectLst/>
                <a:latin typeface="Roboto Slab"/>
              </a:rPr>
              <a:t>			</a:t>
            </a:r>
            <a:r>
              <a:rPr lang="es-ES" sz="3200" dirty="0">
                <a:solidFill>
                  <a:srgbClr val="00010F"/>
                </a:solidFill>
                <a:latin typeface="Roboto Slab"/>
              </a:rPr>
              <a:t>                     </a:t>
            </a:r>
            <a:r>
              <a:rPr lang="es-ES" sz="3200" b="0" i="0" dirty="0">
                <a:solidFill>
                  <a:srgbClr val="000000"/>
                </a:solidFill>
                <a:effectLst/>
                <a:latin typeface="Verdana" panose="020B0604030504040204" pitchFamily="34" charset="0"/>
              </a:rPr>
              <a:t>Dei Verbum 25</a:t>
            </a:r>
            <a:endParaRPr lang="en-US" sz="3200" dirty="0"/>
          </a:p>
          <a:p>
            <a:endParaRPr lang="en-US" sz="3500" dirty="0"/>
          </a:p>
        </p:txBody>
      </p:sp>
    </p:spTree>
    <p:extLst>
      <p:ext uri="{BB962C8B-B14F-4D97-AF65-F5344CB8AC3E}">
        <p14:creationId xmlns:p14="http://schemas.microsoft.com/office/powerpoint/2010/main" val="760597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707886"/>
          </a:xfrm>
          <a:prstGeom prst="rect">
            <a:avLst/>
          </a:prstGeom>
          <a:noFill/>
        </p:spPr>
        <p:txBody>
          <a:bodyPr wrap="square" rtlCol="0">
            <a:spAutoFit/>
          </a:bodyPr>
          <a:lstStyle/>
          <a:p>
            <a:r>
              <a:rPr lang="es-PR" sz="4000" b="1" dirty="0"/>
              <a:t>¿Qué dice la Iglesia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073010"/>
            <a:ext cx="11453495" cy="3785652"/>
          </a:xfrm>
          <a:prstGeom prst="rect">
            <a:avLst/>
          </a:prstGeom>
          <a:noFill/>
        </p:spPr>
        <p:txBody>
          <a:bodyPr wrap="square" rtlCol="0">
            <a:spAutoFit/>
          </a:bodyPr>
          <a:lstStyle/>
          <a:p>
            <a:pPr marL="285750" indent="-285750">
              <a:buFont typeface="Wingdings" panose="05000000000000000000" pitchFamily="2" charset="2"/>
              <a:buChar char="Ø"/>
            </a:pPr>
            <a:endParaRPr lang="es-PR" sz="3000" dirty="0"/>
          </a:p>
          <a:p>
            <a:r>
              <a:rPr lang="es-ES" sz="3000" b="0" i="0" dirty="0">
                <a:solidFill>
                  <a:srgbClr val="000000"/>
                </a:solidFill>
                <a:effectLst/>
                <a:latin typeface="Verdana" panose="020B0604030504040204" pitchFamily="34" charset="0"/>
              </a:rPr>
              <a:t>"Los libros inspirados enseñan la verdad. Sin</a:t>
            </a:r>
          </a:p>
          <a:p>
            <a:r>
              <a:rPr lang="es-ES" sz="3000" b="0" i="0" dirty="0">
                <a:solidFill>
                  <a:srgbClr val="000000"/>
                </a:solidFill>
                <a:effectLst/>
                <a:latin typeface="Verdana" panose="020B0604030504040204" pitchFamily="34" charset="0"/>
              </a:rPr>
              <a:t>embargo, la fe cristiana no es una </a:t>
            </a:r>
            <a:r>
              <a:rPr lang="es-PR" sz="3000" dirty="0"/>
              <a:t>'</a:t>
            </a:r>
            <a:r>
              <a:rPr lang="es-ES" sz="3000" b="0" i="0" dirty="0">
                <a:solidFill>
                  <a:srgbClr val="000000"/>
                </a:solidFill>
                <a:effectLst/>
                <a:latin typeface="Verdana" panose="020B0604030504040204" pitchFamily="34" charset="0"/>
              </a:rPr>
              <a:t>religión del </a:t>
            </a:r>
          </a:p>
          <a:p>
            <a:r>
              <a:rPr lang="es-ES" sz="3000" b="0" i="0" dirty="0">
                <a:solidFill>
                  <a:srgbClr val="000000"/>
                </a:solidFill>
                <a:effectLst/>
                <a:latin typeface="Verdana" panose="020B0604030504040204" pitchFamily="34" charset="0"/>
              </a:rPr>
              <a:t>Libro</a:t>
            </a:r>
            <a:r>
              <a:rPr lang="es-PR" sz="3000" dirty="0"/>
              <a:t>’. </a:t>
            </a:r>
            <a:r>
              <a:rPr lang="es-ES" sz="3000" b="0" i="0" dirty="0">
                <a:solidFill>
                  <a:srgbClr val="000000"/>
                </a:solidFill>
                <a:effectLst/>
                <a:latin typeface="Verdana" panose="020B0604030504040204" pitchFamily="34" charset="0"/>
              </a:rPr>
              <a:t>El Cristianismo es la religión de la </a:t>
            </a:r>
          </a:p>
          <a:p>
            <a:r>
              <a:rPr lang="es-ES" sz="3000" b="0" i="0" dirty="0">
                <a:solidFill>
                  <a:srgbClr val="000000"/>
                </a:solidFill>
                <a:effectLst/>
                <a:latin typeface="Verdana" panose="020B0604030504040204" pitchFamily="34" charset="0"/>
              </a:rPr>
              <a:t>"Palabra de Dios", </a:t>
            </a:r>
            <a:r>
              <a:rPr lang="es-PR" sz="3000" dirty="0"/>
              <a:t>'</a:t>
            </a:r>
            <a:r>
              <a:rPr lang="es-ES" sz="3000" b="0" i="0" dirty="0">
                <a:solidFill>
                  <a:srgbClr val="000000"/>
                </a:solidFill>
                <a:effectLst/>
                <a:latin typeface="Verdana" panose="020B0604030504040204" pitchFamily="34" charset="0"/>
              </a:rPr>
              <a:t>no de un verbo escrito y </a:t>
            </a:r>
          </a:p>
          <a:p>
            <a:r>
              <a:rPr lang="es-ES" sz="3000" b="0" i="0" dirty="0">
                <a:solidFill>
                  <a:srgbClr val="000000"/>
                </a:solidFill>
                <a:effectLst/>
                <a:latin typeface="Verdana" panose="020B0604030504040204" pitchFamily="34" charset="0"/>
              </a:rPr>
              <a:t>mudo, sino del Verbo encarnado y vivo</a:t>
            </a:r>
            <a:r>
              <a:rPr lang="es-PR" sz="3000" dirty="0"/>
              <a:t>'</a:t>
            </a:r>
            <a:r>
              <a:rPr lang="es-ES" sz="3000" b="0" i="0" dirty="0">
                <a:solidFill>
                  <a:srgbClr val="000000"/>
                </a:solidFill>
                <a:effectLst/>
                <a:latin typeface="Verdana" panose="020B0604030504040204" pitchFamily="34" charset="0"/>
              </a:rPr>
              <a:t>". </a:t>
            </a:r>
          </a:p>
          <a:p>
            <a:endParaRPr lang="es-ES" sz="3000" dirty="0">
              <a:solidFill>
                <a:srgbClr val="000000"/>
              </a:solidFill>
              <a:latin typeface="Verdana" panose="020B0604030504040204" pitchFamily="34" charset="0"/>
            </a:endParaRPr>
          </a:p>
          <a:p>
            <a:r>
              <a:rPr lang="es-ES" sz="2800" b="0" i="0" dirty="0">
                <a:solidFill>
                  <a:srgbClr val="00010F"/>
                </a:solidFill>
                <a:effectLst/>
                <a:latin typeface="Roboto Slab"/>
              </a:rPr>
              <a:t>— </a:t>
            </a:r>
            <a:r>
              <a:rPr lang="es-ES" sz="3000" b="0" i="0" dirty="0">
                <a:solidFill>
                  <a:srgbClr val="000000"/>
                </a:solidFill>
                <a:effectLst/>
                <a:latin typeface="Verdana" panose="020B0604030504040204" pitchFamily="34" charset="0"/>
              </a:rPr>
              <a:t>Catecismo de la Iglesia Católica n.108</a:t>
            </a:r>
            <a:endParaRPr lang="en-US" sz="3000" dirty="0"/>
          </a:p>
        </p:txBody>
      </p:sp>
    </p:spTree>
    <p:extLst>
      <p:ext uri="{BB962C8B-B14F-4D97-AF65-F5344CB8AC3E}">
        <p14:creationId xmlns:p14="http://schemas.microsoft.com/office/powerpoint/2010/main" val="446486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¿Qué dice el Papa Francisco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97728"/>
            <a:ext cx="11453495" cy="3662541"/>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000"/>
                </a:solidFill>
                <a:effectLst/>
                <a:latin typeface="Open Sans" panose="020B0604020202020204" pitchFamily="34" charset="0"/>
              </a:rPr>
              <a:t>“La Palabra de Dios tiene la fuerza para </a:t>
            </a:r>
          </a:p>
          <a:p>
            <a:r>
              <a:rPr lang="es-ES" sz="3600" b="0" i="0" dirty="0">
                <a:solidFill>
                  <a:srgbClr val="000000"/>
                </a:solidFill>
                <a:effectLst/>
                <a:latin typeface="Open Sans" panose="020B0604020202020204" pitchFamily="34" charset="0"/>
              </a:rPr>
              <a:t>derrotar a Satanás. Por esto es necesario familiarizarse con la Biblia: leerla a menudo, meditarla, asimilarla”.</a:t>
            </a:r>
            <a:endParaRPr lang="en-US" sz="3500" dirty="0"/>
          </a:p>
          <a:p>
            <a:pPr marL="457200" indent="-457200">
              <a:buFont typeface="Wingdings" panose="05000000000000000000" pitchFamily="2" charset="2"/>
              <a:buChar char="Ø"/>
            </a:pPr>
            <a:endParaRPr lang="en-US" sz="3500" dirty="0"/>
          </a:p>
          <a:p>
            <a:r>
              <a:rPr lang="es-ES" sz="3200" b="0" i="0" dirty="0">
                <a:solidFill>
                  <a:srgbClr val="00010F"/>
                </a:solidFill>
                <a:effectLst/>
                <a:latin typeface="Roboto Slab"/>
              </a:rPr>
              <a:t>         — </a:t>
            </a:r>
            <a:r>
              <a:rPr lang="en-US" sz="3500" dirty="0"/>
              <a:t>Papa Francisco</a:t>
            </a:r>
          </a:p>
        </p:txBody>
      </p:sp>
    </p:spTree>
    <p:extLst>
      <p:ext uri="{BB962C8B-B14F-4D97-AF65-F5344CB8AC3E}">
        <p14:creationId xmlns:p14="http://schemas.microsoft.com/office/powerpoint/2010/main" val="1030271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¿Qué dice el Papa Francisco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69252" y="1339438"/>
            <a:ext cx="11453495" cy="5401479"/>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r>
              <a:rPr lang="es-ES" sz="2500" b="0" i="0" dirty="0">
                <a:solidFill>
                  <a:srgbClr val="000000"/>
                </a:solidFill>
                <a:effectLst/>
                <a:latin typeface="Open Sans" panose="020B0604020202020204" pitchFamily="34" charset="0"/>
              </a:rPr>
              <a:t>“</a:t>
            </a:r>
            <a:r>
              <a:rPr lang="es-ES" sz="2500" b="0" i="0" dirty="0">
                <a:solidFill>
                  <a:srgbClr val="000000"/>
                </a:solidFill>
                <a:effectLst/>
                <a:latin typeface="Open Sans" panose="020B0606030504020204" pitchFamily="34" charset="0"/>
              </a:rPr>
              <a:t>La Biblia contiene la Palabra de Dios, que es siempre </a:t>
            </a:r>
          </a:p>
          <a:p>
            <a:r>
              <a:rPr lang="es-ES" sz="2500" b="0" i="0" dirty="0">
                <a:solidFill>
                  <a:srgbClr val="000000"/>
                </a:solidFill>
                <a:effectLst/>
                <a:latin typeface="Open Sans" panose="020B0606030504020204" pitchFamily="34" charset="0"/>
              </a:rPr>
              <a:t>actual y eficaz. Alguno ha dicho: ¿qué sucedería si </a:t>
            </a:r>
          </a:p>
          <a:p>
            <a:r>
              <a:rPr lang="es-ES" sz="2500" b="0" i="0" dirty="0">
                <a:solidFill>
                  <a:srgbClr val="000000"/>
                </a:solidFill>
                <a:effectLst/>
                <a:latin typeface="Open Sans" panose="020B0606030504020204" pitchFamily="34" charset="0"/>
              </a:rPr>
              <a:t>usáramos la Biblia como tratamos nuestro celular? ¿Si la </a:t>
            </a:r>
          </a:p>
          <a:p>
            <a:r>
              <a:rPr lang="es-ES" sz="2500" b="0" i="0" dirty="0">
                <a:solidFill>
                  <a:srgbClr val="000000"/>
                </a:solidFill>
                <a:effectLst/>
                <a:latin typeface="Open Sans" panose="020B0606030504020204" pitchFamily="34" charset="0"/>
              </a:rPr>
              <a:t>llevásemos siempre con nosotros, o al menos el pequeño </a:t>
            </a:r>
          </a:p>
          <a:p>
            <a:r>
              <a:rPr lang="es-ES" sz="2500" b="0" i="0" dirty="0">
                <a:solidFill>
                  <a:srgbClr val="000000"/>
                </a:solidFill>
                <a:effectLst/>
                <a:latin typeface="Open Sans" panose="020B0606030504020204" pitchFamily="34" charset="0"/>
              </a:rPr>
              <a:t>Evangelio de bolsillo, qué sucedería?; si volviésemos atrás</a:t>
            </a:r>
          </a:p>
          <a:p>
            <a:r>
              <a:rPr lang="es-ES" sz="2500" b="0" i="0" dirty="0">
                <a:solidFill>
                  <a:srgbClr val="000000"/>
                </a:solidFill>
                <a:effectLst/>
                <a:latin typeface="Open Sans" panose="020B0606030504020204" pitchFamily="34" charset="0"/>
              </a:rPr>
              <a:t>cuando la olvidamos: tú te olvidas del celular—¡oh!—, no lo tengo, </a:t>
            </a:r>
          </a:p>
          <a:p>
            <a:r>
              <a:rPr lang="es-ES" sz="2500" b="0" i="0" dirty="0">
                <a:solidFill>
                  <a:srgbClr val="000000"/>
                </a:solidFill>
                <a:effectLst/>
                <a:latin typeface="Open Sans" panose="020B0606030504020204" pitchFamily="34" charset="0"/>
              </a:rPr>
              <a:t>vuelvo atrás a buscarlo; si la abriéramos varias veces al día; si leyéramos los mensajes de Dios contenidos en la Biblia como leemos los mensajes del      </a:t>
            </a:r>
          </a:p>
          <a:p>
            <a:r>
              <a:rPr lang="es-ES" sz="2500" dirty="0">
                <a:solidFill>
                  <a:srgbClr val="000000"/>
                </a:solidFill>
                <a:latin typeface="Open Sans" panose="020B0606030504020204" pitchFamily="34" charset="0"/>
              </a:rPr>
              <a:t>        </a:t>
            </a:r>
            <a:r>
              <a:rPr lang="es-ES" sz="2500" b="0" i="0" dirty="0">
                <a:solidFill>
                  <a:srgbClr val="000000"/>
                </a:solidFill>
                <a:effectLst/>
                <a:latin typeface="Open Sans" panose="020B0606030504020204" pitchFamily="34" charset="0"/>
              </a:rPr>
              <a:t>teléfono, ¿qué sucedería? Claramente la comparación es paradójica, </a:t>
            </a:r>
          </a:p>
          <a:p>
            <a:r>
              <a:rPr lang="es-ES" sz="2500" dirty="0">
                <a:solidFill>
                  <a:srgbClr val="000000"/>
                </a:solidFill>
                <a:latin typeface="Open Sans" panose="020B0606030504020204" pitchFamily="34" charset="0"/>
              </a:rPr>
              <a:t>            </a:t>
            </a:r>
            <a:r>
              <a:rPr lang="es-ES" sz="2500" b="0" i="0" dirty="0">
                <a:solidFill>
                  <a:srgbClr val="000000"/>
                </a:solidFill>
                <a:effectLst/>
                <a:latin typeface="Open Sans" panose="020B0606030504020204" pitchFamily="34" charset="0"/>
              </a:rPr>
              <a:t>pero hace reflexionar</a:t>
            </a:r>
            <a:r>
              <a:rPr lang="es-ES" sz="2500" b="0" i="0" dirty="0">
                <a:solidFill>
                  <a:srgbClr val="000000"/>
                </a:solidFill>
                <a:effectLst/>
                <a:latin typeface="Open Sans" panose="020B0604020202020204" pitchFamily="34" charset="0"/>
              </a:rPr>
              <a:t>”.</a:t>
            </a:r>
            <a:endParaRPr lang="en-US" sz="2500" dirty="0"/>
          </a:p>
          <a:p>
            <a:endParaRPr lang="en-US" sz="3500" dirty="0"/>
          </a:p>
          <a:p>
            <a:r>
              <a:rPr lang="en-US" sz="3500" dirty="0"/>
              <a:t>                                 </a:t>
            </a:r>
            <a:r>
              <a:rPr lang="es-ES" sz="3200" b="0" i="0" dirty="0">
                <a:solidFill>
                  <a:srgbClr val="00010F"/>
                </a:solidFill>
                <a:effectLst/>
                <a:latin typeface="Roboto Slab"/>
              </a:rPr>
              <a:t>— </a:t>
            </a:r>
            <a:r>
              <a:rPr lang="en-US" sz="3500" dirty="0"/>
              <a:t>Papa Francisco</a:t>
            </a:r>
          </a:p>
        </p:txBody>
      </p:sp>
    </p:spTree>
    <p:extLst>
      <p:ext uri="{BB962C8B-B14F-4D97-AF65-F5344CB8AC3E}">
        <p14:creationId xmlns:p14="http://schemas.microsoft.com/office/powerpoint/2010/main" val="2360946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¿Qué dice el Papa Francisco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688563"/>
            <a:ext cx="11453495" cy="367793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000"/>
                </a:solidFill>
                <a:effectLst/>
                <a:latin typeface="Open Sans" panose="020B0604020202020204" pitchFamily="34" charset="0"/>
              </a:rPr>
              <a:t>“</a:t>
            </a:r>
            <a:r>
              <a:rPr lang="es-ES" sz="3600" dirty="0">
                <a:solidFill>
                  <a:srgbClr val="000000"/>
                </a:solidFill>
                <a:latin typeface="Open Sans" panose="020B0606030504020204" pitchFamily="34" charset="0"/>
              </a:rPr>
              <a:t>S</a:t>
            </a:r>
            <a:r>
              <a:rPr lang="es-ES" sz="3600" b="0" i="0" dirty="0">
                <a:solidFill>
                  <a:srgbClr val="000000"/>
                </a:solidFill>
                <a:effectLst/>
                <a:latin typeface="Open Sans" panose="020B0606030504020204" pitchFamily="34" charset="0"/>
              </a:rPr>
              <a:t>i tuviéramos la Palabra de Dios siempre </a:t>
            </a:r>
          </a:p>
          <a:p>
            <a:r>
              <a:rPr lang="es-ES" sz="3600" b="0" i="0" dirty="0">
                <a:solidFill>
                  <a:srgbClr val="000000"/>
                </a:solidFill>
                <a:effectLst/>
                <a:latin typeface="Open Sans" panose="020B0606030504020204" pitchFamily="34" charset="0"/>
              </a:rPr>
              <a:t>en el corazón, ninguna tentación podría </a:t>
            </a:r>
          </a:p>
          <a:p>
            <a:r>
              <a:rPr lang="es-ES" sz="3600" b="0" i="0" dirty="0">
                <a:solidFill>
                  <a:srgbClr val="000000"/>
                </a:solidFill>
                <a:effectLst/>
                <a:latin typeface="Open Sans" panose="020B0606030504020204" pitchFamily="34" charset="0"/>
              </a:rPr>
              <a:t>alejarnos de Dios y ningún obstáculo</a:t>
            </a:r>
          </a:p>
          <a:p>
            <a:r>
              <a:rPr lang="es-ES" sz="3600" b="0" i="0" dirty="0">
                <a:solidFill>
                  <a:srgbClr val="000000"/>
                </a:solidFill>
                <a:effectLst/>
                <a:latin typeface="Open Sans" panose="020B0606030504020204" pitchFamily="34" charset="0"/>
              </a:rPr>
              <a:t>podría hacer que nos desviáramos del camino </a:t>
            </a:r>
          </a:p>
          <a:p>
            <a:r>
              <a:rPr lang="es-ES" sz="3600" b="0" i="0" dirty="0">
                <a:solidFill>
                  <a:srgbClr val="000000"/>
                </a:solidFill>
                <a:effectLst/>
                <a:latin typeface="Open Sans" panose="020B0606030504020204" pitchFamily="34" charset="0"/>
              </a:rPr>
              <a:t>del bien</a:t>
            </a:r>
            <a:r>
              <a:rPr lang="es-ES" sz="3600" b="0" i="0" dirty="0">
                <a:solidFill>
                  <a:srgbClr val="000000"/>
                </a:solidFill>
                <a:effectLst/>
                <a:latin typeface="Open Sans" panose="020B0604020202020204" pitchFamily="34" charset="0"/>
              </a:rPr>
              <a:t>”.</a:t>
            </a:r>
            <a:endParaRPr lang="en-US" sz="3500" dirty="0"/>
          </a:p>
          <a:p>
            <a:r>
              <a:rPr lang="en-US" sz="3500" dirty="0"/>
              <a:t>                                   </a:t>
            </a:r>
            <a:r>
              <a:rPr lang="es-ES" sz="3200" b="0" i="0" dirty="0">
                <a:solidFill>
                  <a:srgbClr val="00010F"/>
                </a:solidFill>
                <a:effectLst/>
                <a:latin typeface="Roboto Slab"/>
              </a:rPr>
              <a:t>— </a:t>
            </a:r>
            <a:r>
              <a:rPr lang="en-US" sz="3500" dirty="0"/>
              <a:t>Papa Francisco</a:t>
            </a:r>
          </a:p>
        </p:txBody>
      </p:sp>
    </p:spTree>
    <p:extLst>
      <p:ext uri="{BB962C8B-B14F-4D97-AF65-F5344CB8AC3E}">
        <p14:creationId xmlns:p14="http://schemas.microsoft.com/office/powerpoint/2010/main" val="1914526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5339923"/>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10F"/>
                </a:solidFill>
                <a:effectLst/>
                <a:latin typeface="Roboto Slab"/>
              </a:rPr>
              <a:t>“Creo que la Biblia es el mejor regalo que </a:t>
            </a:r>
          </a:p>
          <a:p>
            <a:r>
              <a:rPr lang="es-ES" sz="3600" b="0" i="0" dirty="0">
                <a:solidFill>
                  <a:srgbClr val="00010F"/>
                </a:solidFill>
                <a:effectLst/>
                <a:latin typeface="Roboto Slab"/>
              </a:rPr>
              <a:t>Dios ha dado al hombre. Todo el bien que el </a:t>
            </a:r>
          </a:p>
          <a:p>
            <a:r>
              <a:rPr lang="es-ES" sz="3600" b="0" i="0" dirty="0">
                <a:solidFill>
                  <a:srgbClr val="00010F"/>
                </a:solidFill>
                <a:effectLst/>
                <a:latin typeface="Roboto Slab"/>
              </a:rPr>
              <a:t>Salvador del mundo nos proporcionó se nos</a:t>
            </a:r>
          </a:p>
          <a:p>
            <a:r>
              <a:rPr lang="es-ES" sz="3600" b="0" i="0" dirty="0">
                <a:solidFill>
                  <a:srgbClr val="00010F"/>
                </a:solidFill>
                <a:effectLst/>
                <a:latin typeface="Roboto Slab"/>
              </a:rPr>
              <a:t>comunica en este libro y si no fuera por él, no sabríamos la diferencia entre el bien y el mal. Toda cosa provechosa al hombre se contiene en la Biblia”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Abraham Lincoln</a:t>
            </a:r>
            <a:endParaRPr lang="en-US" sz="3500" dirty="0"/>
          </a:p>
          <a:p>
            <a:endParaRPr lang="en-US" sz="3500" dirty="0"/>
          </a:p>
        </p:txBody>
      </p:sp>
    </p:spTree>
    <p:extLst>
      <p:ext uri="{BB962C8B-B14F-4D97-AF65-F5344CB8AC3E}">
        <p14:creationId xmlns:p14="http://schemas.microsoft.com/office/powerpoint/2010/main" val="3403345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3677930"/>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solidFill>
                  <a:srgbClr val="00010F"/>
                </a:solidFill>
                <a:effectLst/>
                <a:latin typeface="Roboto Slab"/>
              </a:rPr>
              <a:t>“</a:t>
            </a:r>
            <a:r>
              <a:rPr lang="es-ES" sz="3600" b="0" i="0" dirty="0">
                <a:effectLst/>
                <a:latin typeface="Helvetica Neue"/>
              </a:rPr>
              <a:t>La Biblia no es un mero libro, sino una</a:t>
            </a:r>
          </a:p>
          <a:p>
            <a:r>
              <a:rPr lang="es-ES" sz="3600" b="0" i="0" dirty="0">
                <a:effectLst/>
                <a:latin typeface="Helvetica Neue"/>
              </a:rPr>
              <a:t>creación viviente, con un poder que vence a </a:t>
            </a:r>
          </a:p>
          <a:p>
            <a:r>
              <a:rPr lang="es-ES" sz="3600" b="0" i="0" dirty="0">
                <a:effectLst/>
                <a:latin typeface="Helvetica Neue"/>
              </a:rPr>
              <a:t>todo cuanto se le opone</a:t>
            </a:r>
            <a:r>
              <a:rPr lang="es-ES" sz="3600" b="0" i="0" dirty="0">
                <a:effectLst/>
                <a:latin typeface="Roboto Slab"/>
              </a:rPr>
              <a:t>”.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Napoleón Bonaparte</a:t>
            </a:r>
            <a:endParaRPr lang="en-US" sz="3500" dirty="0"/>
          </a:p>
          <a:p>
            <a:endParaRPr lang="en-US" sz="3500" dirty="0"/>
          </a:p>
        </p:txBody>
      </p:sp>
    </p:spTree>
    <p:extLst>
      <p:ext uri="{BB962C8B-B14F-4D97-AF65-F5344CB8AC3E}">
        <p14:creationId xmlns:p14="http://schemas.microsoft.com/office/powerpoint/2010/main" val="39754072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423192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effectLst/>
                <a:latin typeface="Roboto Slab"/>
              </a:rPr>
              <a:t>“</a:t>
            </a:r>
            <a:r>
              <a:rPr lang="es-ES" sz="3600" b="0" i="0" dirty="0">
                <a:effectLst/>
                <a:latin typeface="Helvetica Neue"/>
              </a:rPr>
              <a:t>Siempre he dicho, y siempre diré que la lectura cuidadosa y diligente del Libro Sagrado produce mejores ciudadanos La Biblia produce las mejores personas del mundo</a:t>
            </a:r>
            <a:r>
              <a:rPr lang="es-ES" sz="3600" b="0" i="0" dirty="0">
                <a:effectLst/>
                <a:latin typeface="Roboto Slab"/>
              </a:rPr>
              <a:t>”.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a:t>
            </a:r>
            <a:r>
              <a:rPr lang="es-PR" sz="3600" dirty="0">
                <a:solidFill>
                  <a:srgbClr val="00010F"/>
                </a:solidFill>
                <a:latin typeface="Roboto Slab"/>
              </a:rPr>
              <a:t>Thomas Jefferson</a:t>
            </a:r>
            <a:endParaRPr lang="en-US" sz="3500" dirty="0"/>
          </a:p>
          <a:p>
            <a:endParaRPr lang="en-US" sz="3500" dirty="0"/>
          </a:p>
        </p:txBody>
      </p:sp>
    </p:spTree>
    <p:extLst>
      <p:ext uri="{BB962C8B-B14F-4D97-AF65-F5344CB8AC3E}">
        <p14:creationId xmlns:p14="http://schemas.microsoft.com/office/powerpoint/2010/main" val="477549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D24-1AE1-4C46-B99D-15EE19A7E07E}"/>
              </a:ext>
            </a:extLst>
          </p:cNvPr>
          <p:cNvSpPr>
            <a:spLocks noGrp="1"/>
          </p:cNvSpPr>
          <p:nvPr>
            <p:ph type="title"/>
          </p:nvPr>
        </p:nvSpPr>
        <p:spPr/>
        <p:txBody>
          <a:bodyPr/>
          <a:lstStyle/>
          <a:p>
            <a:endParaRPr lang="en-US"/>
          </a:p>
        </p:txBody>
      </p:sp>
      <p:pic>
        <p:nvPicPr>
          <p:cNvPr id="5" name="Content Placeholder 4" descr="A picture containing scatter chart&#10;&#10;Description automatically generated">
            <a:extLst>
              <a:ext uri="{FF2B5EF4-FFF2-40B4-BE49-F238E27FC236}">
                <a16:creationId xmlns:a16="http://schemas.microsoft.com/office/drawing/2014/main" id="{507D8F2A-BC13-4E51-8F66-A6C9B691F3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6" name="TextBox 5">
            <a:extLst>
              <a:ext uri="{FF2B5EF4-FFF2-40B4-BE49-F238E27FC236}">
                <a16:creationId xmlns:a16="http://schemas.microsoft.com/office/drawing/2014/main" id="{0EEB4105-15AA-4824-A61E-00B95110890E}"/>
              </a:ext>
            </a:extLst>
          </p:cNvPr>
          <p:cNvSpPr txBox="1"/>
          <p:nvPr/>
        </p:nvSpPr>
        <p:spPr>
          <a:xfrm>
            <a:off x="386080" y="365124"/>
            <a:ext cx="9072880" cy="1323439"/>
          </a:xfrm>
          <a:prstGeom prst="rect">
            <a:avLst/>
          </a:prstGeom>
          <a:noFill/>
        </p:spPr>
        <p:txBody>
          <a:bodyPr wrap="square" rtlCol="0">
            <a:spAutoFit/>
          </a:bodyPr>
          <a:lstStyle/>
          <a:p>
            <a:r>
              <a:rPr lang="es-PR" sz="4000" b="1" dirty="0"/>
              <a:t>Lo que dicen otros pensadores acerca de la Biblia...</a:t>
            </a:r>
            <a:endParaRPr lang="en-US" sz="4000" b="1" dirty="0"/>
          </a:p>
        </p:txBody>
      </p:sp>
      <p:sp>
        <p:nvSpPr>
          <p:cNvPr id="7" name="TextBox 6">
            <a:extLst>
              <a:ext uri="{FF2B5EF4-FFF2-40B4-BE49-F238E27FC236}">
                <a16:creationId xmlns:a16="http://schemas.microsoft.com/office/drawing/2014/main" id="{A98B4711-1EAB-44AB-9FE9-F0D8577FD5F1}"/>
              </a:ext>
            </a:extLst>
          </p:cNvPr>
          <p:cNvSpPr txBox="1"/>
          <p:nvPr/>
        </p:nvSpPr>
        <p:spPr>
          <a:xfrm>
            <a:off x="386080" y="1550937"/>
            <a:ext cx="11453495" cy="423192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r>
              <a:rPr lang="es-ES" sz="3600" b="0" i="0" dirty="0">
                <a:effectLst/>
                <a:latin typeface="Roboto Slab"/>
              </a:rPr>
              <a:t>“</a:t>
            </a:r>
            <a:r>
              <a:rPr lang="es-ES" sz="3600" b="0" i="0" dirty="0">
                <a:effectLst/>
                <a:latin typeface="Helvetica Neue"/>
              </a:rPr>
              <a:t>Siempre he dicho, y siempre diré que la lectura cuidadosa y diligente del Libro Sagrado produce mejores ciudadanos La Biblia produce las mejores personas del mundo</a:t>
            </a:r>
            <a:r>
              <a:rPr lang="es-ES" sz="3600" b="0" i="0" dirty="0">
                <a:effectLst/>
                <a:latin typeface="Roboto Slab"/>
              </a:rPr>
              <a:t>”. </a:t>
            </a:r>
          </a:p>
          <a:p>
            <a:r>
              <a:rPr lang="es-ES" sz="3600" dirty="0">
                <a:solidFill>
                  <a:srgbClr val="00010F"/>
                </a:solidFill>
                <a:latin typeface="Roboto Slab"/>
              </a:rPr>
              <a:t>                                          </a:t>
            </a:r>
          </a:p>
          <a:p>
            <a:r>
              <a:rPr lang="es-ES" sz="3600" dirty="0">
                <a:solidFill>
                  <a:srgbClr val="00010F"/>
                </a:solidFill>
                <a:latin typeface="Roboto Slab"/>
              </a:rPr>
              <a:t> </a:t>
            </a:r>
            <a:r>
              <a:rPr lang="es-ES" sz="3600" b="0" i="0" dirty="0">
                <a:solidFill>
                  <a:srgbClr val="00010F"/>
                </a:solidFill>
                <a:effectLst/>
                <a:latin typeface="Roboto Slab"/>
              </a:rPr>
              <a:t>— </a:t>
            </a:r>
            <a:r>
              <a:rPr lang="es-PR" sz="3600" dirty="0">
                <a:solidFill>
                  <a:srgbClr val="00010F"/>
                </a:solidFill>
                <a:latin typeface="Roboto Slab"/>
              </a:rPr>
              <a:t>Thomas Jefferson</a:t>
            </a:r>
            <a:endParaRPr lang="en-US" sz="3500" dirty="0"/>
          </a:p>
          <a:p>
            <a:endParaRPr lang="en-US" sz="3500" dirty="0"/>
          </a:p>
        </p:txBody>
      </p:sp>
    </p:spTree>
    <p:extLst>
      <p:ext uri="{BB962C8B-B14F-4D97-AF65-F5344CB8AC3E}">
        <p14:creationId xmlns:p14="http://schemas.microsoft.com/office/powerpoint/2010/main" val="647533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D30-CE4B-49E9-A6E7-DAECC731786B}"/>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19383FAF-BE77-4330-8424-DA584DECEC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591509" cy="7082725"/>
          </a:xfrm>
        </p:spPr>
      </p:pic>
    </p:spTree>
    <p:extLst>
      <p:ext uri="{BB962C8B-B14F-4D97-AF65-F5344CB8AC3E}">
        <p14:creationId xmlns:p14="http://schemas.microsoft.com/office/powerpoint/2010/main" val="2171717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A22A-D405-4C91-9422-5B9B0588CC6E}"/>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B1F6F1A1-41A6-4CB1-AB43-CEDF3EB292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8" cy="6858000"/>
          </a:xfrm>
        </p:spPr>
      </p:pic>
    </p:spTree>
    <p:extLst>
      <p:ext uri="{BB962C8B-B14F-4D97-AF65-F5344CB8AC3E}">
        <p14:creationId xmlns:p14="http://schemas.microsoft.com/office/powerpoint/2010/main" val="914604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11805920" cy="5016758"/>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ES" sz="2000" b="0" i="0" dirty="0">
                <a:solidFill>
                  <a:srgbClr val="202124"/>
                </a:solidFill>
                <a:effectLst/>
                <a:latin typeface="arial" panose="020B0604020202020204" pitchFamily="34" charset="0"/>
              </a:rPr>
              <a:t>La </a:t>
            </a:r>
            <a:r>
              <a:rPr lang="es-ES" sz="2000" b="1" i="0" dirty="0">
                <a:solidFill>
                  <a:srgbClr val="202124"/>
                </a:solidFill>
                <a:effectLst/>
                <a:latin typeface="arial" panose="020B0604020202020204" pitchFamily="34" charset="0"/>
              </a:rPr>
              <a:t>Biblia</a:t>
            </a:r>
            <a:r>
              <a:rPr lang="es-ES" sz="2000" b="0" i="0" dirty="0">
                <a:solidFill>
                  <a:srgbClr val="202124"/>
                </a:solidFill>
                <a:effectLst/>
                <a:latin typeface="arial" panose="020B0604020202020204" pitchFamily="34" charset="0"/>
              </a:rPr>
              <a:t> enseña que cada </a:t>
            </a:r>
            <a:r>
              <a:rPr lang="es-ES" sz="2000" b="1" i="0" dirty="0">
                <a:solidFill>
                  <a:srgbClr val="202124"/>
                </a:solidFill>
                <a:effectLst/>
                <a:latin typeface="arial" panose="020B0604020202020204" pitchFamily="34" charset="0"/>
              </a:rPr>
              <a:t>ser humano</a:t>
            </a:r>
            <a:r>
              <a:rPr lang="es-ES" sz="2000" b="0" i="0" dirty="0">
                <a:solidFill>
                  <a:srgbClr val="202124"/>
                </a:solidFill>
                <a:effectLst/>
                <a:latin typeface="arial" panose="020B0604020202020204" pitchFamily="34" charset="0"/>
              </a:rPr>
              <a:t> es creado por amor, hecho </a:t>
            </a:r>
          </a:p>
          <a:p>
            <a:r>
              <a:rPr lang="es-ES" sz="2000" b="0" i="0" dirty="0">
                <a:solidFill>
                  <a:srgbClr val="202124"/>
                </a:solidFill>
                <a:effectLst/>
                <a:latin typeface="arial" panose="020B0604020202020204" pitchFamily="34" charset="0"/>
              </a:rPr>
              <a:t>a imagen y semejanza de Dios (cf. </a:t>
            </a:r>
            <a:r>
              <a:rPr lang="es-ES" sz="2000" b="0" i="0" dirty="0" err="1">
                <a:solidFill>
                  <a:srgbClr val="202124"/>
                </a:solidFill>
                <a:effectLst/>
                <a:latin typeface="arial" panose="020B0604020202020204" pitchFamily="34" charset="0"/>
              </a:rPr>
              <a:t>Gn</a:t>
            </a:r>
            <a:r>
              <a:rPr lang="es-ES" sz="2000" b="0" i="0" dirty="0">
                <a:solidFill>
                  <a:srgbClr val="202124"/>
                </a:solidFill>
                <a:effectLst/>
                <a:latin typeface="arial" panose="020B0604020202020204" pitchFamily="34" charset="0"/>
              </a:rPr>
              <a:t> 1,26). Esta afirmación nos </a:t>
            </a:r>
          </a:p>
          <a:p>
            <a:r>
              <a:rPr lang="es-ES" sz="2000" b="0" i="0" dirty="0">
                <a:solidFill>
                  <a:srgbClr val="202124"/>
                </a:solidFill>
                <a:effectLst/>
                <a:latin typeface="arial" panose="020B0604020202020204" pitchFamily="34" charset="0"/>
              </a:rPr>
              <a:t>muestra la inmensa dignidad de cada persona </a:t>
            </a:r>
            <a:r>
              <a:rPr lang="es-ES" sz="2000" b="1" i="0" dirty="0">
                <a:solidFill>
                  <a:srgbClr val="202124"/>
                </a:solidFill>
                <a:effectLst/>
                <a:latin typeface="arial" panose="020B0604020202020204" pitchFamily="34" charset="0"/>
              </a:rPr>
              <a:t>humana</a:t>
            </a:r>
            <a:r>
              <a:rPr lang="es-ES" sz="2000" b="0" i="0" dirty="0">
                <a:solidFill>
                  <a:srgbClr val="202124"/>
                </a:solidFill>
                <a:effectLst/>
                <a:latin typeface="arial" panose="020B0604020202020204" pitchFamily="34" charset="0"/>
              </a:rPr>
              <a:t>, que no </a:t>
            </a:r>
          </a:p>
          <a:p>
            <a:r>
              <a:rPr lang="es-ES" sz="2000" b="0" i="0" dirty="0">
                <a:solidFill>
                  <a:srgbClr val="202124"/>
                </a:solidFill>
                <a:effectLst/>
                <a:latin typeface="arial" panose="020B0604020202020204" pitchFamily="34" charset="0"/>
              </a:rPr>
              <a:t>es solamente algo, sino alguien. Es capaz de conocerse, de </a:t>
            </a:r>
          </a:p>
          <a:p>
            <a:r>
              <a:rPr lang="es-ES" sz="2000" b="0" i="0" dirty="0">
                <a:solidFill>
                  <a:srgbClr val="202124"/>
                </a:solidFill>
                <a:effectLst/>
                <a:latin typeface="arial" panose="020B0604020202020204" pitchFamily="34" charset="0"/>
              </a:rPr>
              <a:t>poseerse y de darse libremente y entrar en comunión con otras </a:t>
            </a:r>
          </a:p>
          <a:p>
            <a:r>
              <a:rPr lang="es-ES" sz="2000" b="0" i="0" dirty="0">
                <a:solidFill>
                  <a:srgbClr val="202124"/>
                </a:solidFill>
                <a:effectLst/>
                <a:latin typeface="arial" panose="020B0604020202020204" pitchFamily="34" charset="0"/>
              </a:rPr>
              <a:t>personas.</a:t>
            </a:r>
          </a:p>
          <a:p>
            <a:pPr marL="457200" indent="-457200">
              <a:buFont typeface="Wingdings" panose="05000000000000000000" pitchFamily="2" charset="2"/>
              <a:buChar char="Ø"/>
            </a:pPr>
            <a:endParaRPr lang="es-ES" sz="2000" dirty="0">
              <a:solidFill>
                <a:srgbClr val="202124"/>
              </a:solidFill>
              <a:latin typeface="arial" panose="020B0604020202020204" pitchFamily="34" charset="0"/>
            </a:endParaRPr>
          </a:p>
          <a:p>
            <a:pPr marL="457200" indent="-457200">
              <a:buFont typeface="Wingdings" panose="05000000000000000000" pitchFamily="2" charset="2"/>
              <a:buChar char="Ø"/>
            </a:pPr>
            <a:r>
              <a:rPr lang="es-ES" sz="2000" dirty="0"/>
              <a:t>Al principio el hombre fue creado a la imagen de Dios. Estaba en perfecta </a:t>
            </a:r>
          </a:p>
          <a:p>
            <a:r>
              <a:rPr lang="es-ES" sz="2000" dirty="0"/>
              <a:t>armonía con la naturaleza y la ley de Dios; los principios de justicia estaban </a:t>
            </a:r>
          </a:p>
          <a:p>
            <a:r>
              <a:rPr lang="es-ES" sz="2000" dirty="0"/>
              <a:t>grabados en su corazón. Pero el pecado le separó de su Hacedor (</a:t>
            </a:r>
            <a:r>
              <a:rPr lang="es-ES" sz="2000" dirty="0" err="1"/>
              <a:t>Gn</a:t>
            </a:r>
            <a:r>
              <a:rPr lang="es-ES" sz="2000" dirty="0"/>
              <a:t> 3). Ya no </a:t>
            </a:r>
          </a:p>
          <a:p>
            <a:r>
              <a:rPr lang="es-ES" sz="2000" dirty="0"/>
              <a:t>reflejaba más la imagen divina con perfección. Su corazón  estaba  en  guerra      con los principios de la ley de Dios. 'La intención de la carne es enemistad contra Dios, porque no se sujeta a la ley de Dios, ni tampoco </a:t>
            </a:r>
          </a:p>
          <a:p>
            <a:r>
              <a:rPr lang="es-ES" sz="2000" dirty="0"/>
              <a:t>           puede." (Ro 8,7)</a:t>
            </a:r>
            <a:endParaRPr lang="en-US" sz="2000" dirty="0"/>
          </a:p>
          <a:p>
            <a:endParaRPr lang="en-US" sz="3500" dirty="0"/>
          </a:p>
        </p:txBody>
      </p:sp>
      <p:sp>
        <p:nvSpPr>
          <p:cNvPr id="12" name="TextBox 11">
            <a:extLst>
              <a:ext uri="{FF2B5EF4-FFF2-40B4-BE49-F238E27FC236}">
                <a16:creationId xmlns:a16="http://schemas.microsoft.com/office/drawing/2014/main" id="{6D3FD068-BF4C-4C03-A4CE-C996F465F873}"/>
              </a:ext>
            </a:extLst>
          </p:cNvPr>
          <p:cNvSpPr txBox="1"/>
          <p:nvPr/>
        </p:nvSpPr>
        <p:spPr>
          <a:xfrm>
            <a:off x="3990975" y="5443437"/>
            <a:ext cx="5217262" cy="923330"/>
          </a:xfrm>
          <a:prstGeom prst="rect">
            <a:avLst/>
          </a:prstGeom>
          <a:noFill/>
        </p:spPr>
        <p:txBody>
          <a:bodyPr wrap="none" rtlCol="0">
            <a:spAutoFit/>
          </a:bodyPr>
          <a:lstStyle/>
          <a:p>
            <a:r>
              <a:rPr lang="es-PR" dirty="0"/>
              <a:t>Todo el transcurso de la vida del ser humano</a:t>
            </a:r>
          </a:p>
          <a:p>
            <a:r>
              <a:rPr lang="es-PR" dirty="0"/>
              <a:t>es un proceso de perfeccionar su imagen y semejanza</a:t>
            </a:r>
          </a:p>
          <a:p>
            <a:r>
              <a:rPr lang="es-PR" dirty="0"/>
              <a:t>a Su Creador.</a:t>
            </a:r>
            <a:endParaRPr lang="en-US" dirty="0"/>
          </a:p>
        </p:txBody>
      </p:sp>
    </p:spTree>
    <p:extLst>
      <p:ext uri="{BB962C8B-B14F-4D97-AF65-F5344CB8AC3E}">
        <p14:creationId xmlns:p14="http://schemas.microsoft.com/office/powerpoint/2010/main" val="1156949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8176895" cy="5709255"/>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PR" sz="2500" b="0" i="0" dirty="0">
                <a:solidFill>
                  <a:srgbClr val="202124"/>
                </a:solidFill>
                <a:effectLst/>
                <a:latin typeface="arial" panose="020B0604020202020204" pitchFamily="34" charset="0"/>
              </a:rPr>
              <a:t>El ser humano es poco menor que los ángeles</a:t>
            </a:r>
            <a:r>
              <a:rPr lang="es-ES" sz="2800" dirty="0"/>
              <a:t>: "le  </a:t>
            </a:r>
          </a:p>
          <a:p>
            <a:r>
              <a:rPr lang="es-ES" sz="2800" dirty="0"/>
              <a:t>has hecho poco menor que los ángeles, y lo coronaste de gloria y honra" (Salmo 8:5).</a:t>
            </a:r>
          </a:p>
          <a:p>
            <a:endParaRPr lang="es-ES" sz="2800" dirty="0"/>
          </a:p>
          <a:p>
            <a:pPr marL="457200" indent="-457200">
              <a:buFont typeface="Wingdings" panose="05000000000000000000" pitchFamily="2" charset="2"/>
              <a:buChar char="Ø"/>
            </a:pPr>
            <a:r>
              <a:rPr lang="es-ES" sz="2800" dirty="0"/>
              <a:t>El ser humano es custodio de la creación: “Llenad la tierra y gobernadla. Dominad los peces del mar, las aves del cielo, y todas las bestias que se mueven sobre la tierra" (Génesis 1 :28).</a:t>
            </a:r>
          </a:p>
          <a:p>
            <a:endParaRPr lang="es-ES" sz="2800" dirty="0"/>
          </a:p>
          <a:p>
            <a:endParaRPr lang="es-ES" sz="2800" dirty="0"/>
          </a:p>
          <a:p>
            <a:endParaRPr lang="en-US" sz="2500" dirty="0"/>
          </a:p>
          <a:p>
            <a:endParaRPr lang="en-US" sz="3500" dirty="0"/>
          </a:p>
        </p:txBody>
      </p:sp>
    </p:spTree>
    <p:extLst>
      <p:ext uri="{BB962C8B-B14F-4D97-AF65-F5344CB8AC3E}">
        <p14:creationId xmlns:p14="http://schemas.microsoft.com/office/powerpoint/2010/main" val="3478721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7872095" cy="2400657"/>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PR" sz="2500" b="0" i="0" dirty="0">
                <a:solidFill>
                  <a:srgbClr val="202124"/>
                </a:solidFill>
                <a:effectLst/>
                <a:latin typeface="Arial" panose="020B0604020202020204" pitchFamily="34" charset="0"/>
                <a:cs typeface="Arial" panose="020B0604020202020204" pitchFamily="34" charset="0"/>
              </a:rPr>
              <a:t>El ser humano está llamado a vivir conforme a la voluntad de Dios, conforme al entendimiento que </a:t>
            </a:r>
            <a:r>
              <a:rPr lang="es-PR" sz="2500" dirty="0">
                <a:solidFill>
                  <a:srgbClr val="202124"/>
                </a:solidFill>
                <a:latin typeface="Arial" panose="020B0604020202020204" pitchFamily="34" charset="0"/>
                <a:cs typeface="Arial" panose="020B0604020202020204" pitchFamily="34" charset="0"/>
              </a:rPr>
              <a:t>Él mismo </a:t>
            </a:r>
            <a:r>
              <a:rPr lang="es-PR" sz="2500" b="0" i="0" dirty="0">
                <a:solidFill>
                  <a:srgbClr val="202124"/>
                </a:solidFill>
                <a:effectLst/>
                <a:latin typeface="Arial" panose="020B0604020202020204" pitchFamily="34" charset="0"/>
                <a:cs typeface="Arial" panose="020B0604020202020204" pitchFamily="34" charset="0"/>
              </a:rPr>
              <a:t>nos ha dado: “</a:t>
            </a:r>
            <a:r>
              <a:rPr lang="es-ES" sz="2500" dirty="0">
                <a:latin typeface="Arial" panose="020B0604020202020204" pitchFamily="34" charset="0"/>
                <a:cs typeface="Arial" panose="020B0604020202020204" pitchFamily="34" charset="0"/>
              </a:rPr>
              <a:t>Tus manos me hicieron y me formaron; dame entendimiento para que aprenda tus mandamientos” (Sal 119,73).</a:t>
            </a:r>
            <a:endParaRPr lang="en-US" sz="3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16511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el ser humano en la Biblia?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7872095" cy="2200602"/>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ES" sz="2800" dirty="0"/>
              <a:t>La defensa de la dignidad de todo ser humano está atada con amar a Dios. Son inseparables. “Si alguno dice: ‘Yo amo a Dios’, y odia a su hermano, es un mentiroso” (1 </a:t>
            </a:r>
            <a:r>
              <a:rPr lang="es-ES" sz="2800" dirty="0" err="1"/>
              <a:t>Jn</a:t>
            </a:r>
            <a:r>
              <a:rPr lang="es-ES" sz="2800" dirty="0"/>
              <a:t> 4,20).</a:t>
            </a:r>
            <a:endParaRPr lang="en-US" sz="3500" dirty="0"/>
          </a:p>
        </p:txBody>
      </p:sp>
    </p:spTree>
    <p:extLst>
      <p:ext uri="{BB962C8B-B14F-4D97-AF65-F5344CB8AC3E}">
        <p14:creationId xmlns:p14="http://schemas.microsoft.com/office/powerpoint/2010/main" val="1329155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¿Cuál es el fundamento de la dignidad humana?</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425435"/>
            <a:ext cx="8024495" cy="3939540"/>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ES" sz="2500" dirty="0"/>
              <a:t>La dignidad humana se fundamenta en que el hombre </a:t>
            </a:r>
          </a:p>
          <a:p>
            <a:r>
              <a:rPr lang="es-ES" sz="2500" dirty="0"/>
              <a:t>fue creado “a imagen de Dios” (</a:t>
            </a:r>
            <a:r>
              <a:rPr lang="es-ES" sz="2500" dirty="0" err="1"/>
              <a:t>Gn</a:t>
            </a:r>
            <a:r>
              <a:rPr lang="es-ES" sz="2500" dirty="0"/>
              <a:t> 1, 26-27). ¿Que es “a imagen de Dios?” No es sólo el alma. Aunque la naturaleza de Dios es espíritu, no cuerpo (</a:t>
            </a:r>
            <a:r>
              <a:rPr lang="es-ES" sz="2500" dirty="0" err="1"/>
              <a:t>Jn</a:t>
            </a:r>
            <a:r>
              <a:rPr lang="es-ES" sz="2500" dirty="0"/>
              <a:t> 4,24), sin embargo, “el cuerpo del hombre participa de la dignidad de la ‘imagen de Dios’… Es toda la persona humana la que está destinada a ser, en el Cuerpo de Cristo, el Templo del Espíritu. Es por eso que nuestros cuerpos son sagrados, “templos del Espíritu Santo” (1 </a:t>
            </a:r>
            <a:r>
              <a:rPr lang="es-ES" sz="2500" dirty="0" err="1"/>
              <a:t>Cor</a:t>
            </a:r>
            <a:r>
              <a:rPr lang="es-ES" sz="2500" dirty="0"/>
              <a:t> 3,16-17; 6,19)</a:t>
            </a:r>
            <a:endParaRPr lang="en-US" sz="2500" dirty="0"/>
          </a:p>
        </p:txBody>
      </p:sp>
    </p:spTree>
    <p:extLst>
      <p:ext uri="{BB962C8B-B14F-4D97-AF65-F5344CB8AC3E}">
        <p14:creationId xmlns:p14="http://schemas.microsoft.com/office/powerpoint/2010/main" val="36163980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del ser humano y su dignidad?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425435"/>
            <a:ext cx="8024495" cy="4401205"/>
          </a:xfrm>
          <a:prstGeom prst="rect">
            <a:avLst/>
          </a:prstGeom>
          <a:noFill/>
        </p:spPr>
        <p:txBody>
          <a:bodyPr wrap="square" rtlCol="0">
            <a:spAutoFit/>
          </a:bodyPr>
          <a:lstStyle/>
          <a:p>
            <a:pPr marL="285750" indent="-285750">
              <a:buFont typeface="Wingdings" panose="05000000000000000000" pitchFamily="2" charset="2"/>
              <a:buChar char="Ø"/>
            </a:pPr>
            <a:endParaRPr lang="es-PR" sz="20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s-ES" sz="2000" b="0" i="0" dirty="0">
                <a:solidFill>
                  <a:srgbClr val="000000"/>
                </a:solidFill>
                <a:effectLst/>
                <a:latin typeface="Arial" panose="020B0604020202020204" pitchFamily="34" charset="0"/>
                <a:cs typeface="Arial" panose="020B0604020202020204" pitchFamily="34" charset="0"/>
              </a:rPr>
              <a:t>La dignidad de la persona humana está enraizada en su creación </a:t>
            </a:r>
          </a:p>
          <a:p>
            <a:r>
              <a:rPr lang="es-ES" sz="2000" b="0" i="0" dirty="0">
                <a:solidFill>
                  <a:srgbClr val="000000"/>
                </a:solidFill>
                <a:effectLst/>
                <a:latin typeface="Arial" panose="020B0604020202020204" pitchFamily="34" charset="0"/>
                <a:cs typeface="Arial" panose="020B0604020202020204" pitchFamily="34" charset="0"/>
              </a:rPr>
              <a:t>a imagen y semejanza de Dios; se realiza en su vocación a la bienaventuranza divina. Corresponde al ser humano llegar libremente a esta realización. Por sus actos deliberados, la persona humana se conforma, o no se conforma, al bien prometido por Dios y atestiguado por la conciencia moral. Los seres humanos se edifican a sí mismos y crecen desde el interior: hacen de toda su vida sensible y espiritual un material de su crecimiento. Con la ayuda de la gracia crecen en la virtud, evitan el pecado y, si lo han cometido recurren como el hijo pródigo (</a:t>
            </a:r>
            <a:r>
              <a:rPr lang="es-ES" sz="2000" b="0" i="0" dirty="0" err="1">
                <a:solidFill>
                  <a:srgbClr val="000000"/>
                </a:solidFill>
                <a:effectLst/>
                <a:latin typeface="Arial" panose="020B0604020202020204" pitchFamily="34" charset="0"/>
                <a:cs typeface="Arial" panose="020B0604020202020204" pitchFamily="34" charset="0"/>
              </a:rPr>
              <a:t>cf</a:t>
            </a:r>
            <a:r>
              <a:rPr lang="es-ES" sz="2000" b="0" i="0" dirty="0">
                <a:solidFill>
                  <a:srgbClr val="000000"/>
                </a:solidFill>
                <a:effectLst/>
                <a:latin typeface="Arial" panose="020B0604020202020204" pitchFamily="34" charset="0"/>
                <a:cs typeface="Arial" panose="020B0604020202020204" pitchFamily="34" charset="0"/>
              </a:rPr>
              <a:t> </a:t>
            </a:r>
            <a:r>
              <a:rPr lang="es-ES" sz="2000" b="0" i="1" dirty="0" err="1">
                <a:solidFill>
                  <a:srgbClr val="000000"/>
                </a:solidFill>
                <a:effectLst/>
                <a:latin typeface="Arial" panose="020B0604020202020204" pitchFamily="34" charset="0"/>
                <a:cs typeface="Arial" panose="020B0604020202020204" pitchFamily="34" charset="0"/>
              </a:rPr>
              <a:t>Lc</a:t>
            </a:r>
            <a:r>
              <a:rPr lang="es-ES" sz="2000" b="0" i="0" dirty="0">
                <a:solidFill>
                  <a:srgbClr val="000000"/>
                </a:solidFill>
                <a:effectLst/>
                <a:latin typeface="Arial" panose="020B0604020202020204" pitchFamily="34" charset="0"/>
                <a:cs typeface="Arial" panose="020B0604020202020204" pitchFamily="34" charset="0"/>
              </a:rPr>
              <a:t> 15, 11-31) a la misericordia de nuestro Padre del cielo. Así acceden a la perfección de la caridad.</a:t>
            </a:r>
          </a:p>
          <a:p>
            <a:endParaRPr lang="es-ES" sz="2000" dirty="0">
              <a:solidFill>
                <a:srgbClr val="000000"/>
              </a:solidFill>
              <a:latin typeface="Arial" panose="020B0604020202020204" pitchFamily="34" charset="0"/>
              <a:cs typeface="Arial" panose="020B0604020202020204" pitchFamily="34" charset="0"/>
            </a:endParaRPr>
          </a:p>
          <a:p>
            <a:r>
              <a:rPr lang="es-ES" sz="2000" dirty="0">
                <a:solidFill>
                  <a:srgbClr val="000000"/>
                </a:solidFill>
                <a:latin typeface="Arial" panose="020B0604020202020204" pitchFamily="34" charset="0"/>
                <a:cs typeface="Arial" panose="020B0604020202020204" pitchFamily="34" charset="0"/>
              </a:rPr>
              <a:t>					                    Catecismo 1700</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2037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¿Qué dice la Iglesia acerca del ser humano y su dignidad?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825485"/>
            <a:ext cx="8014969" cy="5016758"/>
          </a:xfrm>
          <a:prstGeom prst="rect">
            <a:avLst/>
          </a:prstGeom>
          <a:noFill/>
        </p:spPr>
        <p:txBody>
          <a:bodyPr wrap="square" rtlCol="0">
            <a:spAutoFit/>
          </a:bodyPr>
          <a:lstStyle/>
          <a:p>
            <a:pPr marL="285750" indent="-285750">
              <a:buFont typeface="Wingdings" panose="05000000000000000000" pitchFamily="2" charset="2"/>
              <a:buChar char="Ø"/>
            </a:pPr>
            <a:r>
              <a:rPr lang="es-ES" sz="2000" b="0" i="0" dirty="0">
                <a:solidFill>
                  <a:srgbClr val="202124"/>
                </a:solidFill>
                <a:effectLst/>
                <a:latin typeface="arial" panose="020B0604020202020204" pitchFamily="34" charset="0"/>
              </a:rPr>
              <a:t>La </a:t>
            </a:r>
            <a:r>
              <a:rPr lang="es-ES" sz="2000" b="1" i="0" dirty="0">
                <a:solidFill>
                  <a:srgbClr val="202124"/>
                </a:solidFill>
                <a:effectLst/>
                <a:latin typeface="arial" panose="020B0604020202020204" pitchFamily="34" charset="0"/>
              </a:rPr>
              <a:t>Iglesia</a:t>
            </a:r>
            <a:r>
              <a:rPr lang="es-ES" sz="2000" b="0" i="0" dirty="0">
                <a:solidFill>
                  <a:srgbClr val="202124"/>
                </a:solidFill>
                <a:effectLst/>
                <a:latin typeface="arial" panose="020B0604020202020204" pitchFamily="34" charset="0"/>
              </a:rPr>
              <a:t> Católica proclama que la vida humana es sagrada y </a:t>
            </a:r>
          </a:p>
          <a:p>
            <a:r>
              <a:rPr lang="es-ES" sz="2000" b="0" i="0" dirty="0">
                <a:solidFill>
                  <a:srgbClr val="202124"/>
                </a:solidFill>
                <a:effectLst/>
                <a:latin typeface="arial" panose="020B0604020202020204" pitchFamily="34" charset="0"/>
              </a:rPr>
              <a:t>que la dignidad de la </a:t>
            </a:r>
            <a:r>
              <a:rPr lang="es-ES" sz="2000" b="1" i="0" dirty="0">
                <a:solidFill>
                  <a:srgbClr val="202124"/>
                </a:solidFill>
                <a:effectLst/>
                <a:latin typeface="arial" panose="020B0604020202020204" pitchFamily="34" charset="0"/>
              </a:rPr>
              <a:t>persona</a:t>
            </a:r>
            <a:r>
              <a:rPr lang="es-ES" sz="2000" b="0" i="0" dirty="0">
                <a:solidFill>
                  <a:srgbClr val="202124"/>
                </a:solidFill>
                <a:effectLst/>
                <a:latin typeface="arial" panose="020B0604020202020204" pitchFamily="34" charset="0"/>
              </a:rPr>
              <a:t> es la base de una visión moral para la sociedad. Este es el fundamento de todos los principios de nuestra doctrina social.</a:t>
            </a:r>
          </a:p>
          <a:p>
            <a:pPr marL="285750" indent="-285750">
              <a:buFont typeface="Wingdings" panose="05000000000000000000" pitchFamily="2" charset="2"/>
              <a:buChar char="Ø"/>
            </a:pPr>
            <a:endParaRPr lang="es-ES" sz="2000" dirty="0">
              <a:solidFill>
                <a:srgbClr val="202124"/>
              </a:solidFill>
              <a:latin typeface="arial" panose="020B0604020202020204" pitchFamily="34" charset="0"/>
            </a:endParaRPr>
          </a:p>
          <a:p>
            <a:pPr marL="285750" indent="-285750">
              <a:buFont typeface="Wingdings" panose="05000000000000000000" pitchFamily="2" charset="2"/>
              <a:buChar char="Ø"/>
            </a:pPr>
            <a:r>
              <a:rPr lang="es-ES" sz="2000" dirty="0">
                <a:solidFill>
                  <a:srgbClr val="202124"/>
                </a:solidFill>
                <a:latin typeface="arial" panose="020B0604020202020204" pitchFamily="34" charset="0"/>
              </a:rPr>
              <a:t>Absolutamente t</a:t>
            </a:r>
            <a:r>
              <a:rPr lang="es-ES" sz="2000" b="0" i="0" dirty="0">
                <a:solidFill>
                  <a:srgbClr val="202124"/>
                </a:solidFill>
                <a:effectLst/>
                <a:latin typeface="arial" panose="020B0604020202020204" pitchFamily="34" charset="0"/>
              </a:rPr>
              <a:t>odo católico está llamado como parte de su </a:t>
            </a:r>
          </a:p>
          <a:p>
            <a:r>
              <a:rPr lang="es-ES" sz="2000" b="0" i="0" dirty="0">
                <a:solidFill>
                  <a:srgbClr val="202124"/>
                </a:solidFill>
                <a:effectLst/>
                <a:latin typeface="arial" panose="020B0604020202020204" pitchFamily="34" charset="0"/>
              </a:rPr>
              <a:t>vocación a defender la dignidad de todo ser humano, indiferentemente a su raza, religi</a:t>
            </a:r>
            <a:r>
              <a:rPr lang="es-ES" sz="2000" dirty="0">
                <a:solidFill>
                  <a:srgbClr val="202124"/>
                </a:solidFill>
                <a:latin typeface="arial" panose="020B0604020202020204" pitchFamily="34" charset="0"/>
              </a:rPr>
              <a:t>ón, status socioeconómico, orientación política, orientación sexual o cualquier otra condición, considerando a todos como hermanos con igual dignidad. No hay excepciones a este principio de fraternidad. </a:t>
            </a:r>
          </a:p>
          <a:p>
            <a:endParaRPr lang="es-ES" sz="2000" b="0" i="0" dirty="0">
              <a:solidFill>
                <a:srgbClr val="202124"/>
              </a:solidFill>
              <a:effectLst/>
              <a:latin typeface="arial" panose="020B0604020202020204" pitchFamily="34" charset="0"/>
            </a:endParaRPr>
          </a:p>
          <a:p>
            <a:r>
              <a:rPr lang="es-ES" sz="2000" dirty="0">
                <a:solidFill>
                  <a:srgbClr val="202124"/>
                </a:solidFill>
                <a:latin typeface="arial" panose="020B0604020202020204" pitchFamily="34" charset="0"/>
              </a:rPr>
              <a:t>				</a:t>
            </a:r>
            <a:endParaRPr lang="es-ES" sz="2000" b="0" i="0" dirty="0">
              <a:solidFill>
                <a:srgbClr val="202124"/>
              </a:solidFill>
              <a:effectLst/>
              <a:latin typeface="arial" panose="020B0604020202020204" pitchFamily="34" charset="0"/>
            </a:endParaRPr>
          </a:p>
          <a:p>
            <a:endParaRPr lang="es-ES" sz="2000" dirty="0">
              <a:solidFill>
                <a:srgbClr val="202124"/>
              </a:solidFill>
              <a:latin typeface="arial" panose="020B0604020202020204" pitchFamily="34" charset="0"/>
            </a:endParaRPr>
          </a:p>
          <a:p>
            <a:endParaRPr lang="es-ES" sz="2000" b="0" i="0" dirty="0">
              <a:solidFill>
                <a:srgbClr val="202124"/>
              </a:solidFill>
              <a:effectLst/>
              <a:latin typeface="arial" panose="020B0604020202020204" pitchFamily="34" charset="0"/>
            </a:endParaRPr>
          </a:p>
          <a:p>
            <a:pPr marL="285750" indent="-285750">
              <a:buFont typeface="Wingdings" panose="05000000000000000000" pitchFamily="2" charset="2"/>
              <a:buChar char="Ø"/>
            </a:pPr>
            <a:endParaRPr lang="es-ES" sz="2000" dirty="0">
              <a:solidFill>
                <a:srgbClr val="202124"/>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53330F6-8D5E-4165-A08F-643F2D1947D2}"/>
              </a:ext>
            </a:extLst>
          </p:cNvPr>
          <p:cNvSpPr txBox="1"/>
          <p:nvPr/>
        </p:nvSpPr>
        <p:spPr>
          <a:xfrm>
            <a:off x="3495676" y="5476875"/>
            <a:ext cx="7858124" cy="1323439"/>
          </a:xfrm>
          <a:prstGeom prst="rect">
            <a:avLst/>
          </a:prstGeom>
          <a:noFill/>
        </p:spPr>
        <p:txBody>
          <a:bodyPr wrap="square" rtlCol="0">
            <a:spAutoFit/>
          </a:bodyPr>
          <a:lstStyle/>
          <a:p>
            <a:pPr marL="285750" indent="-285750">
              <a:buFont typeface="Wingdings" panose="05000000000000000000" pitchFamily="2" charset="2"/>
              <a:buChar char="Ø"/>
            </a:pPr>
            <a:r>
              <a:rPr lang="es-PR" sz="2000" dirty="0"/>
              <a:t>La Iglesia Católica afirma que el valor de absolutamente toda persona es inalienable. Toda persona, por el mero hecho de ser persona,       tiene valor, en toda etapa de la vida, desde la concepción hasta la muerte natural.</a:t>
            </a:r>
            <a:endParaRPr lang="en-US" sz="2000" dirty="0"/>
          </a:p>
        </p:txBody>
      </p:sp>
    </p:spTree>
    <p:extLst>
      <p:ext uri="{BB962C8B-B14F-4D97-AF65-F5344CB8AC3E}">
        <p14:creationId xmlns:p14="http://schemas.microsoft.com/office/powerpoint/2010/main" val="3915102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938992"/>
          </a:xfrm>
          <a:prstGeom prst="rect">
            <a:avLst/>
          </a:prstGeom>
          <a:noFill/>
        </p:spPr>
        <p:txBody>
          <a:bodyPr wrap="square" rtlCol="0">
            <a:spAutoFit/>
          </a:bodyPr>
          <a:lstStyle/>
          <a:p>
            <a:r>
              <a:rPr lang="es-PR" sz="4000" b="1" dirty="0"/>
              <a:t>¿Qué atenta contra la noción bíblica del ser humano, su valor y su dignidad?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2055814"/>
            <a:ext cx="11419840" cy="4093428"/>
          </a:xfrm>
          <a:prstGeom prst="rect">
            <a:avLst/>
          </a:prstGeom>
          <a:noFill/>
        </p:spPr>
        <p:txBody>
          <a:bodyPr wrap="square" rtlCol="0">
            <a:spAutoFit/>
          </a:bodyPr>
          <a:lstStyle/>
          <a:p>
            <a:endParaRPr lang="es-PR" sz="2000" dirty="0"/>
          </a:p>
          <a:p>
            <a:r>
              <a:rPr lang="es-PR" sz="2000" dirty="0"/>
              <a:t>Hay muchas ideologías que atentan contra la noción bíblica del ser humano. </a:t>
            </a:r>
          </a:p>
          <a:p>
            <a:r>
              <a:rPr lang="es-PR" sz="2000" dirty="0"/>
              <a:t>Por ejemplo:</a:t>
            </a:r>
          </a:p>
          <a:p>
            <a:endParaRPr lang="es-PR" sz="2000" dirty="0"/>
          </a:p>
          <a:p>
            <a:pPr marL="457200" indent="-457200">
              <a:buFont typeface="Wingdings" panose="05000000000000000000" pitchFamily="2" charset="2"/>
              <a:buChar char="Ø"/>
            </a:pPr>
            <a:r>
              <a:rPr lang="es-ES" sz="2000" b="1" dirty="0"/>
              <a:t>Evolucionismo</a:t>
            </a:r>
          </a:p>
          <a:p>
            <a:r>
              <a:rPr lang="es-ES" sz="2000" dirty="0"/>
              <a:t> Propone que el hombre es un mono listo que accidentalmente evolucionó.</a:t>
            </a:r>
          </a:p>
          <a:p>
            <a:pPr marL="457200" indent="-457200">
              <a:buFont typeface="Wingdings" panose="05000000000000000000" pitchFamily="2" charset="2"/>
              <a:buChar char="Ø"/>
            </a:pPr>
            <a:r>
              <a:rPr lang="es-ES" sz="2000" b="1" dirty="0"/>
              <a:t>Marxismo</a:t>
            </a:r>
          </a:p>
          <a:p>
            <a:r>
              <a:rPr lang="es-ES" sz="2000" dirty="0"/>
              <a:t>Propone que el hombre  es una pieza en la maquinaria económica del Estado</a:t>
            </a:r>
          </a:p>
          <a:p>
            <a:pPr marL="457200" indent="-457200">
              <a:buFont typeface="Wingdings" panose="05000000000000000000" pitchFamily="2" charset="2"/>
              <a:buChar char="Ø"/>
            </a:pPr>
            <a:r>
              <a:rPr lang="es-ES" sz="2000" b="1" dirty="0"/>
              <a:t>Psicoanálisis</a:t>
            </a:r>
          </a:p>
          <a:p>
            <a:r>
              <a:rPr lang="es-ES" sz="2000" dirty="0"/>
              <a:t>Propone que el hombre es un maniaco sexual reprimido.</a:t>
            </a:r>
          </a:p>
          <a:p>
            <a:pPr marL="457200" indent="-457200">
              <a:buFont typeface="Wingdings" panose="05000000000000000000" pitchFamily="2" charset="2"/>
              <a:buChar char="Ø"/>
            </a:pPr>
            <a:endParaRPr lang="es-ES" sz="2000" dirty="0"/>
          </a:p>
          <a:p>
            <a:r>
              <a:rPr lang="es-ES" sz="2000" dirty="0"/>
              <a:t>				Una ideología especialmente nociva en la actualidad al tratar la noción 				del ser humano es la </a:t>
            </a:r>
            <a:r>
              <a:rPr lang="es-ES" sz="2000" b="1" dirty="0"/>
              <a:t>ideología de género</a:t>
            </a:r>
            <a:r>
              <a:rPr lang="es-ES" sz="2000" dirty="0"/>
              <a:t>.</a:t>
            </a:r>
          </a:p>
        </p:txBody>
      </p:sp>
    </p:spTree>
    <p:extLst>
      <p:ext uri="{BB962C8B-B14F-4D97-AF65-F5344CB8AC3E}">
        <p14:creationId xmlns:p14="http://schemas.microsoft.com/office/powerpoint/2010/main" val="587573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la ideología de género?</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12664"/>
            <a:ext cx="11663045" cy="3970318"/>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s-ES" b="0" i="0" dirty="0">
                <a:effectLst/>
                <a:latin typeface="Roboto" panose="02000000000000000000" pitchFamily="2" charset="0"/>
              </a:rPr>
              <a:t>La ideología de género es la última rebelión de la creatura contra su </a:t>
            </a:r>
          </a:p>
          <a:p>
            <a:r>
              <a:rPr lang="es-ES" b="0" i="0" dirty="0">
                <a:effectLst/>
                <a:latin typeface="Roboto" panose="02000000000000000000" pitchFamily="2" charset="0"/>
              </a:rPr>
              <a:t>condición de creatura.</a:t>
            </a:r>
          </a:p>
          <a:p>
            <a:pPr marL="457200" indent="-457200">
              <a:buFont typeface="Wingdings" panose="05000000000000000000" pitchFamily="2" charset="2"/>
              <a:buChar char="Ø"/>
            </a:pPr>
            <a:endParaRPr lang="es-ES" dirty="0">
              <a:latin typeface="Roboto" panose="02000000000000000000" pitchFamily="2" charset="0"/>
            </a:endParaRPr>
          </a:p>
          <a:p>
            <a:pPr marL="457200" indent="-457200">
              <a:buFont typeface="Wingdings" panose="05000000000000000000" pitchFamily="2" charset="2"/>
              <a:buChar char="Ø"/>
            </a:pPr>
            <a:r>
              <a:rPr lang="es-ES" dirty="0">
                <a:latin typeface="Arial" panose="020B0604020202020204" pitchFamily="34" charset="0"/>
                <a:cs typeface="Arial" panose="020B0604020202020204" pitchFamily="34" charset="0"/>
              </a:rPr>
              <a:t>La ideología de género pretende</a:t>
            </a:r>
            <a:r>
              <a:rPr lang="es-ES" b="0" dirty="0">
                <a:effectLst/>
                <a:latin typeface="Arial" panose="020B0604020202020204" pitchFamily="34" charset="0"/>
                <a:cs typeface="Arial" panose="020B0604020202020204" pitchFamily="34" charset="0"/>
              </a:rPr>
              <a:t> librar al ser humano incluso de las </a:t>
            </a:r>
          </a:p>
          <a:p>
            <a:r>
              <a:rPr lang="es-ES" b="0" dirty="0">
                <a:effectLst/>
                <a:latin typeface="Arial" panose="020B0604020202020204" pitchFamily="34" charset="0"/>
                <a:cs typeface="Arial" panose="020B0604020202020204" pitchFamily="34" charset="0"/>
              </a:rPr>
              <a:t>exigencias de su propio cuerpo: se considera un ser autónomo que se</a:t>
            </a:r>
          </a:p>
          <a:p>
            <a:r>
              <a:rPr lang="es-ES" b="0" dirty="0">
                <a:effectLst/>
                <a:latin typeface="Arial" panose="020B0604020202020204" pitchFamily="34" charset="0"/>
                <a:cs typeface="Arial" panose="020B0604020202020204" pitchFamily="34" charset="0"/>
              </a:rPr>
              <a:t>construye a sí mismo; una pura voluntad que se </a:t>
            </a:r>
            <a:r>
              <a:rPr lang="es-ES" b="0" dirty="0" err="1">
                <a:effectLst/>
                <a:latin typeface="Arial" panose="020B0604020202020204" pitchFamily="34" charset="0"/>
                <a:cs typeface="Arial" panose="020B0604020202020204" pitchFamily="34" charset="0"/>
              </a:rPr>
              <a:t>autocrea</a:t>
            </a:r>
            <a:r>
              <a:rPr lang="es-ES" b="0" dirty="0">
                <a:effectLst/>
                <a:latin typeface="Arial" panose="020B0604020202020204" pitchFamily="34" charset="0"/>
                <a:cs typeface="Arial" panose="020B0604020202020204" pitchFamily="34" charset="0"/>
              </a:rPr>
              <a:t> y se convierte en un</a:t>
            </a:r>
          </a:p>
          <a:p>
            <a:r>
              <a:rPr lang="es-ES" b="0" dirty="0">
                <a:effectLst/>
                <a:latin typeface="Arial" panose="020B0604020202020204" pitchFamily="34" charset="0"/>
                <a:cs typeface="Arial" panose="020B0604020202020204" pitchFamily="34" charset="0"/>
              </a:rPr>
              <a:t>dios para sí mismo.</a:t>
            </a:r>
          </a:p>
          <a:p>
            <a:endParaRPr lang="es-ES"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s-ES" dirty="0">
                <a:latin typeface="Arial" panose="020B0604020202020204" pitchFamily="34" charset="0"/>
                <a:cs typeface="Arial" panose="020B0604020202020204" pitchFamily="34" charset="0"/>
              </a:rPr>
              <a:t>La ideología de género es</a:t>
            </a:r>
            <a:r>
              <a:rPr lang="es-ES" b="0" i="0" dirty="0">
                <a:effectLst/>
                <a:latin typeface="Arial" panose="020B0604020202020204" pitchFamily="34" charset="0"/>
                <a:cs typeface="Arial" panose="020B0604020202020204" pitchFamily="34" charset="0"/>
              </a:rPr>
              <a:t> una ideología (es decir, es un sistema de </a:t>
            </a:r>
          </a:p>
          <a:p>
            <a:r>
              <a:rPr lang="es-ES" b="0" i="0" dirty="0">
                <a:effectLst/>
                <a:latin typeface="Arial" panose="020B0604020202020204" pitchFamily="34" charset="0"/>
                <a:cs typeface="Arial" panose="020B0604020202020204" pitchFamily="34" charset="0"/>
              </a:rPr>
              <a:t>pensamiento cerrado) que defiende que las diferencias entre el hombre y la </a:t>
            </a:r>
          </a:p>
          <a:p>
            <a:r>
              <a:rPr lang="es-ES" b="0" i="0" dirty="0">
                <a:effectLst/>
                <a:latin typeface="Arial" panose="020B0604020202020204" pitchFamily="34" charset="0"/>
                <a:cs typeface="Arial" panose="020B0604020202020204" pitchFamily="34" charset="0"/>
              </a:rPr>
              <a:t>mujer, a pesar de las obvias diferencias anatómicas, no corresponden a una </a:t>
            </a:r>
          </a:p>
          <a:p>
            <a:r>
              <a:rPr lang="es-ES" b="0" i="0" dirty="0">
                <a:effectLst/>
                <a:latin typeface="Arial" panose="020B0604020202020204" pitchFamily="34" charset="0"/>
                <a:cs typeface="Arial" panose="020B0604020202020204" pitchFamily="34" charset="0"/>
              </a:rPr>
              <a:t>naturaleza fija, sino que son unas construcciones meramente culturales y convencionales, </a:t>
            </a:r>
          </a:p>
          <a:p>
            <a:r>
              <a:rPr lang="es-ES" b="0" i="0" dirty="0">
                <a:effectLst/>
                <a:latin typeface="Arial" panose="020B0604020202020204" pitchFamily="34" charset="0"/>
                <a:cs typeface="Arial" panose="020B0604020202020204" pitchFamily="34" charset="0"/>
              </a:rPr>
              <a:t>hechas según los roles y </a:t>
            </a:r>
            <a:r>
              <a:rPr lang="es-ES" b="0" i="0" dirty="0" err="1">
                <a:effectLst/>
                <a:latin typeface="Arial" panose="020B0604020202020204" pitchFamily="34" charset="0"/>
                <a:cs typeface="Arial" panose="020B0604020202020204" pitchFamily="34" charset="0"/>
              </a:rPr>
              <a:t>estereotiposque</a:t>
            </a:r>
            <a:r>
              <a:rPr lang="es-ES" b="0" i="0" dirty="0">
                <a:effectLst/>
                <a:latin typeface="Arial" panose="020B0604020202020204" pitchFamily="34" charset="0"/>
                <a:cs typeface="Arial" panose="020B0604020202020204" pitchFamily="34" charset="0"/>
              </a:rPr>
              <a:t> cada sociedad asigna a los sexos.</a:t>
            </a: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7671CA5-4D9B-4F4A-BDFA-8700DC99087D}"/>
              </a:ext>
            </a:extLst>
          </p:cNvPr>
          <p:cNvSpPr txBox="1"/>
          <p:nvPr/>
        </p:nvSpPr>
        <p:spPr>
          <a:xfrm>
            <a:off x="3391340" y="5043328"/>
            <a:ext cx="8515738" cy="1754326"/>
          </a:xfrm>
          <a:prstGeom prst="rect">
            <a:avLst/>
          </a:prstGeom>
          <a:noFill/>
        </p:spPr>
        <p:txBody>
          <a:bodyPr wrap="square" rtlCol="0">
            <a:spAutoFit/>
          </a:bodyPr>
          <a:lstStyle/>
          <a:p>
            <a:pPr marL="285750" indent="-285750">
              <a:buFont typeface="Wingdings" panose="05000000000000000000" pitchFamily="2" charset="2"/>
              <a:buChar char="Ø"/>
            </a:pPr>
            <a:r>
              <a:rPr lang="es-ES" b="0" i="0" dirty="0">
                <a:effectLst/>
                <a:latin typeface="Arial" panose="020B0604020202020204" pitchFamily="34" charset="0"/>
                <a:cs typeface="Arial" panose="020B0604020202020204" pitchFamily="34" charset="0"/>
              </a:rPr>
              <a:t>Utilizan la palabra “género” y no “sexo” porque para la ideología de género el </a:t>
            </a:r>
          </a:p>
          <a:p>
            <a:r>
              <a:rPr lang="es-ES" b="0" i="0" dirty="0">
                <a:effectLst/>
                <a:latin typeface="Arial" panose="020B0604020202020204" pitchFamily="34" charset="0"/>
                <a:cs typeface="Arial" panose="020B0604020202020204" pitchFamily="34" charset="0"/>
              </a:rPr>
              <a:t>término sexo hace referencia a la naturaleza, e implica dos posibilidades –varón, mujer-, que  son  las  únicas  posibilidades  derivadas  de  la     dicotomía sexual biológica... mientras que el término género procede de la lingüística y </a:t>
            </a:r>
          </a:p>
          <a:p>
            <a:r>
              <a:rPr lang="es-ES" b="0" i="0" dirty="0">
                <a:effectLst/>
                <a:latin typeface="Arial" panose="020B0604020202020204" pitchFamily="34" charset="0"/>
                <a:cs typeface="Arial" panose="020B0604020202020204" pitchFamily="34" charset="0"/>
              </a:rPr>
              <a:t>permite tres variaciones: masculino, femenino, neutro, y mucha más </a:t>
            </a:r>
          </a:p>
          <a:p>
            <a:r>
              <a:rPr lang="es-ES" b="0" i="0" dirty="0">
                <a:effectLst/>
                <a:latin typeface="Arial" panose="020B0604020202020204" pitchFamily="34" charset="0"/>
                <a:cs typeface="Arial" panose="020B0604020202020204" pitchFamily="34" charset="0"/>
              </a:rPr>
              <a:t>imaginación.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2006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la ideología de género?</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11663045" cy="5355312"/>
          </a:xfrm>
          <a:prstGeom prst="rect">
            <a:avLst/>
          </a:prstGeom>
          <a:noFill/>
        </p:spPr>
        <p:txBody>
          <a:bodyPr wrap="square" rtlCol="0">
            <a:spAutoFit/>
          </a:bodyPr>
          <a:lstStyle/>
          <a:p>
            <a:endParaRPr lang="es-PR" dirty="0"/>
          </a:p>
          <a:p>
            <a:r>
              <a:rPr lang="es-ES" b="0" dirty="0">
                <a:solidFill>
                  <a:srgbClr val="36383D"/>
                </a:solidFill>
                <a:effectLst/>
                <a:latin typeface="verdana" panose="020B0604030504040204" pitchFamily="34" charset="0"/>
              </a:rPr>
              <a:t>Afirma una ideóloga de género, Judith Butler:</a:t>
            </a:r>
            <a:br>
              <a:rPr lang="es-ES" b="0"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“El género es una construcción cultural; por consiguiente, no </a:t>
            </a:r>
          </a:p>
          <a:p>
            <a:r>
              <a:rPr lang="es-ES" b="0" i="1" dirty="0">
                <a:solidFill>
                  <a:srgbClr val="36383D"/>
                </a:solidFill>
                <a:effectLst/>
                <a:latin typeface="verdana" panose="020B0604030504040204" pitchFamily="34" charset="0"/>
              </a:rPr>
              <a:t>es el resultado causal del sexo, ni tan aparentemente fijo como el </a:t>
            </a:r>
          </a:p>
          <a:p>
            <a:r>
              <a:rPr lang="es-ES" b="0" i="1" dirty="0">
                <a:solidFill>
                  <a:srgbClr val="36383D"/>
                </a:solidFill>
                <a:effectLst/>
                <a:latin typeface="verdana" panose="020B0604030504040204" pitchFamily="34" charset="0"/>
              </a:rPr>
              <a:t>sexo…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Al teorizar que el género es una construcción radicalmente </a:t>
            </a:r>
          </a:p>
          <a:p>
            <a:r>
              <a:rPr lang="es-ES" b="0" i="1" dirty="0">
                <a:solidFill>
                  <a:srgbClr val="36383D"/>
                </a:solidFill>
                <a:effectLst/>
                <a:latin typeface="verdana" panose="020B0604030504040204" pitchFamily="34" charset="0"/>
              </a:rPr>
              <a:t>independiente del sexo, el género mismo viene a ser un artificio libre </a:t>
            </a:r>
          </a:p>
          <a:p>
            <a:r>
              <a:rPr lang="es-ES" b="0" i="1" dirty="0">
                <a:solidFill>
                  <a:srgbClr val="36383D"/>
                </a:solidFill>
                <a:effectLst/>
                <a:latin typeface="verdana" panose="020B0604030504040204" pitchFamily="34" charset="0"/>
              </a:rPr>
              <a:t>de ataduras.</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En consecuencia varón y masculino podrían significar tanto un cuerpo </a:t>
            </a:r>
          </a:p>
          <a:p>
            <a:r>
              <a:rPr lang="es-ES" b="0" i="1" dirty="0">
                <a:solidFill>
                  <a:srgbClr val="36383D"/>
                </a:solidFill>
                <a:effectLst/>
                <a:latin typeface="verdana" panose="020B0604030504040204" pitchFamily="34" charset="0"/>
              </a:rPr>
              <a:t>femenino como uno masculino; mujer y femenino, tanto un cuerpo masculino </a:t>
            </a:r>
          </a:p>
          <a:p>
            <a:r>
              <a:rPr lang="es-ES" b="0" i="1" dirty="0">
                <a:solidFill>
                  <a:srgbClr val="36383D"/>
                </a:solidFill>
                <a:effectLst/>
                <a:latin typeface="verdana" panose="020B0604030504040204" pitchFamily="34" charset="0"/>
              </a:rPr>
              <a:t>como uno femenino”.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endParaRPr lang="es-ES" b="0" i="1" dirty="0">
              <a:solidFill>
                <a:srgbClr val="36383D"/>
              </a:solidFill>
              <a:effectLst/>
              <a:latin typeface="verdana" panose="020B0604030504040204" pitchFamily="34" charset="0"/>
            </a:endParaRPr>
          </a:p>
          <a:p>
            <a:r>
              <a:rPr lang="es-ES" i="1" dirty="0">
                <a:solidFill>
                  <a:srgbClr val="36383D"/>
                </a:solidFill>
                <a:latin typeface="verdana" panose="020B0604030504040204" pitchFamily="34" charset="0"/>
              </a:rPr>
              <a:t>				</a:t>
            </a:r>
            <a:r>
              <a:rPr lang="es-ES" b="0" i="1" dirty="0">
                <a:solidFill>
                  <a:srgbClr val="36383D"/>
                </a:solidFill>
                <a:effectLst/>
                <a:latin typeface="verdana" panose="020B0604030504040204" pitchFamily="34" charset="0"/>
              </a:rPr>
              <a:t>J. Butler</a:t>
            </a:r>
          </a:p>
          <a:p>
            <a:r>
              <a:rPr lang="es-ES" i="1" dirty="0">
                <a:solidFill>
                  <a:srgbClr val="36383D"/>
                </a:solidFill>
                <a:latin typeface="verdana" panose="020B0604030504040204" pitchFamily="34" charset="0"/>
              </a:rPr>
              <a:t>				</a:t>
            </a:r>
            <a:r>
              <a:rPr lang="es-ES" b="0" i="1" dirty="0" err="1">
                <a:solidFill>
                  <a:srgbClr val="36383D"/>
                </a:solidFill>
                <a:effectLst/>
                <a:latin typeface="verdana" panose="020B0604030504040204" pitchFamily="34" charset="0"/>
              </a:rPr>
              <a:t>Gender</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Trouble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feminism</a:t>
            </a:r>
            <a:r>
              <a:rPr lang="es-ES" b="0" i="1" dirty="0">
                <a:solidFill>
                  <a:srgbClr val="36383D"/>
                </a:solidFill>
                <a:effectLst/>
                <a:latin typeface="verdana" panose="020B0604030504040204" pitchFamily="34" charset="0"/>
              </a:rPr>
              <a:t> and </a:t>
            </a:r>
            <a:r>
              <a:rPr lang="es-ES" b="0" i="1" dirty="0" err="1">
                <a:solidFill>
                  <a:srgbClr val="36383D"/>
                </a:solidFill>
                <a:effectLst/>
                <a:latin typeface="verdana" panose="020B0604030504040204" pitchFamily="34" charset="0"/>
              </a:rPr>
              <a:t>the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Subversion</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of</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Identitiy</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Routlege</a:t>
            </a:r>
            <a:r>
              <a:rPr lang="es-ES" b="0" i="1" dirty="0">
                <a:solidFill>
                  <a:srgbClr val="36383D"/>
                </a:solidFill>
                <a:effectLst/>
                <a:latin typeface="verdana" panose="020B0604030504040204" pitchFamily="34" charset="0"/>
              </a:rPr>
              <a:t>, New York 1990, pág. 6</a:t>
            </a:r>
            <a:endParaRPr lang="es-PR" dirty="0"/>
          </a:p>
        </p:txBody>
      </p:sp>
    </p:spTree>
    <p:extLst>
      <p:ext uri="{BB962C8B-B14F-4D97-AF65-F5344CB8AC3E}">
        <p14:creationId xmlns:p14="http://schemas.microsoft.com/office/powerpoint/2010/main" val="3679017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707886"/>
          </a:xfrm>
          <a:prstGeom prst="rect">
            <a:avLst/>
          </a:prstGeom>
          <a:noFill/>
        </p:spPr>
        <p:txBody>
          <a:bodyPr wrap="square" rtlCol="0">
            <a:spAutoFit/>
          </a:bodyPr>
          <a:lstStyle/>
          <a:p>
            <a:r>
              <a:rPr lang="es-PR" sz="4000" b="1" dirty="0"/>
              <a:t>¿Qué es la ideología de género?</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80" y="1073010"/>
            <a:ext cx="11663045" cy="5355312"/>
          </a:xfrm>
          <a:prstGeom prst="rect">
            <a:avLst/>
          </a:prstGeom>
          <a:noFill/>
        </p:spPr>
        <p:txBody>
          <a:bodyPr wrap="square" rtlCol="0">
            <a:spAutoFit/>
          </a:bodyPr>
          <a:lstStyle/>
          <a:p>
            <a:endParaRPr lang="es-PR" dirty="0"/>
          </a:p>
          <a:p>
            <a:r>
              <a:rPr lang="es-ES" b="0" dirty="0">
                <a:solidFill>
                  <a:srgbClr val="36383D"/>
                </a:solidFill>
                <a:effectLst/>
                <a:latin typeface="verdana" panose="020B0604030504040204" pitchFamily="34" charset="0"/>
              </a:rPr>
              <a:t>Afirma una ideóloga de género, Judith Butler:</a:t>
            </a:r>
            <a:br>
              <a:rPr lang="es-ES" b="0"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“El género es una construcción cultural; por consiguiente, no </a:t>
            </a:r>
          </a:p>
          <a:p>
            <a:r>
              <a:rPr lang="es-ES" b="0" i="1" dirty="0">
                <a:solidFill>
                  <a:srgbClr val="36383D"/>
                </a:solidFill>
                <a:effectLst/>
                <a:latin typeface="verdana" panose="020B0604030504040204" pitchFamily="34" charset="0"/>
              </a:rPr>
              <a:t>es el resultado causal del sexo, ni tan aparentemente fijo como el </a:t>
            </a:r>
          </a:p>
          <a:p>
            <a:r>
              <a:rPr lang="es-ES" b="0" i="1" dirty="0">
                <a:solidFill>
                  <a:srgbClr val="36383D"/>
                </a:solidFill>
                <a:effectLst/>
                <a:latin typeface="verdana" panose="020B0604030504040204" pitchFamily="34" charset="0"/>
              </a:rPr>
              <a:t>sexo…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Al teorizar que el género es una construcción radicalmente </a:t>
            </a:r>
          </a:p>
          <a:p>
            <a:r>
              <a:rPr lang="es-ES" b="0" i="1" dirty="0">
                <a:solidFill>
                  <a:srgbClr val="36383D"/>
                </a:solidFill>
                <a:effectLst/>
                <a:latin typeface="verdana" panose="020B0604030504040204" pitchFamily="34" charset="0"/>
              </a:rPr>
              <a:t>independiente del sexo, el género mismo viene a ser un artificio libre </a:t>
            </a:r>
          </a:p>
          <a:p>
            <a:r>
              <a:rPr lang="es-ES" b="0" i="1" dirty="0">
                <a:solidFill>
                  <a:srgbClr val="36383D"/>
                </a:solidFill>
                <a:effectLst/>
                <a:latin typeface="verdana" panose="020B0604030504040204" pitchFamily="34" charset="0"/>
              </a:rPr>
              <a:t>de ataduras.</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r>
              <a:rPr lang="es-ES" b="0" i="1" dirty="0">
                <a:solidFill>
                  <a:srgbClr val="36383D"/>
                </a:solidFill>
                <a:effectLst/>
                <a:latin typeface="verdana" panose="020B0604030504040204" pitchFamily="34" charset="0"/>
              </a:rPr>
              <a:t>En consecuencia varón y masculino podrían significar tanto un cuerpo </a:t>
            </a:r>
          </a:p>
          <a:p>
            <a:r>
              <a:rPr lang="es-ES" b="0" i="1" dirty="0">
                <a:solidFill>
                  <a:srgbClr val="36383D"/>
                </a:solidFill>
                <a:effectLst/>
                <a:latin typeface="verdana" panose="020B0604030504040204" pitchFamily="34" charset="0"/>
              </a:rPr>
              <a:t>femenino como uno masculino; mujer y femenino, tanto un cuerpo masculino </a:t>
            </a:r>
          </a:p>
          <a:p>
            <a:r>
              <a:rPr lang="es-ES" b="0" i="1" dirty="0">
                <a:solidFill>
                  <a:srgbClr val="36383D"/>
                </a:solidFill>
                <a:effectLst/>
                <a:latin typeface="verdana" panose="020B0604030504040204" pitchFamily="34" charset="0"/>
              </a:rPr>
              <a:t>como uno femenino”.</a:t>
            </a:r>
            <a:br>
              <a:rPr lang="es-ES" b="0" i="1" dirty="0">
                <a:solidFill>
                  <a:srgbClr val="36383D"/>
                </a:solidFill>
                <a:effectLst/>
                <a:latin typeface="verdana" panose="020B0604030504040204" pitchFamily="34" charset="0"/>
              </a:rPr>
            </a:br>
            <a:br>
              <a:rPr lang="es-ES" b="0" i="1" dirty="0">
                <a:solidFill>
                  <a:srgbClr val="36383D"/>
                </a:solidFill>
                <a:effectLst/>
                <a:latin typeface="verdana" panose="020B0604030504040204" pitchFamily="34" charset="0"/>
              </a:rPr>
            </a:br>
            <a:endParaRPr lang="es-ES" b="0" i="1" dirty="0">
              <a:solidFill>
                <a:srgbClr val="36383D"/>
              </a:solidFill>
              <a:effectLst/>
              <a:latin typeface="verdana" panose="020B0604030504040204" pitchFamily="34" charset="0"/>
            </a:endParaRPr>
          </a:p>
          <a:p>
            <a:r>
              <a:rPr lang="es-ES" i="1" dirty="0">
                <a:solidFill>
                  <a:srgbClr val="36383D"/>
                </a:solidFill>
                <a:latin typeface="verdana" panose="020B0604030504040204" pitchFamily="34" charset="0"/>
              </a:rPr>
              <a:t>				</a:t>
            </a:r>
            <a:r>
              <a:rPr lang="es-ES" b="0" i="1" dirty="0">
                <a:solidFill>
                  <a:srgbClr val="36383D"/>
                </a:solidFill>
                <a:effectLst/>
                <a:latin typeface="verdana" panose="020B0604030504040204" pitchFamily="34" charset="0"/>
              </a:rPr>
              <a:t>J. Butler</a:t>
            </a:r>
          </a:p>
          <a:p>
            <a:r>
              <a:rPr lang="es-ES" i="1" dirty="0">
                <a:solidFill>
                  <a:srgbClr val="36383D"/>
                </a:solidFill>
                <a:latin typeface="verdana" panose="020B0604030504040204" pitchFamily="34" charset="0"/>
              </a:rPr>
              <a:t>				</a:t>
            </a:r>
            <a:r>
              <a:rPr lang="es-ES" b="0" i="1" dirty="0" err="1">
                <a:solidFill>
                  <a:srgbClr val="36383D"/>
                </a:solidFill>
                <a:effectLst/>
                <a:latin typeface="verdana" panose="020B0604030504040204" pitchFamily="34" charset="0"/>
              </a:rPr>
              <a:t>Gender</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Trouble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feminism</a:t>
            </a:r>
            <a:r>
              <a:rPr lang="es-ES" b="0" i="1" dirty="0">
                <a:solidFill>
                  <a:srgbClr val="36383D"/>
                </a:solidFill>
                <a:effectLst/>
                <a:latin typeface="verdana" panose="020B0604030504040204" pitchFamily="34" charset="0"/>
              </a:rPr>
              <a:t> and </a:t>
            </a:r>
            <a:r>
              <a:rPr lang="es-ES" b="0" i="1" dirty="0" err="1">
                <a:solidFill>
                  <a:srgbClr val="36383D"/>
                </a:solidFill>
                <a:effectLst/>
                <a:latin typeface="verdana" panose="020B0604030504040204" pitchFamily="34" charset="0"/>
              </a:rPr>
              <a:t>the</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Subversion</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of</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Identitiy</a:t>
            </a:r>
            <a:r>
              <a:rPr lang="es-ES" b="0" i="1" dirty="0">
                <a:solidFill>
                  <a:srgbClr val="36383D"/>
                </a:solidFill>
                <a:effectLst/>
                <a:latin typeface="verdana" panose="020B0604030504040204" pitchFamily="34" charset="0"/>
              </a:rPr>
              <a:t> 					</a:t>
            </a:r>
            <a:r>
              <a:rPr lang="es-ES" b="0" i="1" dirty="0" err="1">
                <a:solidFill>
                  <a:srgbClr val="36383D"/>
                </a:solidFill>
                <a:effectLst/>
                <a:latin typeface="verdana" panose="020B0604030504040204" pitchFamily="34" charset="0"/>
              </a:rPr>
              <a:t>Routlege</a:t>
            </a:r>
            <a:r>
              <a:rPr lang="es-ES" b="0" i="1" dirty="0">
                <a:solidFill>
                  <a:srgbClr val="36383D"/>
                </a:solidFill>
                <a:effectLst/>
                <a:latin typeface="verdana" panose="020B0604030504040204" pitchFamily="34" charset="0"/>
              </a:rPr>
              <a:t>, New York 1990, pág. 6</a:t>
            </a:r>
            <a:endParaRPr lang="es-PR" dirty="0"/>
          </a:p>
        </p:txBody>
      </p:sp>
    </p:spTree>
    <p:extLst>
      <p:ext uri="{BB962C8B-B14F-4D97-AF65-F5344CB8AC3E}">
        <p14:creationId xmlns:p14="http://schemas.microsoft.com/office/powerpoint/2010/main" val="2003478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323439"/>
          </a:xfrm>
          <a:prstGeom prst="rect">
            <a:avLst/>
          </a:prstGeom>
          <a:noFill/>
        </p:spPr>
        <p:txBody>
          <a:bodyPr wrap="square" rtlCol="0">
            <a:spAutoFit/>
          </a:bodyPr>
          <a:lstStyle/>
          <a:p>
            <a:r>
              <a:rPr lang="es-PR" sz="4000" b="1" dirty="0"/>
              <a:t>¿Cuál es la relación entre ideología de género y homosexualidad?</a:t>
            </a:r>
          </a:p>
        </p:txBody>
      </p:sp>
      <p:sp>
        <p:nvSpPr>
          <p:cNvPr id="10" name="TextBox 9">
            <a:extLst>
              <a:ext uri="{FF2B5EF4-FFF2-40B4-BE49-F238E27FC236}">
                <a16:creationId xmlns:a16="http://schemas.microsoft.com/office/drawing/2014/main" id="{09337F8E-DB40-497D-9646-607209E1B04A}"/>
              </a:ext>
            </a:extLst>
          </p:cNvPr>
          <p:cNvSpPr txBox="1"/>
          <p:nvPr/>
        </p:nvSpPr>
        <p:spPr>
          <a:xfrm>
            <a:off x="386079" y="1574645"/>
            <a:ext cx="11292399" cy="5863144"/>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pPr marL="457200" indent="-457200">
              <a:buFont typeface="Wingdings" panose="05000000000000000000" pitchFamily="2" charset="2"/>
              <a:buChar char="Ø"/>
            </a:pPr>
            <a:r>
              <a:rPr lang="es-PR" sz="2500" b="0" i="0" dirty="0">
                <a:solidFill>
                  <a:srgbClr val="202124"/>
                </a:solidFill>
                <a:effectLst/>
                <a:latin typeface="arial" panose="020B0604020202020204" pitchFamily="34" charset="0"/>
              </a:rPr>
              <a:t>La ideología de género propone que el ser humano </a:t>
            </a:r>
          </a:p>
          <a:p>
            <a:r>
              <a:rPr lang="es-PR" sz="2500" b="0" i="0" dirty="0">
                <a:solidFill>
                  <a:srgbClr val="202124"/>
                </a:solidFill>
                <a:effectLst/>
                <a:latin typeface="arial" panose="020B0604020202020204" pitchFamily="34" charset="0"/>
              </a:rPr>
              <a:t>construye su propia naturaleza, dando paso a </a:t>
            </a:r>
          </a:p>
          <a:p>
            <a:r>
              <a:rPr lang="es-PR" sz="2500" b="0" i="0" dirty="0">
                <a:solidFill>
                  <a:srgbClr val="202124"/>
                </a:solidFill>
                <a:effectLst/>
                <a:latin typeface="arial" panose="020B0604020202020204" pitchFamily="34" charset="0"/>
              </a:rPr>
              <a:t>deconstruir la dignidad de la persona, promoviendo los </a:t>
            </a:r>
          </a:p>
          <a:p>
            <a:r>
              <a:rPr lang="es-PR" sz="2500" b="0" i="0" dirty="0">
                <a:solidFill>
                  <a:srgbClr val="202124"/>
                </a:solidFill>
                <a:effectLst/>
                <a:latin typeface="arial" panose="020B0604020202020204" pitchFamily="34" charset="0"/>
              </a:rPr>
              <a:t>derechos solo de aquellos cuyo estilo de vida sea</a:t>
            </a:r>
          </a:p>
          <a:p>
            <a:r>
              <a:rPr lang="es-PR" sz="2500" b="0" i="0" dirty="0">
                <a:solidFill>
                  <a:srgbClr val="202124"/>
                </a:solidFill>
                <a:effectLst/>
                <a:latin typeface="arial" panose="020B0604020202020204" pitchFamily="34" charset="0"/>
              </a:rPr>
              <a:t>compatibles con su ideolog</a:t>
            </a:r>
            <a:r>
              <a:rPr lang="es-PR" sz="2500" dirty="0">
                <a:solidFill>
                  <a:srgbClr val="202124"/>
                </a:solidFill>
                <a:latin typeface="arial" panose="020B0604020202020204" pitchFamily="34" charset="0"/>
              </a:rPr>
              <a:t>ía, o promoviendo la aplicación </a:t>
            </a:r>
          </a:p>
          <a:p>
            <a:r>
              <a:rPr lang="es-PR" sz="2500" dirty="0">
                <a:solidFill>
                  <a:srgbClr val="202124"/>
                </a:solidFill>
                <a:latin typeface="arial" panose="020B0604020202020204" pitchFamily="34" charset="0"/>
              </a:rPr>
              <a:t>de solamente ciertos derechos humanos compatible con su</a:t>
            </a:r>
          </a:p>
          <a:p>
            <a:r>
              <a:rPr lang="es-PR" sz="2500" dirty="0">
                <a:solidFill>
                  <a:srgbClr val="202124"/>
                </a:solidFill>
                <a:latin typeface="arial" panose="020B0604020202020204" pitchFamily="34" charset="0"/>
              </a:rPr>
              <a:t>Ideología.</a:t>
            </a:r>
          </a:p>
          <a:p>
            <a:endParaRPr lang="es-PR" sz="2500"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			Por ejemplo: solos promover los derechos humanos de las 			personas que se identifican como homosexuales o solo 				interesarse por los derechos humanos de las personas 				homosexuales.</a:t>
            </a:r>
          </a:p>
          <a:p>
            <a:endParaRPr lang="es-PR" sz="2500"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			</a:t>
            </a:r>
            <a:endParaRPr lang="en-US" sz="3500" dirty="0"/>
          </a:p>
        </p:txBody>
      </p:sp>
    </p:spTree>
    <p:extLst>
      <p:ext uri="{BB962C8B-B14F-4D97-AF65-F5344CB8AC3E}">
        <p14:creationId xmlns:p14="http://schemas.microsoft.com/office/powerpoint/2010/main" val="19092406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86080" y="365124"/>
            <a:ext cx="7872095" cy="1938992"/>
          </a:xfrm>
          <a:prstGeom prst="rect">
            <a:avLst/>
          </a:prstGeom>
          <a:noFill/>
        </p:spPr>
        <p:txBody>
          <a:bodyPr wrap="square" rtlCol="0">
            <a:spAutoFit/>
          </a:bodyPr>
          <a:lstStyle/>
          <a:p>
            <a:r>
              <a:rPr lang="es-PR" sz="4000" b="1" dirty="0"/>
              <a:t>¿Qué dice la Iglesia en relación a la aplicación de derechos humanos y de la dignidad de la persona?</a:t>
            </a:r>
          </a:p>
        </p:txBody>
      </p:sp>
      <p:sp>
        <p:nvSpPr>
          <p:cNvPr id="10" name="TextBox 9">
            <a:extLst>
              <a:ext uri="{FF2B5EF4-FFF2-40B4-BE49-F238E27FC236}">
                <a16:creationId xmlns:a16="http://schemas.microsoft.com/office/drawing/2014/main" id="{09337F8E-DB40-497D-9646-607209E1B04A}"/>
              </a:ext>
            </a:extLst>
          </p:cNvPr>
          <p:cNvSpPr txBox="1"/>
          <p:nvPr/>
        </p:nvSpPr>
        <p:spPr>
          <a:xfrm>
            <a:off x="465593" y="1930090"/>
            <a:ext cx="11340327" cy="5247590"/>
          </a:xfrm>
          <a:prstGeom prst="rect">
            <a:avLst/>
          </a:prstGeom>
          <a:noFill/>
        </p:spPr>
        <p:txBody>
          <a:bodyPr wrap="square" rtlCol="0">
            <a:spAutoFit/>
          </a:bodyPr>
          <a:lstStyle/>
          <a:p>
            <a:pPr marL="285750" indent="-285750">
              <a:buFont typeface="Wingdings" panose="05000000000000000000" pitchFamily="2" charset="2"/>
              <a:buChar char="Ø"/>
            </a:pPr>
            <a:endParaRPr lang="es-PR" sz="2500" dirty="0"/>
          </a:p>
          <a:p>
            <a:r>
              <a:rPr lang="es-ES" sz="2500" b="0" i="0" dirty="0">
                <a:solidFill>
                  <a:srgbClr val="202124"/>
                </a:solidFill>
                <a:effectLst/>
                <a:latin typeface="arial" panose="020B0604020202020204" pitchFamily="34" charset="0"/>
              </a:rPr>
              <a:t>La Iglesia </a:t>
            </a:r>
            <a:r>
              <a:rPr lang="es-ES" sz="2500" dirty="0">
                <a:solidFill>
                  <a:srgbClr val="202124"/>
                </a:solidFill>
                <a:latin typeface="arial" panose="020B0604020202020204" pitchFamily="34" charset="0"/>
              </a:rPr>
              <a:t>Católica nos enseña </a:t>
            </a:r>
            <a:r>
              <a:rPr lang="es-PR" sz="2500" b="1" i="0" dirty="0">
                <a:solidFill>
                  <a:srgbClr val="202124"/>
                </a:solidFill>
                <a:effectLst/>
                <a:latin typeface="arial" panose="020B0604020202020204" pitchFamily="34" charset="0"/>
              </a:rPr>
              <a:t>que toda persona tiene </a:t>
            </a:r>
          </a:p>
          <a:p>
            <a:r>
              <a:rPr lang="es-PR" sz="2500" b="1" i="0" dirty="0">
                <a:solidFill>
                  <a:srgbClr val="202124"/>
                </a:solidFill>
                <a:effectLst/>
                <a:latin typeface="arial" panose="020B0604020202020204" pitchFamily="34" charset="0"/>
              </a:rPr>
              <a:t>dignidad inalienable</a:t>
            </a:r>
            <a:r>
              <a:rPr lang="es-PR" sz="2500" i="0" dirty="0">
                <a:solidFill>
                  <a:srgbClr val="202124"/>
                </a:solidFill>
                <a:effectLst/>
                <a:latin typeface="arial" panose="020B0604020202020204" pitchFamily="34" charset="0"/>
              </a:rPr>
              <a:t>, y que toda persona tiene </a:t>
            </a:r>
          </a:p>
          <a:p>
            <a:r>
              <a:rPr lang="es-PR" sz="2500" i="0" dirty="0">
                <a:solidFill>
                  <a:srgbClr val="202124"/>
                </a:solidFill>
                <a:effectLst/>
                <a:latin typeface="arial" panose="020B0604020202020204" pitchFamily="34" charset="0"/>
              </a:rPr>
              <a:t>derechos humanos inalienables, incluyendo las </a:t>
            </a:r>
          </a:p>
          <a:p>
            <a:r>
              <a:rPr lang="es-PR" sz="2500" i="0" dirty="0">
                <a:solidFill>
                  <a:srgbClr val="202124"/>
                </a:solidFill>
                <a:effectLst/>
                <a:latin typeface="arial" panose="020B0604020202020204" pitchFamily="34" charset="0"/>
              </a:rPr>
              <a:t>personas homosexuales. </a:t>
            </a:r>
          </a:p>
          <a:p>
            <a:endParaRPr lang="es-PR" sz="2500" b="1"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La ideología de género solo aplica los derechos humanos </a:t>
            </a:r>
          </a:p>
          <a:p>
            <a:r>
              <a:rPr lang="es-PR" sz="2500" dirty="0">
                <a:solidFill>
                  <a:srgbClr val="202124"/>
                </a:solidFill>
                <a:latin typeface="arial" panose="020B0604020202020204" pitchFamily="34" charset="0"/>
              </a:rPr>
              <a:t>de acuerdo a su ideología, negando los derechos humanos de quienes no </a:t>
            </a:r>
          </a:p>
          <a:p>
            <a:r>
              <a:rPr lang="es-PR" sz="2500" dirty="0">
                <a:solidFill>
                  <a:srgbClr val="202124"/>
                </a:solidFill>
                <a:latin typeface="arial" panose="020B0604020202020204" pitchFamily="34" charset="0"/>
              </a:rPr>
              <a:t>	vivan de acuerdo a su ideología. </a:t>
            </a:r>
          </a:p>
          <a:p>
            <a:endParaRPr lang="es-PR" sz="2500" dirty="0">
              <a:solidFill>
                <a:srgbClr val="202124"/>
              </a:solidFill>
              <a:latin typeface="arial" panose="020B0604020202020204" pitchFamily="34" charset="0"/>
            </a:endParaRPr>
          </a:p>
          <a:p>
            <a:r>
              <a:rPr lang="es-PR" sz="2500" dirty="0">
                <a:solidFill>
                  <a:srgbClr val="202124"/>
                </a:solidFill>
                <a:latin typeface="arial" panose="020B0604020202020204" pitchFamily="34" charset="0"/>
              </a:rPr>
              <a:t>				Ejemplo: negar el derecho humano de la libertad 					religiosa llamándolo “homofobia”.  </a:t>
            </a:r>
            <a:endParaRPr lang="en-US" sz="2500" dirty="0"/>
          </a:p>
          <a:p>
            <a:endParaRPr lang="en-US" sz="3500" dirty="0"/>
          </a:p>
        </p:txBody>
      </p:sp>
    </p:spTree>
    <p:extLst>
      <p:ext uri="{BB962C8B-B14F-4D97-AF65-F5344CB8AC3E}">
        <p14:creationId xmlns:p14="http://schemas.microsoft.com/office/powerpoint/2010/main" val="13339293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3170099"/>
          </a:xfrm>
          <a:prstGeom prst="rect">
            <a:avLst/>
          </a:prstGeom>
          <a:noFill/>
        </p:spPr>
        <p:txBody>
          <a:bodyPr wrap="square">
            <a:spAutoFit/>
          </a:bodyPr>
          <a:lstStyle/>
          <a:p>
            <a:r>
              <a:rPr lang="es-ES" sz="2500" b="0" i="0" dirty="0">
                <a:solidFill>
                  <a:srgbClr val="000000"/>
                </a:solidFill>
                <a:effectLst/>
                <a:latin typeface="Arial" panose="020B0604020202020204" pitchFamily="34" charset="0"/>
              </a:rPr>
              <a:t>Las personas con inclinación homosexual "deben </a:t>
            </a:r>
          </a:p>
          <a:p>
            <a:r>
              <a:rPr lang="es-ES" sz="2500" b="0" i="0" dirty="0">
                <a:solidFill>
                  <a:srgbClr val="000000"/>
                </a:solidFill>
                <a:effectLst/>
                <a:latin typeface="Arial" panose="020B0604020202020204" pitchFamily="34" charset="0"/>
              </a:rPr>
              <a:t>ser acogidas con respeto, compasión y delicadeza. Se evitará respecto a ellos, todo signo de discriminación injusta" (Cat. </a:t>
            </a:r>
            <a:r>
              <a:rPr lang="es-ES" sz="2500" b="0" i="0" dirty="0" err="1">
                <a:solidFill>
                  <a:srgbClr val="000000"/>
                </a:solidFill>
                <a:effectLst/>
                <a:latin typeface="Arial" panose="020B0604020202020204" pitchFamily="34" charset="0"/>
              </a:rPr>
              <a:t>Igl</a:t>
            </a:r>
            <a:r>
              <a:rPr lang="es-ES" sz="2500" b="0" i="0" dirty="0">
                <a:solidFill>
                  <a:srgbClr val="000000"/>
                </a:solidFill>
                <a:effectLst/>
                <a:latin typeface="Arial" panose="020B0604020202020204" pitchFamily="34" charset="0"/>
              </a:rPr>
              <a:t>. Cat. n. 2358), es decir, hay que respetarlas, ayudarlas y apreciarlas como a hijos de Dios que son. Su inclinación homosexual no les resta ni un ápice de su inalienable dignidad de personas.</a:t>
            </a:r>
            <a:endParaRPr lang="en-US" sz="2500" dirty="0"/>
          </a:p>
        </p:txBody>
      </p:sp>
    </p:spTree>
    <p:extLst>
      <p:ext uri="{BB962C8B-B14F-4D97-AF65-F5344CB8AC3E}">
        <p14:creationId xmlns:p14="http://schemas.microsoft.com/office/powerpoint/2010/main" val="3017405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3170099"/>
          </a:xfrm>
          <a:prstGeom prst="rect">
            <a:avLst/>
          </a:prstGeom>
          <a:noFill/>
        </p:spPr>
        <p:txBody>
          <a:bodyPr wrap="square">
            <a:spAutoFit/>
          </a:bodyPr>
          <a:lstStyle/>
          <a:p>
            <a:r>
              <a:rPr lang="es-ES" sz="2500" b="0" i="0" dirty="0">
                <a:solidFill>
                  <a:srgbClr val="000000"/>
                </a:solidFill>
                <a:effectLst/>
                <a:latin typeface="Arial" panose="020B0604020202020204" pitchFamily="34" charset="0"/>
              </a:rPr>
              <a:t>La </a:t>
            </a:r>
            <a:r>
              <a:rPr lang="es-ES" sz="2500" dirty="0">
                <a:solidFill>
                  <a:srgbClr val="000000"/>
                </a:solidFill>
                <a:latin typeface="Arial" panose="020B0604020202020204" pitchFamily="34" charset="0"/>
              </a:rPr>
              <a:t>Iglesia Católica dice que l</a:t>
            </a:r>
            <a:r>
              <a:rPr lang="es-ES" sz="2500" b="0" i="0" dirty="0">
                <a:solidFill>
                  <a:srgbClr val="000000"/>
                </a:solidFill>
                <a:effectLst/>
                <a:latin typeface="Arial" panose="020B0604020202020204" pitchFamily="34" charset="0"/>
              </a:rPr>
              <a:t>as personas con inclinación homosexual "deben ser acogidas con respeto, compasión y delicadeza. Se evitará respecto a ellos, todo signo de discriminación injusta" (Cat. </a:t>
            </a:r>
            <a:r>
              <a:rPr lang="es-ES" sz="2500" b="0" i="0" dirty="0" err="1">
                <a:solidFill>
                  <a:srgbClr val="000000"/>
                </a:solidFill>
                <a:effectLst/>
                <a:latin typeface="Arial" panose="020B0604020202020204" pitchFamily="34" charset="0"/>
              </a:rPr>
              <a:t>Igl</a:t>
            </a:r>
            <a:r>
              <a:rPr lang="es-ES" sz="2500" b="0" i="0" dirty="0">
                <a:solidFill>
                  <a:srgbClr val="000000"/>
                </a:solidFill>
                <a:effectLst/>
                <a:latin typeface="Arial" panose="020B0604020202020204" pitchFamily="34" charset="0"/>
              </a:rPr>
              <a:t>. Cat. n. 2358), es decir, hay que respetarlas, ayudarlas y apreciarlas como a hijos de Dios que son. Su inclinación homosexual no les resta ni un ápice de su inalienable dignidad de personas.</a:t>
            </a:r>
            <a:endParaRPr lang="en-US" sz="2500" dirty="0"/>
          </a:p>
        </p:txBody>
      </p:sp>
      <p:sp>
        <p:nvSpPr>
          <p:cNvPr id="3" name="TextBox 2">
            <a:extLst>
              <a:ext uri="{FF2B5EF4-FFF2-40B4-BE49-F238E27FC236}">
                <a16:creationId xmlns:a16="http://schemas.microsoft.com/office/drawing/2014/main" id="{7E4B4764-B8B0-4694-BFB1-AEA1D45F6108}"/>
              </a:ext>
            </a:extLst>
          </p:cNvPr>
          <p:cNvSpPr txBox="1"/>
          <p:nvPr/>
        </p:nvSpPr>
        <p:spPr>
          <a:xfrm>
            <a:off x="3766931" y="5347940"/>
            <a:ext cx="7295321" cy="1246495"/>
          </a:xfrm>
          <a:prstGeom prst="rect">
            <a:avLst/>
          </a:prstGeom>
          <a:noFill/>
        </p:spPr>
        <p:txBody>
          <a:bodyPr wrap="square" rtlCol="0">
            <a:spAutoFit/>
          </a:bodyPr>
          <a:lstStyle/>
          <a:p>
            <a:r>
              <a:rPr lang="es-PR" sz="2500" dirty="0"/>
              <a:t>La Iglesia Católica también dice que no es lícito ningún tipo de discriminación, incluyendo discriminar contra personas homosexuales. </a:t>
            </a:r>
            <a:endParaRPr lang="en-US" sz="2500" dirty="0"/>
          </a:p>
        </p:txBody>
      </p:sp>
    </p:spTree>
    <p:extLst>
      <p:ext uri="{BB962C8B-B14F-4D97-AF65-F5344CB8AC3E}">
        <p14:creationId xmlns:p14="http://schemas.microsoft.com/office/powerpoint/2010/main" val="1464585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que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2862322"/>
          </a:xfrm>
          <a:prstGeom prst="rect">
            <a:avLst/>
          </a:prstGeom>
          <a:noFill/>
        </p:spPr>
        <p:txBody>
          <a:bodyPr wrap="square">
            <a:spAutoFit/>
          </a:bodyPr>
          <a:lstStyle/>
          <a:p>
            <a:r>
              <a:rPr lang="es-ES" sz="2000" b="0" i="0" dirty="0">
                <a:effectLst/>
                <a:latin typeface="tahoma" panose="020B0604030504040204" pitchFamily="34" charset="0"/>
              </a:rPr>
              <a:t>“Es de deplorar con firmeza que las personas homosexuales hayan sido y sean todavía objeto de expresiones malévolas y de acciones violentas. Tales comportamientos merecen la condena de los pastores de la Iglesia, dondequiera que se verifiquen. Revelan una falta de respeto por los demás, que lesiona unos principios elementales sobre los que se basa una sana convivencia civil. La dignidad propia de toda persona siempre debe ser respetada en las palabras, en las acciones y en las legislaciones” (párrafo 1 del n°10).</a:t>
            </a:r>
            <a:endParaRPr lang="en-US" sz="2000" dirty="0"/>
          </a:p>
        </p:txBody>
      </p:sp>
      <p:sp>
        <p:nvSpPr>
          <p:cNvPr id="9" name="TextBox 8">
            <a:extLst>
              <a:ext uri="{FF2B5EF4-FFF2-40B4-BE49-F238E27FC236}">
                <a16:creationId xmlns:a16="http://schemas.microsoft.com/office/drawing/2014/main" id="{DBD61092-B0B0-4D0B-B0CA-A16D2883266B}"/>
              </a:ext>
            </a:extLst>
          </p:cNvPr>
          <p:cNvSpPr txBox="1"/>
          <p:nvPr/>
        </p:nvSpPr>
        <p:spPr>
          <a:xfrm>
            <a:off x="6096000" y="4990965"/>
            <a:ext cx="6197046" cy="923330"/>
          </a:xfrm>
          <a:prstGeom prst="rect">
            <a:avLst/>
          </a:prstGeom>
          <a:noFill/>
        </p:spPr>
        <p:txBody>
          <a:bodyPr wrap="square">
            <a:spAutoFit/>
          </a:bodyPr>
          <a:lstStyle/>
          <a:p>
            <a:r>
              <a:rPr lang="es-ES" b="1" i="0" dirty="0">
                <a:effectLst/>
                <a:latin typeface="tahoma" panose="020B0604030504040204" pitchFamily="34" charset="0"/>
              </a:rPr>
              <a:t>Carta a los Obispos de la Iglesia Católica</a:t>
            </a:r>
          </a:p>
          <a:p>
            <a:r>
              <a:rPr lang="es-ES" b="1" i="0" dirty="0">
                <a:effectLst/>
                <a:latin typeface="tahoma" panose="020B0604030504040204" pitchFamily="34" charset="0"/>
              </a:rPr>
              <a:t>sobre la atención pastoral a las personas homosexuales</a:t>
            </a:r>
            <a:endParaRPr lang="en-US" b="1" dirty="0"/>
          </a:p>
        </p:txBody>
      </p:sp>
    </p:spTree>
    <p:extLst>
      <p:ext uri="{BB962C8B-B14F-4D97-AF65-F5344CB8AC3E}">
        <p14:creationId xmlns:p14="http://schemas.microsoft.com/office/powerpoint/2010/main" val="3204354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7735129" cy="2554545"/>
          </a:xfrm>
          <a:prstGeom prst="rect">
            <a:avLst/>
          </a:prstGeom>
          <a:noFill/>
        </p:spPr>
        <p:txBody>
          <a:bodyPr wrap="square">
            <a:spAutoFit/>
          </a:bodyPr>
          <a:lstStyle/>
          <a:p>
            <a:r>
              <a:rPr lang="es-ES" sz="2000" b="0" i="0" dirty="0">
                <a:effectLst/>
                <a:latin typeface="tahoma" panose="020B0604030504040204" pitchFamily="34" charset="0"/>
              </a:rPr>
              <a:t>“Es de deplorar con firmeza que las personas homosexuales hayan sido y sean todavía objeto de expresiones malévolas y de acciones violentas. Tales comportamientos merecen la condena de los pastores de la Iglesia, dondequiera que se verifiquen. Revelan una falta de respeto por los demás, que lesiona unos principios elementales sobre los que se basa una sana convivencia civil. La dignidad propia de toda persona siempre debe ser respetada en las palabras, en las acciones y en las legislaciones”.</a:t>
            </a:r>
            <a:endParaRPr lang="en-US" sz="2000" dirty="0"/>
          </a:p>
        </p:txBody>
      </p:sp>
      <p:sp>
        <p:nvSpPr>
          <p:cNvPr id="9" name="TextBox 8">
            <a:extLst>
              <a:ext uri="{FF2B5EF4-FFF2-40B4-BE49-F238E27FC236}">
                <a16:creationId xmlns:a16="http://schemas.microsoft.com/office/drawing/2014/main" id="{DBD61092-B0B0-4D0B-B0CA-A16D2883266B}"/>
              </a:ext>
            </a:extLst>
          </p:cNvPr>
          <p:cNvSpPr txBox="1"/>
          <p:nvPr/>
        </p:nvSpPr>
        <p:spPr>
          <a:xfrm>
            <a:off x="6096000" y="4990965"/>
            <a:ext cx="6197046" cy="1200329"/>
          </a:xfrm>
          <a:prstGeom prst="rect">
            <a:avLst/>
          </a:prstGeom>
          <a:noFill/>
        </p:spPr>
        <p:txBody>
          <a:bodyPr wrap="square">
            <a:spAutoFit/>
          </a:bodyPr>
          <a:lstStyle/>
          <a:p>
            <a:r>
              <a:rPr lang="es-ES" b="1" i="0" dirty="0">
                <a:effectLst/>
                <a:latin typeface="tahoma" panose="020B0604030504040204" pitchFamily="34" charset="0"/>
              </a:rPr>
              <a:t>Carta a los Obispos de la Iglesia Católica</a:t>
            </a:r>
          </a:p>
          <a:p>
            <a:r>
              <a:rPr lang="es-ES" b="1" i="0" dirty="0">
                <a:effectLst/>
                <a:latin typeface="tahoma" panose="020B0604030504040204" pitchFamily="34" charset="0"/>
              </a:rPr>
              <a:t>sobre la atención pastoral a las personas homosexuales</a:t>
            </a:r>
          </a:p>
          <a:p>
            <a:r>
              <a:rPr lang="es-ES" sz="1800" b="0" i="0" dirty="0">
                <a:effectLst/>
                <a:latin typeface="tahoma" panose="020B0604030504040204" pitchFamily="34" charset="0"/>
              </a:rPr>
              <a:t>Párrafo 1 del n°10</a:t>
            </a:r>
            <a:endParaRPr lang="en-US" b="1" dirty="0"/>
          </a:p>
        </p:txBody>
      </p:sp>
    </p:spTree>
    <p:extLst>
      <p:ext uri="{BB962C8B-B14F-4D97-AF65-F5344CB8AC3E}">
        <p14:creationId xmlns:p14="http://schemas.microsoft.com/office/powerpoint/2010/main" val="2732212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5" y="2177842"/>
            <a:ext cx="8182390" cy="3939540"/>
          </a:xfrm>
          <a:prstGeom prst="rect">
            <a:avLst/>
          </a:prstGeom>
          <a:noFill/>
        </p:spPr>
        <p:txBody>
          <a:bodyPr wrap="square">
            <a:spAutoFit/>
          </a:bodyPr>
          <a:lstStyle/>
          <a:p>
            <a:r>
              <a:rPr lang="es-ES" sz="2500" i="0" dirty="0">
                <a:effectLst/>
                <a:latin typeface="tahoma" panose="020B0604030504040204" pitchFamily="34" charset="0"/>
              </a:rPr>
              <a:t>La Iglesia Católica no es una empresa que persigue </a:t>
            </a:r>
          </a:p>
          <a:p>
            <a:r>
              <a:rPr lang="es-ES" sz="2500" i="0" dirty="0">
                <a:effectLst/>
                <a:latin typeface="tahoma" panose="020B0604030504040204" pitchFamily="34" charset="0"/>
              </a:rPr>
              <a:t>fines aquí en la Tierra sino que busca que “todos los hombres se salven y lleguen al conocimiento de la verdad” (1 Tim 2,4). Por eso tiene una particular solicitud pastoral por las personas homosexuales, y es por ello que distingue entre:</a:t>
            </a:r>
          </a:p>
          <a:p>
            <a:r>
              <a:rPr lang="es-ES" sz="2500" dirty="0">
                <a:latin typeface="tahoma" panose="020B0604030504040204" pitchFamily="34" charset="0"/>
              </a:rPr>
              <a:t>	</a:t>
            </a:r>
          </a:p>
          <a:p>
            <a:r>
              <a:rPr lang="es-ES" sz="2500" i="0" dirty="0">
                <a:effectLst/>
                <a:latin typeface="tahoma" panose="020B0604030504040204" pitchFamily="34" charset="0"/>
              </a:rPr>
              <a:t>				-</a:t>
            </a:r>
            <a:r>
              <a:rPr lang="es-ES" sz="2500" b="1" i="0" dirty="0">
                <a:effectLst/>
                <a:latin typeface="tahoma" panose="020B0604030504040204" pitchFamily="34" charset="0"/>
              </a:rPr>
              <a:t>Persona homosexual</a:t>
            </a:r>
          </a:p>
          <a:p>
            <a:r>
              <a:rPr lang="es-ES" sz="2500" b="1" dirty="0">
                <a:latin typeface="tahoma" panose="020B0604030504040204" pitchFamily="34" charset="0"/>
              </a:rPr>
              <a:t>				-I</a:t>
            </a:r>
            <a:r>
              <a:rPr lang="es-ES" sz="2500" b="1" i="0" dirty="0">
                <a:effectLst/>
                <a:latin typeface="tahoma" panose="020B0604030504040204" pitchFamily="34" charset="0"/>
              </a:rPr>
              <a:t>nclinación homosexual 				-Conductas homosexuales</a:t>
            </a:r>
            <a:endParaRPr lang="en-US" sz="2500" b="1" dirty="0"/>
          </a:p>
        </p:txBody>
      </p:sp>
    </p:spTree>
    <p:extLst>
      <p:ext uri="{BB962C8B-B14F-4D97-AF65-F5344CB8AC3E}">
        <p14:creationId xmlns:p14="http://schemas.microsoft.com/office/powerpoint/2010/main" val="29950065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4" y="2177842"/>
            <a:ext cx="11328125" cy="3477875"/>
          </a:xfrm>
          <a:prstGeom prst="rect">
            <a:avLst/>
          </a:prstGeom>
          <a:noFill/>
        </p:spPr>
        <p:txBody>
          <a:bodyPr wrap="square">
            <a:spAutoFit/>
          </a:bodyPr>
          <a:lstStyle/>
          <a:p>
            <a:r>
              <a:rPr lang="es-ES" sz="2000" i="0" dirty="0">
                <a:effectLst/>
                <a:latin typeface="Arial" panose="020B0604020202020204" pitchFamily="34" charset="0"/>
                <a:cs typeface="Arial" panose="020B0604020202020204" pitchFamily="34" charset="0"/>
              </a:rPr>
              <a:t>Como ya se ha señalado, respecto de las personas </a:t>
            </a:r>
          </a:p>
          <a:p>
            <a:r>
              <a:rPr lang="es-ES" sz="2000" i="0" dirty="0">
                <a:effectLst/>
                <a:latin typeface="Arial" panose="020B0604020202020204" pitchFamily="34" charset="0"/>
                <a:cs typeface="Arial" panose="020B0604020202020204" pitchFamily="34" charset="0"/>
              </a:rPr>
              <a:t>homosexuales afirma que merecen todo el respeto de acuerdo </a:t>
            </a:r>
          </a:p>
          <a:p>
            <a:r>
              <a:rPr lang="es-ES" sz="2000" i="0" dirty="0">
                <a:effectLst/>
                <a:latin typeface="Arial" panose="020B0604020202020204" pitchFamily="34" charset="0"/>
                <a:cs typeface="Arial" panose="020B0604020202020204" pitchFamily="34" charset="0"/>
              </a:rPr>
              <a:t>a su dignidad personal. De hecho, con este fin, la </a:t>
            </a:r>
            <a:r>
              <a:rPr lang="es-ES" sz="2000" b="1" i="0" dirty="0">
                <a:effectLst/>
                <a:latin typeface="tahoma" panose="020B0604030504040204" pitchFamily="34" charset="0"/>
              </a:rPr>
              <a:t>Carta a los </a:t>
            </a:r>
          </a:p>
          <a:p>
            <a:r>
              <a:rPr lang="es-ES" sz="2000" b="1" i="0" dirty="0">
                <a:effectLst/>
                <a:latin typeface="tahoma" panose="020B0604030504040204" pitchFamily="34" charset="0"/>
              </a:rPr>
              <a:t>Obispos de la Iglesia Católica sobre la atención pastoral a </a:t>
            </a:r>
          </a:p>
          <a:p>
            <a:r>
              <a:rPr lang="es-ES" sz="2000" b="1" i="0" dirty="0">
                <a:effectLst/>
                <a:latin typeface="tahoma" panose="020B0604030504040204" pitchFamily="34" charset="0"/>
              </a:rPr>
              <a:t>las personas homosexuales </a:t>
            </a:r>
            <a:r>
              <a:rPr lang="es-ES" sz="2000" i="0" dirty="0">
                <a:effectLst/>
                <a:latin typeface="Arial" panose="020B0604020202020204" pitchFamily="34" charset="0"/>
                <a:cs typeface="Arial" panose="020B0604020202020204" pitchFamily="34" charset="0"/>
              </a:rPr>
              <a:t>usa siempre la expresión “persona </a:t>
            </a:r>
          </a:p>
          <a:p>
            <a:r>
              <a:rPr lang="es-ES" sz="2000" i="0" dirty="0">
                <a:effectLst/>
                <a:latin typeface="Arial" panose="020B0604020202020204" pitchFamily="34" charset="0"/>
                <a:cs typeface="Arial" panose="020B0604020202020204" pitchFamily="34" charset="0"/>
              </a:rPr>
              <a:t>homosexual” y no utiliza la palabra “homosexual” como sustantivo, </a:t>
            </a:r>
          </a:p>
          <a:p>
            <a:r>
              <a:rPr lang="es-ES" sz="2000" i="0" dirty="0">
                <a:effectLst/>
                <a:latin typeface="Arial" panose="020B0604020202020204" pitchFamily="34" charset="0"/>
                <a:cs typeface="Arial" panose="020B0604020202020204" pitchFamily="34" charset="0"/>
              </a:rPr>
              <a:t>sino una sola vez, para resaltar que toda persona tiene la misma </a:t>
            </a:r>
          </a:p>
          <a:p>
            <a:r>
              <a:rPr lang="es-ES" sz="2000" i="0" dirty="0">
                <a:effectLst/>
                <a:latin typeface="Arial" panose="020B0604020202020204" pitchFamily="34" charset="0"/>
                <a:cs typeface="Arial" panose="020B0604020202020204" pitchFamily="34" charset="0"/>
              </a:rPr>
              <a:t>identidad fundamental: el </a:t>
            </a:r>
            <a:r>
              <a:rPr lang="es-ES" sz="2000" i="0" u="sng" dirty="0">
                <a:effectLst/>
                <a:latin typeface="Arial" panose="020B0604020202020204" pitchFamily="34" charset="0"/>
                <a:cs typeface="Arial" panose="020B0604020202020204" pitchFamily="34" charset="0"/>
              </a:rPr>
              <a:t>ser creatura</a:t>
            </a:r>
            <a:r>
              <a:rPr lang="es-ES" sz="2000" i="0" dirty="0">
                <a:effectLst/>
                <a:latin typeface="Arial" panose="020B0604020202020204" pitchFamily="34" charset="0"/>
                <a:cs typeface="Arial" panose="020B0604020202020204" pitchFamily="34" charset="0"/>
              </a:rPr>
              <a:t> y, por gracia, hijo de Dios, </a:t>
            </a:r>
          </a:p>
          <a:p>
            <a:r>
              <a:rPr lang="es-ES" sz="2000" i="0" dirty="0">
                <a:effectLst/>
                <a:latin typeface="Arial" panose="020B0604020202020204" pitchFamily="34" charset="0"/>
                <a:cs typeface="Arial" panose="020B0604020202020204" pitchFamily="34" charset="0"/>
              </a:rPr>
              <a:t>herederos de la vida eterna, de manera que </a:t>
            </a:r>
            <a:r>
              <a:rPr lang="es-ES" sz="2000" b="1" i="0" dirty="0">
                <a:effectLst/>
                <a:latin typeface="Arial" panose="020B0604020202020204" pitchFamily="34" charset="0"/>
                <a:cs typeface="Arial" panose="020B0604020202020204" pitchFamily="34" charset="0"/>
              </a:rPr>
              <a:t>no se puede reducir </a:t>
            </a:r>
          </a:p>
          <a:p>
            <a:r>
              <a:rPr lang="es-ES" sz="2000" b="1" i="0" dirty="0">
                <a:effectLst/>
                <a:latin typeface="Arial" panose="020B0604020202020204" pitchFamily="34" charset="0"/>
                <a:cs typeface="Arial" panose="020B0604020202020204" pitchFamily="34" charset="0"/>
              </a:rPr>
              <a:t>a la persona a su orientación sexual</a:t>
            </a:r>
            <a:r>
              <a:rPr lang="es-ES" sz="2000" i="0" dirty="0">
                <a:effectLst/>
                <a:latin typeface="Arial" panose="020B0604020202020204" pitchFamily="34" charset="0"/>
                <a:cs typeface="Arial" panose="020B0604020202020204" pitchFamily="34" charset="0"/>
              </a:rPr>
              <a:t>: no se le puede considerar simplemente como un 				 	‘heterosexual’ o un ‘homosexual’.</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71054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 la Iglesia Católica acerca de quienes se identifican como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73374" y="2177842"/>
            <a:ext cx="11328125" cy="4401205"/>
          </a:xfrm>
          <a:prstGeom prst="rect">
            <a:avLst/>
          </a:prstGeom>
          <a:noFill/>
        </p:spPr>
        <p:txBody>
          <a:bodyPr wrap="square">
            <a:spAutoFit/>
          </a:bodyPr>
          <a:lstStyle/>
          <a:p>
            <a:r>
              <a:rPr lang="es-ES" sz="2000" b="0" i="0" dirty="0">
                <a:effectLst/>
                <a:latin typeface="tahoma" panose="020B0604030504040204" pitchFamily="34" charset="0"/>
              </a:rPr>
              <a:t>Ahora bien, se debe tener presente que la Iglesia busca que todos</a:t>
            </a:r>
          </a:p>
          <a:p>
            <a:r>
              <a:rPr lang="es-ES" sz="2000" b="0" i="0" dirty="0">
                <a:effectLst/>
                <a:latin typeface="tahoma" panose="020B0604030504040204" pitchFamily="34" charset="0"/>
              </a:rPr>
              <a:t>los hombres sean felices y que lleguen al cielo, y para ello </a:t>
            </a:r>
          </a:p>
          <a:p>
            <a:r>
              <a:rPr lang="es-ES" sz="2000" b="1" i="0" dirty="0">
                <a:effectLst/>
                <a:latin typeface="tahoma" panose="020B0604030504040204" pitchFamily="34" charset="0"/>
              </a:rPr>
              <a:t>no propone un conjunto de ideas propias, sino el </a:t>
            </a:r>
          </a:p>
          <a:p>
            <a:r>
              <a:rPr lang="es-ES" sz="2000" b="1" i="0" dirty="0">
                <a:effectLst/>
                <a:latin typeface="tahoma" panose="020B0604030504040204" pitchFamily="34" charset="0"/>
              </a:rPr>
              <a:t>seguimiento de Jesucristo: </a:t>
            </a:r>
            <a:r>
              <a:rPr lang="es-ES" sz="2000" b="0" i="0" dirty="0">
                <a:effectLst/>
                <a:latin typeface="tahoma" panose="020B0604030504040204" pitchFamily="34" charset="0"/>
              </a:rPr>
              <a:t>Quien “manifiesta con plenitud </a:t>
            </a:r>
          </a:p>
          <a:p>
            <a:r>
              <a:rPr lang="es-ES" sz="2000" b="0" i="0" dirty="0">
                <a:effectLst/>
                <a:latin typeface="tahoma" panose="020B0604030504040204" pitchFamily="34" charset="0"/>
              </a:rPr>
              <a:t>el hombre al propio hombre, y a la vez le muestra con claridad </a:t>
            </a:r>
          </a:p>
          <a:p>
            <a:r>
              <a:rPr lang="es-ES" sz="2000" b="0" i="0" dirty="0">
                <a:effectLst/>
                <a:latin typeface="tahoma" panose="020B0604030504040204" pitchFamily="34" charset="0"/>
              </a:rPr>
              <a:t>su altísima vocación” (</a:t>
            </a:r>
            <a:r>
              <a:rPr lang="es-ES" sz="2000" b="0" i="0" dirty="0" err="1">
                <a:effectLst/>
                <a:latin typeface="tahoma" panose="020B0604030504040204" pitchFamily="34" charset="0"/>
              </a:rPr>
              <a:t>n°</a:t>
            </a:r>
            <a:r>
              <a:rPr lang="es-ES" sz="2000" b="0" i="0" dirty="0">
                <a:effectLst/>
                <a:latin typeface="tahoma" panose="020B0604030504040204" pitchFamily="34" charset="0"/>
              </a:rPr>
              <a:t> 22 </a:t>
            </a:r>
            <a:r>
              <a:rPr lang="es-ES" sz="2000" b="0" i="0" dirty="0" err="1">
                <a:effectLst/>
                <a:latin typeface="tahoma" panose="020B0604030504040204" pitchFamily="34" charset="0"/>
              </a:rPr>
              <a:t>Gaudium</a:t>
            </a:r>
            <a:r>
              <a:rPr lang="es-ES" sz="2000" b="0" i="0" dirty="0">
                <a:effectLst/>
                <a:latin typeface="tahoma" panose="020B0604030504040204" pitchFamily="34" charset="0"/>
              </a:rPr>
              <a:t> et </a:t>
            </a:r>
            <a:r>
              <a:rPr lang="es-ES" sz="2000" b="0" i="0" dirty="0" err="1">
                <a:effectLst/>
                <a:latin typeface="tahoma" panose="020B0604030504040204" pitchFamily="34" charset="0"/>
              </a:rPr>
              <a:t>Spes</a:t>
            </a:r>
            <a:r>
              <a:rPr lang="es-ES" sz="2000" b="0" i="0" dirty="0">
                <a:effectLst/>
                <a:latin typeface="tahoma" panose="020B0604030504040204" pitchFamily="34" charset="0"/>
              </a:rPr>
              <a:t> ).</a:t>
            </a:r>
          </a:p>
          <a:p>
            <a:endParaRPr lang="es-ES" sz="2000" dirty="0">
              <a:latin typeface="Arial" panose="020B0604020202020204" pitchFamily="34" charset="0"/>
              <a:cs typeface="Arial" panose="020B0604020202020204" pitchFamily="34" charset="0"/>
            </a:endParaRPr>
          </a:p>
          <a:p>
            <a:r>
              <a:rPr lang="es-ES" sz="2000" dirty="0">
                <a:latin typeface="Arial" panose="020B0604020202020204" pitchFamily="34" charset="0"/>
                <a:cs typeface="Arial" panose="020B0604020202020204" pitchFamily="34" charset="0"/>
              </a:rPr>
              <a:t>T</a:t>
            </a:r>
            <a:r>
              <a:rPr lang="es-ES" sz="2000" i="0" dirty="0">
                <a:effectLst/>
                <a:latin typeface="Arial" panose="020B0604020202020204" pitchFamily="34" charset="0"/>
                <a:cs typeface="Arial" panose="020B0604020202020204" pitchFamily="34" charset="0"/>
              </a:rPr>
              <a:t>odos los que viven en la Tierra tienen problemas y dificultades personales </a:t>
            </a:r>
          </a:p>
          <a:p>
            <a:r>
              <a:rPr lang="es-ES" sz="2000" i="0" dirty="0">
                <a:effectLst/>
                <a:latin typeface="Arial" panose="020B0604020202020204" pitchFamily="34" charset="0"/>
                <a:cs typeface="Arial" panose="020B0604020202020204" pitchFamily="34" charset="0"/>
              </a:rPr>
              <a:t>de diverso tipo, que entorpecen en mayor o menor grado una vida concorde con las exigencias humanas, morales y espirituales de su dignidad de persona. Pero, es igualmente cierto, que todas 			las personas tienen diversas oportunidades de crecimiento, recursos, 				    talentos y dones propios. Las personas homosexuales tiene retos y 				  talentos como cualquier otro cristiano los tiene para progresar en su vida </a:t>
            </a:r>
          </a:p>
          <a:p>
            <a:r>
              <a:rPr lang="es-ES" sz="2000" dirty="0">
                <a:latin typeface="Arial" panose="020B0604020202020204" pitchFamily="34" charset="0"/>
                <a:cs typeface="Arial" panose="020B0604020202020204" pitchFamily="34" charset="0"/>
              </a:rPr>
              <a:t>			</a:t>
            </a:r>
            <a:r>
              <a:rPr lang="es-ES" sz="2000" i="0" dirty="0">
                <a:effectLst/>
                <a:latin typeface="Arial" panose="020B0604020202020204" pitchFamily="34" charset="0"/>
                <a:cs typeface="Arial" panose="020B0604020202020204" pitchFamily="34" charset="0"/>
              </a:rPr>
              <a:t>de fe.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3493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4862870"/>
          </a:xfrm>
          <a:prstGeom prst="rect">
            <a:avLst/>
          </a:prstGeom>
          <a:noFill/>
        </p:spPr>
        <p:txBody>
          <a:bodyPr wrap="square">
            <a:spAutoFit/>
          </a:bodyPr>
          <a:lstStyle/>
          <a:p>
            <a:r>
              <a:rPr lang="es-ES" sz="2000" b="0" i="0" dirty="0">
                <a:effectLst/>
                <a:latin typeface="tahoma" panose="020B0604030504040204" pitchFamily="34" charset="0"/>
              </a:rPr>
              <a:t>La tendencia homosexual es la atracci</a:t>
            </a:r>
            <a:r>
              <a:rPr lang="es-ES" sz="2000" dirty="0">
                <a:latin typeface="tahoma" panose="020B0604030504040204" pitchFamily="34" charset="0"/>
              </a:rPr>
              <a:t>ón a personas del mismo sexo.</a:t>
            </a:r>
          </a:p>
          <a:p>
            <a:endParaRPr lang="es-ES" sz="2000" b="0" i="0" dirty="0">
              <a:effectLst/>
              <a:latin typeface="tahoma" panose="020B0604030504040204" pitchFamily="34" charset="0"/>
            </a:endParaRPr>
          </a:p>
          <a:p>
            <a:r>
              <a:rPr lang="es-ES" dirty="0">
                <a:latin typeface="tahoma" panose="020B0604030504040204" pitchFamily="34" charset="0"/>
              </a:rPr>
              <a:t>La tendencia homosexual no es pecado en sí misma, pero sí conlleva una </a:t>
            </a:r>
          </a:p>
          <a:p>
            <a:r>
              <a:rPr lang="es-ES" b="0" i="0" dirty="0">
                <a:effectLst/>
                <a:latin typeface="tahoma" panose="020B0604030504040204" pitchFamily="34" charset="0"/>
              </a:rPr>
              <a:t>llamada a la castidad propia de una persona soltera (abstinencia sexual), </a:t>
            </a:r>
          </a:p>
          <a:p>
            <a:r>
              <a:rPr lang="es-ES" b="0" i="0" dirty="0">
                <a:effectLst/>
                <a:latin typeface="tahoma" panose="020B0604030504040204" pitchFamily="34" charset="0"/>
              </a:rPr>
              <a:t>puesto que el </a:t>
            </a:r>
            <a:r>
              <a:rPr lang="es-ES" dirty="0">
                <a:latin typeface="tahoma" panose="020B0604030504040204" pitchFamily="34" charset="0"/>
              </a:rPr>
              <a:t>“matrimonio homosexual” no existe en la Biblia, y lo que no </a:t>
            </a:r>
          </a:p>
          <a:p>
            <a:r>
              <a:rPr lang="es-ES" dirty="0">
                <a:latin typeface="tahoma" panose="020B0604030504040204" pitchFamily="34" charset="0"/>
              </a:rPr>
              <a:t>existe en la </a:t>
            </a:r>
          </a:p>
          <a:p>
            <a:r>
              <a:rPr lang="es-ES" dirty="0">
                <a:latin typeface="tahoma" panose="020B0604030504040204" pitchFamily="34" charset="0"/>
              </a:rPr>
              <a:t>Biblia tampoco existe en la Iglesia Católica.</a:t>
            </a:r>
          </a:p>
          <a:p>
            <a:endParaRPr lang="es-ES" dirty="0">
              <a:solidFill>
                <a:srgbClr val="636262"/>
              </a:solidFill>
              <a:latin typeface="tahoma" panose="020B0604030504040204" pitchFamily="34" charset="0"/>
            </a:endParaRPr>
          </a:p>
          <a:p>
            <a:r>
              <a:rPr lang="es-ES" b="0" i="0" dirty="0">
                <a:effectLst/>
                <a:latin typeface="tahoma" panose="020B0604030504040204" pitchFamily="34" charset="0"/>
              </a:rPr>
              <a:t>En la creación del hombre como varón y mujer, hay una llamada, una </a:t>
            </a:r>
          </a:p>
          <a:p>
            <a:r>
              <a:rPr lang="es-ES" b="0" i="0" dirty="0">
                <a:effectLst/>
                <a:latin typeface="tahoma" panose="020B0604030504040204" pitchFamily="34" charset="0"/>
              </a:rPr>
              <a:t>vocación que es doble: a ser uno y, en esa unidad, a ser fecundos. Llamada que </a:t>
            </a:r>
          </a:p>
          <a:p>
            <a:r>
              <a:rPr lang="es-ES" b="0" i="0" dirty="0">
                <a:effectLst/>
                <a:latin typeface="tahoma" panose="020B0604030504040204" pitchFamily="34" charset="0"/>
              </a:rPr>
              <a:t>consta explícitamente en la Sagrada Escritura, y que se confirma en la </a:t>
            </a:r>
          </a:p>
          <a:p>
            <a:r>
              <a:rPr lang="es-ES" b="0" i="0" dirty="0">
                <a:effectLst/>
                <a:latin typeface="tahoma" panose="020B0604030504040204" pitchFamily="34" charset="0"/>
              </a:rPr>
              <a:t>complementariedad de los sexos: en la naturaleza misma del hombre. Desde la concepción bíblica del ser humano, </a:t>
            </a:r>
            <a:r>
              <a:rPr lang="es-ES" b="1" i="0" dirty="0">
                <a:effectLst/>
                <a:latin typeface="tahoma" panose="020B0604030504040204" pitchFamily="34" charset="0"/>
              </a:rPr>
              <a:t>sólo entre un hombre y una mujer, por la diferenciación y complementariedad de 	</a:t>
            </a:r>
            <a:r>
              <a:rPr lang="es-ES" b="1" dirty="0">
                <a:latin typeface="tahoma" panose="020B0604030504040204" pitchFamily="34" charset="0"/>
              </a:rPr>
              <a:t> 	</a:t>
            </a:r>
            <a:r>
              <a:rPr lang="es-ES" b="1" i="0" dirty="0">
                <a:effectLst/>
                <a:latin typeface="tahoma" panose="020B0604030504040204" pitchFamily="34" charset="0"/>
              </a:rPr>
              <a:t>los sexos, es posible el darse y recibirse recíprocamente y conformar una unidad física, 			     afectiva y espiritual</a:t>
            </a:r>
            <a:r>
              <a:rPr lang="es-ES" b="0" i="0" dirty="0">
                <a:effectLst/>
                <a:latin typeface="tahoma" panose="020B0604030504040204" pitchFamily="34" charset="0"/>
              </a:rPr>
              <a:t>, abierta a la procreación; sólo así es posible una </a:t>
            </a:r>
            <a:r>
              <a:rPr lang="es-ES" b="0" i="0" dirty="0" err="1">
                <a:effectLst/>
                <a:latin typeface="tahoma" panose="020B0604030504040204" pitchFamily="34" charset="0"/>
              </a:rPr>
              <a:t>auto-donación</a:t>
            </a:r>
            <a:r>
              <a:rPr lang="es-ES" b="0" i="0" dirty="0">
                <a:effectLst/>
                <a:latin typeface="tahoma" panose="020B0604030504040204" pitchFamily="34" charset="0"/>
              </a:rPr>
              <a:t> 				   de amor fecundo. Y, como enseña el Evangelio, la </a:t>
            </a:r>
            <a:r>
              <a:rPr lang="es-ES" b="0" i="0" dirty="0" err="1">
                <a:effectLst/>
                <a:latin typeface="tahoma" panose="020B0604030504040204" pitchFamily="34" charset="0"/>
              </a:rPr>
              <a:t>auto-donación</a:t>
            </a:r>
            <a:r>
              <a:rPr lang="es-ES" b="0" i="0" dirty="0">
                <a:effectLst/>
                <a:latin typeface="tahoma" panose="020B0604030504040204" pitchFamily="34" charset="0"/>
              </a:rPr>
              <a:t> es la esencia 				misma de la vida cristiana.</a:t>
            </a:r>
          </a:p>
        </p:txBody>
      </p:sp>
    </p:spTree>
    <p:extLst>
      <p:ext uri="{BB962C8B-B14F-4D97-AF65-F5344CB8AC3E}">
        <p14:creationId xmlns:p14="http://schemas.microsoft.com/office/powerpoint/2010/main" val="18681323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2862322"/>
          </a:xfrm>
          <a:prstGeom prst="rect">
            <a:avLst/>
          </a:prstGeom>
          <a:noFill/>
        </p:spPr>
        <p:txBody>
          <a:bodyPr wrap="square">
            <a:spAutoFit/>
          </a:bodyPr>
          <a:lstStyle/>
          <a:p>
            <a:r>
              <a:rPr lang="es-ES" sz="2000" b="0" i="0" dirty="0">
                <a:effectLst/>
                <a:latin typeface="tahoma" panose="020B0604030504040204" pitchFamily="34" charset="0"/>
              </a:rPr>
              <a:t>La Iglesia Católica llama a la tendencia homosexual </a:t>
            </a:r>
            <a:r>
              <a:rPr lang="es-ES" sz="2000" dirty="0">
                <a:latin typeface="tahoma" panose="020B0604030504040204" pitchFamily="34" charset="0"/>
              </a:rPr>
              <a:t>“desordenada” </a:t>
            </a:r>
          </a:p>
          <a:p>
            <a:r>
              <a:rPr lang="es-ES" sz="2000" dirty="0">
                <a:latin typeface="tahoma" panose="020B0604030504040204" pitchFamily="34" charset="0"/>
              </a:rPr>
              <a:t>porque no responde al reflejo de la imagen y semejanza con la que </a:t>
            </a:r>
          </a:p>
          <a:p>
            <a:r>
              <a:rPr lang="es-ES" sz="2000" dirty="0">
                <a:latin typeface="tahoma" panose="020B0604030504040204" pitchFamily="34" charset="0"/>
              </a:rPr>
              <a:t>Dios creó al ser humano, creándolos hombre y mujer, “</a:t>
            </a:r>
            <a:r>
              <a:rPr lang="es-ES" sz="2000" b="0" i="0" dirty="0">
                <a:effectLst/>
                <a:latin typeface="tahoma" panose="020B0604030504040204" pitchFamily="34" charset="0"/>
              </a:rPr>
              <a:t>creaturas de </a:t>
            </a:r>
          </a:p>
          <a:p>
            <a:r>
              <a:rPr lang="es-ES" sz="2000" b="0" i="0" dirty="0">
                <a:effectLst/>
                <a:latin typeface="tahoma" panose="020B0604030504040204" pitchFamily="34" charset="0"/>
              </a:rPr>
              <a:t>Dios, llamadas a reflejar, en la complementariedad de los sexos, la </a:t>
            </a:r>
          </a:p>
          <a:p>
            <a:r>
              <a:rPr lang="es-ES" sz="2000" b="0" i="0" dirty="0">
                <a:effectLst/>
                <a:latin typeface="tahoma" panose="020B0604030504040204" pitchFamily="34" charset="0"/>
              </a:rPr>
              <a:t>unidad interna del Creador. Ellos realizan esta tarea de manera </a:t>
            </a:r>
          </a:p>
          <a:p>
            <a:r>
              <a:rPr lang="es-ES" sz="2000" b="0" i="0" dirty="0">
                <a:effectLst/>
                <a:latin typeface="tahoma" panose="020B0604030504040204" pitchFamily="34" charset="0"/>
              </a:rPr>
              <a:t>singular, cuando cooperan con Él en la transmisión de la vida, </a:t>
            </a:r>
          </a:p>
          <a:p>
            <a:r>
              <a:rPr lang="es-ES" sz="2000" b="0" i="0" dirty="0">
                <a:effectLst/>
                <a:latin typeface="tahoma" panose="020B0604030504040204" pitchFamily="34" charset="0"/>
              </a:rPr>
              <a:t>mediante la recíproca donación </a:t>
            </a:r>
            <a:r>
              <a:rPr lang="es-ES" sz="2000" b="0" i="0" dirty="0" err="1">
                <a:effectLst/>
                <a:latin typeface="tahoma" panose="020B0604030504040204" pitchFamily="34" charset="0"/>
              </a:rPr>
              <a:t>esponsal</a:t>
            </a:r>
            <a:r>
              <a:rPr lang="es-ES" sz="2000" dirty="0">
                <a:latin typeface="tahoma" panose="020B0604030504040204" pitchFamily="34" charset="0"/>
              </a:rPr>
              <a:t>”</a:t>
            </a:r>
            <a:r>
              <a:rPr lang="es-ES" sz="2000" b="0" i="0" dirty="0">
                <a:effectLst/>
                <a:latin typeface="tahoma" panose="020B0604030504040204" pitchFamily="34" charset="0"/>
              </a:rPr>
              <a:t>.</a:t>
            </a:r>
          </a:p>
          <a:p>
            <a:endParaRPr lang="es-ES" sz="2000" dirty="0">
              <a:solidFill>
                <a:srgbClr val="636262"/>
              </a:solidFill>
              <a:latin typeface="tahoma" panose="020B0604030504040204" pitchFamily="34" charset="0"/>
            </a:endParaRPr>
          </a:p>
          <a:p>
            <a:endParaRPr lang="es-ES" sz="2000" dirty="0">
              <a:latin typeface="tahoma" panose="020B0604030504040204" pitchFamily="34" charset="0"/>
            </a:endParaRPr>
          </a:p>
        </p:txBody>
      </p:sp>
      <p:sp>
        <p:nvSpPr>
          <p:cNvPr id="6" name="TextBox 5">
            <a:extLst>
              <a:ext uri="{FF2B5EF4-FFF2-40B4-BE49-F238E27FC236}">
                <a16:creationId xmlns:a16="http://schemas.microsoft.com/office/drawing/2014/main" id="{A2515102-CAD2-46B0-A3CC-E2A62D013F64}"/>
              </a:ext>
            </a:extLst>
          </p:cNvPr>
          <p:cNvSpPr txBox="1"/>
          <p:nvPr/>
        </p:nvSpPr>
        <p:spPr>
          <a:xfrm>
            <a:off x="3743325" y="4031840"/>
            <a:ext cx="6197046" cy="1200329"/>
          </a:xfrm>
          <a:prstGeom prst="rect">
            <a:avLst/>
          </a:prstGeom>
          <a:noFill/>
        </p:spPr>
        <p:txBody>
          <a:bodyPr wrap="square">
            <a:spAutoFit/>
          </a:bodyPr>
          <a:lstStyle/>
          <a:p>
            <a:r>
              <a:rPr lang="es-ES" b="1" i="0" dirty="0">
                <a:effectLst/>
                <a:latin typeface="tahoma" panose="020B0604030504040204" pitchFamily="34" charset="0"/>
              </a:rPr>
              <a:t>Carta a los Obispos de la Iglesia Católica</a:t>
            </a:r>
          </a:p>
          <a:p>
            <a:r>
              <a:rPr lang="es-ES" b="1" i="0" dirty="0">
                <a:effectLst/>
                <a:latin typeface="tahoma" panose="020B0604030504040204" pitchFamily="34" charset="0"/>
              </a:rPr>
              <a:t>sobre la atención pastoral a las personas homosexuales</a:t>
            </a:r>
          </a:p>
          <a:p>
            <a:r>
              <a:rPr lang="es-ES" sz="1800" b="0" i="0" dirty="0">
                <a:effectLst/>
                <a:latin typeface="tahoma" panose="020B0604030504040204" pitchFamily="34" charset="0"/>
              </a:rPr>
              <a:t>n°6</a:t>
            </a:r>
            <a:endParaRPr lang="en-US" b="1" dirty="0"/>
          </a:p>
        </p:txBody>
      </p:sp>
      <p:sp>
        <p:nvSpPr>
          <p:cNvPr id="9" name="TextBox 8">
            <a:extLst>
              <a:ext uri="{FF2B5EF4-FFF2-40B4-BE49-F238E27FC236}">
                <a16:creationId xmlns:a16="http://schemas.microsoft.com/office/drawing/2014/main" id="{D83C59CE-882F-41CA-AEDA-D767428314FF}"/>
              </a:ext>
            </a:extLst>
          </p:cNvPr>
          <p:cNvSpPr txBox="1"/>
          <p:nvPr/>
        </p:nvSpPr>
        <p:spPr>
          <a:xfrm>
            <a:off x="3743325" y="5232169"/>
            <a:ext cx="12909900" cy="1477328"/>
          </a:xfrm>
          <a:prstGeom prst="rect">
            <a:avLst/>
          </a:prstGeom>
          <a:noFill/>
        </p:spPr>
        <p:txBody>
          <a:bodyPr wrap="square" rtlCol="0">
            <a:spAutoFit/>
          </a:bodyPr>
          <a:lstStyle/>
          <a:p>
            <a:r>
              <a:rPr lang="es-PR" dirty="0"/>
              <a:t>Todo el transcurso de la vida del ser humano es un proceso de perfeccionar su imagen y </a:t>
            </a:r>
          </a:p>
          <a:p>
            <a:r>
              <a:rPr lang="es-PR" dirty="0"/>
              <a:t>semejanza Su Creador: todo ser humano (también las personas homosexuales) YA SON</a:t>
            </a:r>
          </a:p>
          <a:p>
            <a:r>
              <a:rPr lang="es-PR" dirty="0"/>
              <a:t>imagen y semejanza de Dios, pero es elección de cada cual perfeccionar esa </a:t>
            </a:r>
          </a:p>
          <a:p>
            <a:r>
              <a:rPr lang="es-PR" dirty="0"/>
              <a:t>imagen y semejanza progresivamente a lo largo de la vida (1 </a:t>
            </a:r>
            <a:r>
              <a:rPr lang="es-PR" dirty="0" err="1"/>
              <a:t>Jn</a:t>
            </a:r>
            <a:r>
              <a:rPr lang="es-PR" dirty="0"/>
              <a:t> 3,2), ordenándose </a:t>
            </a:r>
          </a:p>
          <a:p>
            <a:r>
              <a:rPr lang="es-PR" dirty="0"/>
              <a:t>a vivir una vida coherente a la fe y a la Revelación.</a:t>
            </a:r>
            <a:endParaRPr lang="en-US" dirty="0"/>
          </a:p>
        </p:txBody>
      </p:sp>
    </p:spTree>
    <p:extLst>
      <p:ext uri="{BB962C8B-B14F-4D97-AF65-F5344CB8AC3E}">
        <p14:creationId xmlns:p14="http://schemas.microsoft.com/office/powerpoint/2010/main" val="42854407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3785652"/>
          </a:xfrm>
          <a:prstGeom prst="rect">
            <a:avLst/>
          </a:prstGeom>
          <a:noFill/>
        </p:spPr>
        <p:txBody>
          <a:bodyPr wrap="square">
            <a:spAutoFit/>
          </a:bodyPr>
          <a:lstStyle/>
          <a:p>
            <a:r>
              <a:rPr lang="es-ES" sz="2000" b="1" i="0" dirty="0">
                <a:effectLst/>
                <a:latin typeface="tahoma" panose="020B0604030504040204" pitchFamily="34" charset="0"/>
              </a:rPr>
              <a:t>¿Es injusto calificar la tendencia homosexual como </a:t>
            </a:r>
          </a:p>
          <a:p>
            <a:r>
              <a:rPr lang="es-ES" sz="2000" b="1" i="0" dirty="0">
                <a:effectLst/>
                <a:latin typeface="tahoma" panose="020B0604030504040204" pitchFamily="34" charset="0"/>
              </a:rPr>
              <a:t>intrínsecamente desordenada? ¿Es </a:t>
            </a:r>
            <a:r>
              <a:rPr lang="es-ES" sz="2000" b="1" dirty="0">
                <a:latin typeface="tahoma" panose="020B0604030504040204" pitchFamily="34" charset="0"/>
              </a:rPr>
              <a:t>algo </a:t>
            </a:r>
            <a:r>
              <a:rPr lang="es-ES" sz="2000" b="1" i="0" dirty="0">
                <a:effectLst/>
                <a:latin typeface="tahoma" panose="020B0604030504040204" pitchFamily="34" charset="0"/>
              </a:rPr>
              <a:t>homofóbico?</a:t>
            </a:r>
            <a:endParaRPr lang="es-ES" sz="2000" dirty="0">
              <a:latin typeface="tahoma" panose="020B0604030504040204" pitchFamily="34" charset="0"/>
            </a:endParaRPr>
          </a:p>
          <a:p>
            <a:endParaRPr lang="es-ES" sz="2000" b="0" i="0" dirty="0">
              <a:effectLst/>
              <a:latin typeface="tahoma" panose="020B0604030504040204" pitchFamily="34" charset="0"/>
            </a:endParaRPr>
          </a:p>
          <a:p>
            <a:r>
              <a:rPr lang="es-ES" b="0" i="0" dirty="0">
                <a:effectLst/>
                <a:latin typeface="tahoma" panose="020B0604030504040204" pitchFamily="34" charset="0"/>
              </a:rPr>
              <a:t>La respuesta es no. </a:t>
            </a:r>
            <a:r>
              <a:rPr lang="es-ES" b="1" i="0" dirty="0">
                <a:effectLst/>
                <a:latin typeface="tahoma" panose="020B0604030504040204" pitchFamily="34" charset="0"/>
              </a:rPr>
              <a:t>La Iglesia considera la dignidad de las personas </a:t>
            </a:r>
          </a:p>
          <a:p>
            <a:r>
              <a:rPr lang="es-ES" b="1" i="0" dirty="0">
                <a:effectLst/>
                <a:latin typeface="tahoma" panose="020B0604030504040204" pitchFamily="34" charset="0"/>
              </a:rPr>
              <a:t>homosexuales, exige que sean acogidas con respeto, compasión y </a:t>
            </a:r>
          </a:p>
          <a:p>
            <a:r>
              <a:rPr lang="es-ES" b="1" i="0" dirty="0">
                <a:effectLst/>
                <a:latin typeface="tahoma" panose="020B0604030504040204" pitchFamily="34" charset="0"/>
              </a:rPr>
              <a:t>delicadeza (cfr. </a:t>
            </a:r>
            <a:r>
              <a:rPr lang="es-ES" b="1" i="0" dirty="0" err="1">
                <a:effectLst/>
                <a:latin typeface="tahoma" panose="020B0604030504040204" pitchFamily="34" charset="0"/>
              </a:rPr>
              <a:t>n°</a:t>
            </a:r>
            <a:r>
              <a:rPr lang="es-ES" b="1" i="0" dirty="0">
                <a:effectLst/>
                <a:latin typeface="tahoma" panose="020B0604030504040204" pitchFamily="34" charset="0"/>
              </a:rPr>
              <a:t> 2358 del Catecismo de la Iglesia Católica), </a:t>
            </a:r>
          </a:p>
          <a:p>
            <a:r>
              <a:rPr lang="es-ES" b="1" i="0" dirty="0">
                <a:effectLst/>
                <a:latin typeface="tahoma" panose="020B0604030504040204" pitchFamily="34" charset="0"/>
              </a:rPr>
              <a:t>quiere su felicidad aquí en la Tierra y luego eternamente en el cielo; </a:t>
            </a:r>
          </a:p>
          <a:p>
            <a:r>
              <a:rPr lang="es-ES" b="1" i="0" dirty="0">
                <a:effectLst/>
                <a:latin typeface="tahoma" panose="020B0604030504040204" pitchFamily="34" charset="0"/>
              </a:rPr>
              <a:t>y es precisamente por el desvelo hacia sus personas y por la </a:t>
            </a:r>
          </a:p>
          <a:p>
            <a:r>
              <a:rPr lang="es-ES" b="1" i="0" dirty="0">
                <a:effectLst/>
                <a:latin typeface="tahoma" panose="020B0604030504040204" pitchFamily="34" charset="0"/>
              </a:rPr>
              <a:t>consideración de su vocación trascendente, por lo que los invita a </a:t>
            </a:r>
          </a:p>
          <a:p>
            <a:r>
              <a:rPr lang="es-ES" b="1" i="0" dirty="0">
                <a:effectLst/>
                <a:latin typeface="tahoma" panose="020B0604030504040204" pitchFamily="34" charset="0"/>
              </a:rPr>
              <a:t>conformar su actuar con la voluntad del Creador.</a:t>
            </a:r>
            <a:endParaRPr lang="es-ES" dirty="0">
              <a:latin typeface="tahoma" panose="020B0604030504040204" pitchFamily="34" charset="0"/>
            </a:endParaRPr>
          </a:p>
          <a:p>
            <a:endParaRPr lang="es-ES" b="0" i="0" dirty="0">
              <a:effectLst/>
              <a:latin typeface="tahoma" panose="020B0604030504040204" pitchFamily="34" charset="0"/>
            </a:endParaRPr>
          </a:p>
          <a:p>
            <a:r>
              <a:rPr lang="es-ES" b="0" i="0" dirty="0">
                <a:effectLst/>
                <a:latin typeface="tahoma" panose="020B0604030504040204" pitchFamily="34" charset="0"/>
              </a:rPr>
              <a:t>Todos somos llamados a conformar nuestro actuar con la voluntad del Creador, no solamente las personas  </a:t>
            </a:r>
          </a:p>
          <a:p>
            <a:r>
              <a:rPr lang="es-ES" dirty="0">
                <a:latin typeface="tahoma" panose="020B0604030504040204" pitchFamily="34" charset="0"/>
              </a:rPr>
              <a:t>       </a:t>
            </a:r>
            <a:r>
              <a:rPr lang="es-ES" b="0" i="0" dirty="0">
                <a:effectLst/>
                <a:latin typeface="tahoma" panose="020B0604030504040204" pitchFamily="34" charset="0"/>
              </a:rPr>
              <a:t>homosexuales. Dios Amor desea la salvaci</a:t>
            </a:r>
            <a:r>
              <a:rPr lang="es-ES" dirty="0">
                <a:latin typeface="tahoma" panose="020B0604030504040204" pitchFamily="34" charset="0"/>
              </a:rPr>
              <a:t>ón de absolutamente todos. </a:t>
            </a:r>
            <a:endParaRPr lang="es-ES" b="0" i="0" dirty="0">
              <a:effectLst/>
              <a:latin typeface="tahoma" panose="020B0604030504040204" pitchFamily="34" charset="0"/>
            </a:endParaRPr>
          </a:p>
        </p:txBody>
      </p:sp>
    </p:spTree>
    <p:extLst>
      <p:ext uri="{BB962C8B-B14F-4D97-AF65-F5344CB8AC3E}">
        <p14:creationId xmlns:p14="http://schemas.microsoft.com/office/powerpoint/2010/main" val="37380315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5170646"/>
          </a:xfrm>
          <a:prstGeom prst="rect">
            <a:avLst/>
          </a:prstGeom>
          <a:noFill/>
        </p:spPr>
        <p:txBody>
          <a:bodyPr wrap="square">
            <a:spAutoFit/>
          </a:bodyPr>
          <a:lstStyle/>
          <a:p>
            <a:r>
              <a:rPr lang="es-ES" sz="2000" b="1" i="0" dirty="0">
                <a:effectLst/>
                <a:latin typeface="tahoma" panose="020B0604030504040204" pitchFamily="34" charset="0"/>
              </a:rPr>
              <a:t>¿Es injusto calificar la tendencia homosexual como </a:t>
            </a:r>
          </a:p>
          <a:p>
            <a:r>
              <a:rPr lang="es-ES" sz="2000" b="1" i="0" dirty="0">
                <a:effectLst/>
                <a:latin typeface="tahoma" panose="020B0604030504040204" pitchFamily="34" charset="0"/>
              </a:rPr>
              <a:t>intrínsecamente desordenada? ¿Es </a:t>
            </a:r>
            <a:r>
              <a:rPr lang="es-ES" sz="2000" b="1" dirty="0">
                <a:latin typeface="tahoma" panose="020B0604030504040204" pitchFamily="34" charset="0"/>
              </a:rPr>
              <a:t>algo </a:t>
            </a:r>
            <a:r>
              <a:rPr lang="es-ES" sz="2000" b="1" i="0" dirty="0">
                <a:effectLst/>
                <a:latin typeface="tahoma" panose="020B0604030504040204" pitchFamily="34" charset="0"/>
              </a:rPr>
              <a:t>homofóbico?</a:t>
            </a:r>
            <a:endParaRPr lang="es-ES" sz="2000" dirty="0">
              <a:latin typeface="tahoma" panose="020B0604030504040204" pitchFamily="34" charset="0"/>
            </a:endParaRPr>
          </a:p>
          <a:p>
            <a:endParaRPr lang="es-ES" sz="2000" b="0" i="0" dirty="0">
              <a:effectLst/>
              <a:latin typeface="tahoma" panose="020B0604030504040204" pitchFamily="34" charset="0"/>
            </a:endParaRPr>
          </a:p>
          <a:p>
            <a:r>
              <a:rPr lang="es-ES" b="0" i="0" dirty="0">
                <a:effectLst/>
                <a:latin typeface="tahoma" panose="020B0604030504040204" pitchFamily="34" charset="0"/>
              </a:rPr>
              <a:t>La respuesta es no. </a:t>
            </a:r>
            <a:r>
              <a:rPr lang="es-ES" b="1" i="0" dirty="0">
                <a:effectLst/>
                <a:latin typeface="tahoma" panose="020B0604030504040204" pitchFamily="34" charset="0"/>
              </a:rPr>
              <a:t>La Iglesia considera la dignidad de las personas </a:t>
            </a:r>
          </a:p>
          <a:p>
            <a:r>
              <a:rPr lang="es-ES" b="1" i="0" dirty="0">
                <a:effectLst/>
                <a:latin typeface="tahoma" panose="020B0604030504040204" pitchFamily="34" charset="0"/>
              </a:rPr>
              <a:t>homosexuales, exige que sean acogidas con respeto, compasión y </a:t>
            </a:r>
          </a:p>
          <a:p>
            <a:r>
              <a:rPr lang="es-ES" b="1" i="0" dirty="0">
                <a:effectLst/>
                <a:latin typeface="tahoma" panose="020B0604030504040204" pitchFamily="34" charset="0"/>
              </a:rPr>
              <a:t>delicadeza (cfr. </a:t>
            </a:r>
            <a:r>
              <a:rPr lang="es-ES" b="1" i="0" dirty="0" err="1">
                <a:effectLst/>
                <a:latin typeface="tahoma" panose="020B0604030504040204" pitchFamily="34" charset="0"/>
              </a:rPr>
              <a:t>n°</a:t>
            </a:r>
            <a:r>
              <a:rPr lang="es-ES" b="1" i="0" dirty="0">
                <a:effectLst/>
                <a:latin typeface="tahoma" panose="020B0604030504040204" pitchFamily="34" charset="0"/>
              </a:rPr>
              <a:t> 2358 del Catecismo de la Iglesia Católica), </a:t>
            </a:r>
          </a:p>
          <a:p>
            <a:r>
              <a:rPr lang="es-ES" b="1" i="0" dirty="0">
                <a:effectLst/>
                <a:latin typeface="tahoma" panose="020B0604030504040204" pitchFamily="34" charset="0"/>
              </a:rPr>
              <a:t>quiere su felicidad aquí en la Tierra y luego eternamente en el cielo; </a:t>
            </a:r>
          </a:p>
          <a:p>
            <a:r>
              <a:rPr lang="es-ES" b="1" i="0" dirty="0">
                <a:effectLst/>
                <a:latin typeface="tahoma" panose="020B0604030504040204" pitchFamily="34" charset="0"/>
              </a:rPr>
              <a:t>y es precisamente por el desvelo hacia sus personas y por la </a:t>
            </a:r>
          </a:p>
          <a:p>
            <a:r>
              <a:rPr lang="es-ES" b="1" i="0" dirty="0">
                <a:effectLst/>
                <a:latin typeface="tahoma" panose="020B0604030504040204" pitchFamily="34" charset="0"/>
              </a:rPr>
              <a:t>consideración de su vocación trascendente, por lo que los invita a </a:t>
            </a:r>
          </a:p>
          <a:p>
            <a:r>
              <a:rPr lang="es-ES" b="1" i="0" dirty="0">
                <a:effectLst/>
                <a:latin typeface="tahoma" panose="020B0604030504040204" pitchFamily="34" charset="0"/>
              </a:rPr>
              <a:t>conformar su actuar con la voluntad del Creador.</a:t>
            </a:r>
            <a:endParaRPr lang="es-ES" dirty="0">
              <a:latin typeface="tahoma" panose="020B0604030504040204" pitchFamily="34" charset="0"/>
            </a:endParaRPr>
          </a:p>
          <a:p>
            <a:endParaRPr lang="es-ES" b="0" i="0" dirty="0">
              <a:effectLst/>
              <a:latin typeface="tahoma" panose="020B0604030504040204" pitchFamily="34" charset="0"/>
            </a:endParaRPr>
          </a:p>
          <a:p>
            <a:r>
              <a:rPr lang="es-ES" b="0" i="0" dirty="0">
                <a:effectLst/>
                <a:latin typeface="tahoma" panose="020B0604030504040204" pitchFamily="34" charset="0"/>
              </a:rPr>
              <a:t>Todos somos llamados a conformar nuestro actuar con la voluntad del Creador, no solamente las personas  </a:t>
            </a:r>
          </a:p>
          <a:p>
            <a:r>
              <a:rPr lang="es-ES" dirty="0">
                <a:latin typeface="tahoma" panose="020B0604030504040204" pitchFamily="34" charset="0"/>
              </a:rPr>
              <a:t>       </a:t>
            </a:r>
            <a:r>
              <a:rPr lang="es-ES" b="0" i="0" dirty="0">
                <a:effectLst/>
                <a:latin typeface="tahoma" panose="020B0604030504040204" pitchFamily="34" charset="0"/>
              </a:rPr>
              <a:t>homosexuales. Dios Amor desea la salvaci</a:t>
            </a:r>
            <a:r>
              <a:rPr lang="es-ES" dirty="0">
                <a:latin typeface="tahoma" panose="020B0604030504040204" pitchFamily="34" charset="0"/>
              </a:rPr>
              <a:t>ón de absolutamente todos. </a:t>
            </a:r>
            <a:endParaRPr lang="es-ES" b="0" i="0" dirty="0">
              <a:effectLst/>
              <a:latin typeface="tahoma" panose="020B0604030504040204" pitchFamily="34" charset="0"/>
            </a:endParaRPr>
          </a:p>
          <a:p>
            <a:endParaRPr lang="es-ES" dirty="0">
              <a:latin typeface="tahoma" panose="020B0604030504040204" pitchFamily="34" charset="0"/>
            </a:endParaRPr>
          </a:p>
          <a:p>
            <a:r>
              <a:rPr lang="es-ES" b="0" i="0" dirty="0">
                <a:effectLst/>
                <a:latin typeface="tahoma" panose="020B0604030504040204" pitchFamily="34" charset="0"/>
              </a:rPr>
              <a:t>			</a:t>
            </a:r>
            <a:r>
              <a:rPr lang="es-ES" dirty="0">
                <a:latin typeface="tahoma" panose="020B0604030504040204" pitchFamily="34" charset="0"/>
              </a:rPr>
              <a:t>     </a:t>
            </a:r>
            <a:r>
              <a:rPr lang="es-ES" b="0" i="0" dirty="0">
                <a:effectLst/>
                <a:latin typeface="tahoma" panose="020B0604030504040204" pitchFamily="34" charset="0"/>
              </a:rPr>
              <a:t>La Iglesia, cuando rechaza las doctrinas erróneas en</a:t>
            </a:r>
          </a:p>
          <a:p>
            <a:r>
              <a:rPr lang="es-ES" dirty="0">
                <a:latin typeface="tahoma" panose="020B0604030504040204" pitchFamily="34" charset="0"/>
              </a:rPr>
              <a:t>		             </a:t>
            </a:r>
            <a:r>
              <a:rPr lang="es-ES" b="0" i="0" dirty="0">
                <a:effectLst/>
                <a:latin typeface="tahoma" panose="020B0604030504040204" pitchFamily="34" charset="0"/>
              </a:rPr>
              <a:t> relación con la homosexualidad, no limita sino que más bien defiende la </a:t>
            </a:r>
          </a:p>
          <a:p>
            <a:r>
              <a:rPr lang="es-ES" dirty="0">
                <a:latin typeface="tahoma" panose="020B0604030504040204" pitchFamily="34" charset="0"/>
              </a:rPr>
              <a:t>			</a:t>
            </a:r>
            <a:r>
              <a:rPr lang="es-ES" b="0" i="0" dirty="0">
                <a:effectLst/>
                <a:latin typeface="tahoma" panose="020B0604030504040204" pitchFamily="34" charset="0"/>
              </a:rPr>
              <a:t>libertad y dignidad de la persona, entendidas de modo realista y auténtico".</a:t>
            </a:r>
            <a:br>
              <a:rPr lang="es-ES" dirty="0"/>
            </a:br>
            <a:endParaRPr lang="es-ES" b="0" i="0" dirty="0">
              <a:effectLst/>
              <a:latin typeface="tahoma" panose="020B0604030504040204" pitchFamily="34" charset="0"/>
            </a:endParaRPr>
          </a:p>
        </p:txBody>
      </p:sp>
    </p:spTree>
    <p:extLst>
      <p:ext uri="{BB962C8B-B14F-4D97-AF65-F5344CB8AC3E}">
        <p14:creationId xmlns:p14="http://schemas.microsoft.com/office/powerpoint/2010/main" val="37425382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4524315"/>
          </a:xfrm>
          <a:prstGeom prst="rect">
            <a:avLst/>
          </a:prstGeom>
          <a:noFill/>
        </p:spPr>
        <p:txBody>
          <a:bodyPr wrap="square">
            <a:spAutoFit/>
          </a:bodyPr>
          <a:lstStyle/>
          <a:p>
            <a:r>
              <a:rPr lang="es-ES" b="1" i="0" dirty="0">
                <a:effectLst/>
                <a:latin typeface="tahoma" panose="020B0604030504040204" pitchFamily="34" charset="0"/>
              </a:rPr>
              <a:t>¿Qué debe hacer entonces una persona homosexual que busca </a:t>
            </a:r>
          </a:p>
          <a:p>
            <a:r>
              <a:rPr lang="es-ES" b="1" i="0" dirty="0">
                <a:effectLst/>
                <a:latin typeface="tahoma" panose="020B0604030504040204" pitchFamily="34" charset="0"/>
              </a:rPr>
              <a:t>seguir al Señor?</a:t>
            </a:r>
            <a:r>
              <a:rPr lang="es-ES" b="0" i="0" dirty="0">
                <a:effectLst/>
                <a:latin typeface="tahoma" panose="020B0604030504040204" pitchFamily="34" charset="0"/>
              </a:rPr>
              <a:t> Como todo ser humano, las personas </a:t>
            </a:r>
          </a:p>
          <a:p>
            <a:r>
              <a:rPr lang="es-ES" b="0" i="0" dirty="0">
                <a:effectLst/>
                <a:latin typeface="tahoma" panose="020B0604030504040204" pitchFamily="34" charset="0"/>
              </a:rPr>
              <a:t>homosexuales están llamadas a realizar la voluntad de Dios en su vida, y, si</a:t>
            </a:r>
          </a:p>
          <a:p>
            <a:r>
              <a:rPr lang="es-ES" b="0" i="0" dirty="0">
                <a:effectLst/>
                <a:latin typeface="tahoma" panose="020B0604030504040204" pitchFamily="34" charset="0"/>
              </a:rPr>
              <a:t>son cristianas, a unir al sacrificio de la cruz del Señor todo sufrimiento y </a:t>
            </a:r>
          </a:p>
          <a:p>
            <a:r>
              <a:rPr lang="es-ES" b="0" i="0" dirty="0">
                <a:effectLst/>
                <a:latin typeface="tahoma" panose="020B0604030504040204" pitchFamily="34" charset="0"/>
              </a:rPr>
              <a:t>dificultad que puedan experimentar a causa de su condición. La cruz </a:t>
            </a:r>
          </a:p>
          <a:p>
            <a:r>
              <a:rPr lang="es-ES" b="0" i="0" dirty="0">
                <a:effectLst/>
                <a:latin typeface="tahoma" panose="020B0604030504040204" pitchFamily="34" charset="0"/>
              </a:rPr>
              <a:t>ciertamente constituye una renuncia de sí, pero no es un sacrificio inútil, </a:t>
            </a:r>
          </a:p>
          <a:p>
            <a:r>
              <a:rPr lang="es-ES" b="0" i="0" dirty="0">
                <a:effectLst/>
                <a:latin typeface="tahoma" panose="020B0604030504040204" pitchFamily="34" charset="0"/>
              </a:rPr>
              <a:t>es una donación en obediencia a la voluntad del Señor (cfr. </a:t>
            </a:r>
            <a:r>
              <a:rPr lang="es-ES" b="0" i="0" dirty="0" err="1">
                <a:effectLst/>
                <a:latin typeface="tahoma" panose="020B0604030504040204" pitchFamily="34" charset="0"/>
              </a:rPr>
              <a:t>n°</a:t>
            </a:r>
            <a:r>
              <a:rPr lang="es-ES" b="0" i="0" dirty="0">
                <a:effectLst/>
                <a:latin typeface="tahoma" panose="020B0604030504040204" pitchFamily="34" charset="0"/>
              </a:rPr>
              <a:t> 12 de la </a:t>
            </a:r>
          </a:p>
          <a:p>
            <a:r>
              <a:rPr lang="es-ES" b="1" i="0" dirty="0">
                <a:effectLst/>
                <a:latin typeface="tahoma" panose="020B0604030504040204" pitchFamily="34" charset="0"/>
              </a:rPr>
              <a:t>Carta a los Obispos de la Iglesia Católica</a:t>
            </a:r>
            <a:r>
              <a:rPr lang="es-ES" b="1" dirty="0">
                <a:latin typeface="tahoma" panose="020B0604030504040204" pitchFamily="34" charset="0"/>
              </a:rPr>
              <a:t> </a:t>
            </a:r>
            <a:r>
              <a:rPr lang="es-ES" b="1" i="0" dirty="0">
                <a:effectLst/>
                <a:latin typeface="tahoma" panose="020B0604030504040204" pitchFamily="34" charset="0"/>
              </a:rPr>
              <a:t>sobre la atención pastoral </a:t>
            </a:r>
          </a:p>
          <a:p>
            <a:r>
              <a:rPr lang="es-ES" b="1" i="0" dirty="0">
                <a:effectLst/>
                <a:latin typeface="tahoma" panose="020B0604030504040204" pitchFamily="34" charset="0"/>
              </a:rPr>
              <a:t>a las personas homosexuales</a:t>
            </a:r>
            <a:r>
              <a:rPr lang="es-ES" b="0" i="0" dirty="0">
                <a:effectLst/>
                <a:latin typeface="tahoma" panose="020B0604030504040204" pitchFamily="34" charset="0"/>
              </a:rPr>
              <a:t> y </a:t>
            </a:r>
            <a:r>
              <a:rPr lang="es-ES" b="0" i="0" dirty="0" err="1">
                <a:effectLst/>
                <a:latin typeface="tahoma" panose="020B0604030504040204" pitchFamily="34" charset="0"/>
              </a:rPr>
              <a:t>n°</a:t>
            </a:r>
            <a:r>
              <a:rPr lang="es-ES" b="0" i="0" dirty="0">
                <a:effectLst/>
                <a:latin typeface="tahoma" panose="020B0604030504040204" pitchFamily="34" charset="0"/>
              </a:rPr>
              <a:t> 2358 del Catecismo de la Iglesia Católica), </a:t>
            </a:r>
          </a:p>
          <a:p>
            <a:r>
              <a:rPr lang="es-ES" b="0" i="0" dirty="0">
                <a:effectLst/>
                <a:latin typeface="tahoma" panose="020B0604030504040204" pitchFamily="34" charset="0"/>
              </a:rPr>
              <a:t>es vida de amor que los llevará a la paz y felicidad plena.</a:t>
            </a:r>
            <a:br>
              <a:rPr lang="es-ES" dirty="0"/>
            </a:br>
            <a:endParaRPr lang="es-ES" dirty="0"/>
          </a:p>
          <a:p>
            <a:r>
              <a:rPr lang="es-ES" b="0" i="0" dirty="0">
                <a:effectLst/>
                <a:latin typeface="tahoma" panose="020B0604030504040204" pitchFamily="34" charset="0"/>
              </a:rPr>
              <a:t>Asimismo, como todo ser humano, "las personas homosexuales están llamadas a vivir la castidad. Mediante           </a:t>
            </a:r>
          </a:p>
          <a:p>
            <a:r>
              <a:rPr lang="es-ES" dirty="0">
                <a:latin typeface="tahoma" panose="020B0604030504040204" pitchFamily="34" charset="0"/>
              </a:rPr>
              <a:t>         </a:t>
            </a:r>
            <a:r>
              <a:rPr lang="es-ES" b="0" i="0" dirty="0">
                <a:effectLst/>
                <a:latin typeface="tahoma" panose="020B0604030504040204" pitchFamily="34" charset="0"/>
              </a:rPr>
              <a:t>virtudes de dominio de sí mismo que eduquen la libertad interior, y, a veces mediante el apoyo de una </a:t>
            </a:r>
          </a:p>
          <a:p>
            <a:r>
              <a:rPr lang="es-ES" dirty="0">
                <a:latin typeface="tahoma" panose="020B0604030504040204" pitchFamily="34" charset="0"/>
              </a:rPr>
              <a:t>		     </a:t>
            </a:r>
            <a:r>
              <a:rPr lang="es-ES" b="0" i="0" dirty="0">
                <a:effectLst/>
                <a:latin typeface="tahoma" panose="020B0604030504040204" pitchFamily="34" charset="0"/>
              </a:rPr>
              <a:t>amistad desinteresada, de la oración y la gracia sacramental,</a:t>
            </a:r>
            <a:r>
              <a:rPr lang="es-ES" b="1" i="0" dirty="0">
                <a:effectLst/>
                <a:latin typeface="tahoma" panose="020B0604030504040204" pitchFamily="34" charset="0"/>
              </a:rPr>
              <a:t> pueden y deben 				    acercarse gradual y resueltamente a la perfección        cristiana</a:t>
            </a:r>
            <a:r>
              <a:rPr lang="es-ES" b="0" i="0" dirty="0">
                <a:effectLst/>
                <a:latin typeface="tahoma" panose="020B0604030504040204" pitchFamily="34" charset="0"/>
              </a:rPr>
              <a:t>” (</a:t>
            </a:r>
            <a:r>
              <a:rPr lang="es-ES" b="0" i="0" dirty="0" err="1">
                <a:effectLst/>
                <a:latin typeface="tahoma" panose="020B0604030504040204" pitchFamily="34" charset="0"/>
              </a:rPr>
              <a:t>n°</a:t>
            </a:r>
            <a:r>
              <a:rPr lang="es-ES" b="0" i="0" dirty="0">
                <a:effectLst/>
                <a:latin typeface="tahoma" panose="020B0604030504040204" pitchFamily="34" charset="0"/>
              </a:rPr>
              <a:t> 				     2359 del Catecismo de la Iglesia Católica).</a:t>
            </a:r>
          </a:p>
        </p:txBody>
      </p:sp>
    </p:spTree>
    <p:extLst>
      <p:ext uri="{BB962C8B-B14F-4D97-AF65-F5344CB8AC3E}">
        <p14:creationId xmlns:p14="http://schemas.microsoft.com/office/powerpoint/2010/main" val="876650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pic>
        <p:nvPicPr>
          <p:cNvPr id="3" name="Online Media 2" title="Homosexuality, Gay Marriage, and Holiness">
            <a:hlinkClick r:id="" action="ppaction://media"/>
            <a:extLst>
              <a:ext uri="{FF2B5EF4-FFF2-40B4-BE49-F238E27FC236}">
                <a16:creationId xmlns:a16="http://schemas.microsoft.com/office/drawing/2014/main" id="{4D66C22C-31F9-4AB1-9B6A-53922E8461B5}"/>
              </a:ext>
            </a:extLst>
          </p:cNvPr>
          <p:cNvPicPr>
            <a:picLocks noRot="1" noChangeAspect="1"/>
          </p:cNvPicPr>
          <p:nvPr>
            <a:videoFile r:link="rId1"/>
          </p:nvPr>
        </p:nvPicPr>
        <p:blipFill>
          <a:blip r:embed="rId4"/>
          <a:stretch>
            <a:fillRect/>
          </a:stretch>
        </p:blipFill>
        <p:spPr>
          <a:xfrm>
            <a:off x="2761836" y="1794385"/>
            <a:ext cx="6534150" cy="3691794"/>
          </a:xfrm>
          <a:prstGeom prst="rect">
            <a:avLst/>
          </a:prstGeom>
        </p:spPr>
      </p:pic>
    </p:spTree>
    <p:extLst>
      <p:ext uri="{BB962C8B-B14F-4D97-AF65-F5344CB8AC3E}">
        <p14:creationId xmlns:p14="http://schemas.microsoft.com/office/powerpoint/2010/main" val="165678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Católica acerca de la tendencia homosexual?</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4524315"/>
          </a:xfrm>
          <a:prstGeom prst="rect">
            <a:avLst/>
          </a:prstGeom>
          <a:noFill/>
        </p:spPr>
        <p:txBody>
          <a:bodyPr wrap="square">
            <a:spAutoFit/>
          </a:bodyPr>
          <a:lstStyle/>
          <a:p>
            <a:r>
              <a:rPr lang="es-ES" dirty="0">
                <a:latin typeface="tahoma" panose="020B0604030504040204" pitchFamily="34" charset="0"/>
              </a:rPr>
              <a:t>La Iglesia Católica propone que toda ayuda a toda persona, incluyendo a toda </a:t>
            </a:r>
          </a:p>
          <a:p>
            <a:r>
              <a:rPr lang="es-ES" dirty="0">
                <a:latin typeface="tahoma" panose="020B0604030504040204" pitchFamily="34" charset="0"/>
              </a:rPr>
              <a:t>persona homosexual, </a:t>
            </a:r>
            <a:r>
              <a:rPr lang="es-ES" i="0" dirty="0">
                <a:effectLst/>
                <a:latin typeface="tahoma" panose="020B0604030504040204" pitchFamily="34" charset="0"/>
              </a:rPr>
              <a:t>debe partir siempre de la verdad, porque sólo lo que es </a:t>
            </a:r>
          </a:p>
          <a:p>
            <a:r>
              <a:rPr lang="es-ES" i="0" dirty="0">
                <a:effectLst/>
                <a:latin typeface="tahoma" panose="020B0604030504040204" pitchFamily="34" charset="0"/>
              </a:rPr>
              <a:t>verdadero puede ser válido para alcanzar el bien de las personas, y es por </a:t>
            </a:r>
          </a:p>
          <a:p>
            <a:r>
              <a:rPr lang="es-ES" i="0" dirty="0">
                <a:effectLst/>
                <a:latin typeface="tahoma" panose="020B0604030504040204" pitchFamily="34" charset="0"/>
              </a:rPr>
              <a:t>eso que anima a una pastoral que, en relación con las personas </a:t>
            </a:r>
          </a:p>
          <a:p>
            <a:r>
              <a:rPr lang="es-ES" i="0" dirty="0">
                <a:effectLst/>
                <a:latin typeface="tahoma" panose="020B0604030504040204" pitchFamily="34" charset="0"/>
              </a:rPr>
              <a:t>homosexuales, esté plenamente de acuerdo con las enseñanzas </a:t>
            </a:r>
          </a:p>
          <a:p>
            <a:r>
              <a:rPr lang="es-ES" i="0" dirty="0">
                <a:effectLst/>
                <a:latin typeface="tahoma" panose="020B0604030504040204" pitchFamily="34" charset="0"/>
              </a:rPr>
              <a:t>de la Iglesia </a:t>
            </a:r>
            <a:r>
              <a:rPr lang="es-ES" b="0" i="0" dirty="0">
                <a:effectLst/>
                <a:latin typeface="tahoma" panose="020B0604030504040204" pitchFamily="34" charset="0"/>
              </a:rPr>
              <a:t>(cfr. </a:t>
            </a:r>
            <a:r>
              <a:rPr lang="es-ES" b="0" i="0" dirty="0" err="1">
                <a:effectLst/>
                <a:latin typeface="tahoma" panose="020B0604030504040204" pitchFamily="34" charset="0"/>
              </a:rPr>
              <a:t>n°</a:t>
            </a:r>
            <a:r>
              <a:rPr lang="es-ES" b="0" i="0" dirty="0">
                <a:effectLst/>
                <a:latin typeface="tahoma" panose="020B0604030504040204" pitchFamily="34" charset="0"/>
              </a:rPr>
              <a:t> 15-17 de la </a:t>
            </a:r>
            <a:r>
              <a:rPr lang="es-ES" b="1" i="0" dirty="0">
                <a:effectLst/>
                <a:latin typeface="tahoma" panose="020B0604030504040204" pitchFamily="34" charset="0"/>
              </a:rPr>
              <a:t>Carta a los Obispos de la Iglesia </a:t>
            </a:r>
          </a:p>
          <a:p>
            <a:r>
              <a:rPr lang="es-ES" b="1" i="0" dirty="0">
                <a:effectLst/>
                <a:latin typeface="tahoma" panose="020B0604030504040204" pitchFamily="34" charset="0"/>
              </a:rPr>
              <a:t>Católica</a:t>
            </a:r>
            <a:r>
              <a:rPr lang="es-ES" b="1" dirty="0">
                <a:latin typeface="tahoma" panose="020B0604030504040204" pitchFamily="34" charset="0"/>
              </a:rPr>
              <a:t> </a:t>
            </a:r>
            <a:r>
              <a:rPr lang="es-ES" b="1" i="0" dirty="0">
                <a:effectLst/>
                <a:latin typeface="tahoma" panose="020B0604030504040204" pitchFamily="34" charset="0"/>
              </a:rPr>
              <a:t>sobre la atención pastoral </a:t>
            </a:r>
          </a:p>
          <a:p>
            <a:r>
              <a:rPr lang="es-ES" b="1" i="0" dirty="0">
                <a:effectLst/>
                <a:latin typeface="tahoma" panose="020B0604030504040204" pitchFamily="34" charset="0"/>
              </a:rPr>
              <a:t>a las personas homosexuales</a:t>
            </a:r>
            <a:r>
              <a:rPr lang="es-ES" b="0" i="0" dirty="0">
                <a:effectLst/>
                <a:latin typeface="tahoma" panose="020B0604030504040204" pitchFamily="34" charset="0"/>
              </a:rPr>
              <a:t> ).</a:t>
            </a: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p:txBody>
      </p:sp>
    </p:spTree>
    <p:extLst>
      <p:ext uri="{BB962C8B-B14F-4D97-AF65-F5344CB8AC3E}">
        <p14:creationId xmlns:p14="http://schemas.microsoft.com/office/powerpoint/2010/main" val="40490876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Biblia acerca de los actos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625749" y="1665986"/>
            <a:ext cx="11328125" cy="7525137"/>
          </a:xfrm>
          <a:prstGeom prst="rect">
            <a:avLst/>
          </a:prstGeom>
          <a:noFill/>
        </p:spPr>
        <p:txBody>
          <a:bodyPr wrap="square">
            <a:spAutoFit/>
          </a:bodyPr>
          <a:lstStyle/>
          <a:p>
            <a:pPr algn="just"/>
            <a:r>
              <a:rPr lang="es-ES" sz="1500" b="1" i="0" dirty="0" err="1">
                <a:solidFill>
                  <a:srgbClr val="000000"/>
                </a:solidFill>
                <a:effectLst/>
                <a:latin typeface="verdana" panose="020B0604030504040204" pitchFamily="34" charset="0"/>
              </a:rPr>
              <a:t>Lv</a:t>
            </a:r>
            <a:r>
              <a:rPr lang="es-ES" sz="1500" b="1" i="0" dirty="0">
                <a:solidFill>
                  <a:srgbClr val="000000"/>
                </a:solidFill>
                <a:effectLst/>
                <a:latin typeface="verdana" panose="020B0604030504040204" pitchFamily="34" charset="0"/>
              </a:rPr>
              <a:t> 18,22</a:t>
            </a:r>
          </a:p>
          <a:p>
            <a:pPr algn="just"/>
            <a:r>
              <a:rPr lang="es-ES" sz="1500" b="0" i="0" dirty="0">
                <a:solidFill>
                  <a:srgbClr val="000000"/>
                </a:solidFill>
                <a:effectLst/>
                <a:latin typeface="verdana" panose="020B0604030504040204" pitchFamily="34" charset="0"/>
              </a:rPr>
              <a:t>"No te acostarás con varón como con mujer; es abominación".</a:t>
            </a:r>
          </a:p>
          <a:p>
            <a:pPr algn="just"/>
            <a:endParaRPr lang="es-ES" sz="1500" b="0" i="0" dirty="0">
              <a:solidFill>
                <a:srgbClr val="000000"/>
              </a:solidFill>
              <a:effectLst/>
              <a:latin typeface="verdana" panose="020B0604030504040204" pitchFamily="34" charset="0"/>
            </a:endParaRPr>
          </a:p>
          <a:p>
            <a:pPr algn="just"/>
            <a:r>
              <a:rPr lang="es-ES" sz="1500" b="1" i="0" dirty="0" err="1">
                <a:solidFill>
                  <a:srgbClr val="000000"/>
                </a:solidFill>
                <a:effectLst/>
                <a:latin typeface="verdana" panose="020B0604030504040204" pitchFamily="34" charset="0"/>
              </a:rPr>
              <a:t>Lv</a:t>
            </a:r>
            <a:r>
              <a:rPr lang="es-ES" sz="1500" b="1" i="0" dirty="0">
                <a:solidFill>
                  <a:srgbClr val="000000"/>
                </a:solidFill>
                <a:effectLst/>
                <a:latin typeface="verdana" panose="020B0604030504040204" pitchFamily="34" charset="0"/>
              </a:rPr>
              <a:t> 20,13</a:t>
            </a:r>
          </a:p>
          <a:p>
            <a:pPr algn="just"/>
            <a:r>
              <a:rPr lang="es-ES" sz="1500" b="0" i="0" dirty="0">
                <a:solidFill>
                  <a:srgbClr val="000000"/>
                </a:solidFill>
                <a:effectLst/>
                <a:latin typeface="verdana" panose="020B0604030504040204" pitchFamily="34" charset="0"/>
              </a:rPr>
              <a:t>"Si alguien se acuesta con varón como se hace con mujer, ambos han cometido </a:t>
            </a:r>
          </a:p>
          <a:p>
            <a:pPr algn="just"/>
            <a:r>
              <a:rPr lang="es-ES" sz="1500" b="0" i="0" dirty="0">
                <a:solidFill>
                  <a:srgbClr val="000000"/>
                </a:solidFill>
                <a:effectLst/>
                <a:latin typeface="verdana" panose="020B0604030504040204" pitchFamily="34" charset="0"/>
              </a:rPr>
              <a:t>abominación: morirán sin remedio; su sangre caerá sobre ellos".</a:t>
            </a:r>
          </a:p>
          <a:p>
            <a:pPr algn="just"/>
            <a:endParaRPr lang="es-ES" sz="1500" dirty="0">
              <a:solidFill>
                <a:srgbClr val="000000"/>
              </a:solidFill>
              <a:latin typeface="verdana" panose="020B0604030504040204" pitchFamily="34" charset="0"/>
            </a:endParaRPr>
          </a:p>
          <a:p>
            <a:pPr algn="just"/>
            <a:r>
              <a:rPr lang="es-ES" sz="1500" b="1" i="0" dirty="0">
                <a:solidFill>
                  <a:srgbClr val="000000"/>
                </a:solidFill>
                <a:effectLst/>
                <a:latin typeface="verdana" panose="020B0604030504040204" pitchFamily="34" charset="0"/>
              </a:rPr>
              <a:t>1 </a:t>
            </a:r>
            <a:r>
              <a:rPr lang="es-ES" sz="1500" b="1" i="0" dirty="0" err="1">
                <a:solidFill>
                  <a:srgbClr val="000000"/>
                </a:solidFill>
                <a:effectLst/>
                <a:latin typeface="verdana" panose="020B0604030504040204" pitchFamily="34" charset="0"/>
              </a:rPr>
              <a:t>Cor</a:t>
            </a:r>
            <a:r>
              <a:rPr lang="es-ES" sz="1500" b="1" i="0" dirty="0">
                <a:solidFill>
                  <a:srgbClr val="000000"/>
                </a:solidFill>
                <a:effectLst/>
                <a:latin typeface="verdana" panose="020B0604030504040204" pitchFamily="34" charset="0"/>
              </a:rPr>
              <a:t> 6, 9-10 </a:t>
            </a:r>
          </a:p>
          <a:p>
            <a:pPr algn="just"/>
            <a:r>
              <a:rPr lang="es-ES" sz="1500" b="0" i="0" dirty="0">
                <a:solidFill>
                  <a:srgbClr val="000000"/>
                </a:solidFill>
                <a:effectLst/>
                <a:latin typeface="verdana" panose="020B0604030504040204" pitchFamily="34" charset="0"/>
              </a:rPr>
              <a:t>"...Ni los impuros, ni los idólatras, ni los adúlteros, ni los afeminados </a:t>
            </a:r>
          </a:p>
          <a:p>
            <a:pPr algn="just"/>
            <a:r>
              <a:rPr lang="es-ES" sz="1500" b="0" i="0" dirty="0">
                <a:solidFill>
                  <a:srgbClr val="000000"/>
                </a:solidFill>
                <a:effectLst/>
                <a:latin typeface="verdana" panose="020B0604030504040204" pitchFamily="34" charset="0"/>
              </a:rPr>
              <a:t>(</a:t>
            </a:r>
            <a:r>
              <a:rPr lang="es-ES" sz="1500" b="0" i="1" dirty="0" err="1">
                <a:solidFill>
                  <a:srgbClr val="000000"/>
                </a:solidFill>
                <a:effectLst/>
                <a:latin typeface="verdana" panose="020B0604030504040204" pitchFamily="34" charset="0"/>
              </a:rPr>
              <a:t>malakoí</a:t>
            </a:r>
            <a:r>
              <a:rPr lang="es-ES" sz="1500" b="0" i="0" dirty="0">
                <a:solidFill>
                  <a:srgbClr val="000000"/>
                </a:solidFill>
                <a:effectLst/>
                <a:latin typeface="verdana" panose="020B0604030504040204" pitchFamily="34" charset="0"/>
              </a:rPr>
              <a:t>), ni los homosexuales (</a:t>
            </a:r>
            <a:r>
              <a:rPr lang="es-ES" sz="1500" b="0" i="1" dirty="0" err="1">
                <a:solidFill>
                  <a:srgbClr val="000000"/>
                </a:solidFill>
                <a:effectLst/>
                <a:latin typeface="verdana" panose="020B0604030504040204" pitchFamily="34" charset="0"/>
              </a:rPr>
              <a:t>arsenokoítai</a:t>
            </a:r>
            <a:r>
              <a:rPr lang="es-ES" sz="1500" b="0" i="0" dirty="0">
                <a:solidFill>
                  <a:srgbClr val="000000"/>
                </a:solidFill>
                <a:effectLst/>
                <a:latin typeface="verdana" panose="020B0604030504040204" pitchFamily="34" charset="0"/>
              </a:rPr>
              <a:t>)... heredarán el Reino de Dios".</a:t>
            </a:r>
          </a:p>
          <a:p>
            <a:pPr algn="just"/>
            <a:endParaRPr lang="es-ES" sz="1500" dirty="0">
              <a:solidFill>
                <a:srgbClr val="000000"/>
              </a:solidFill>
              <a:latin typeface="verdana" panose="020B0604030504040204" pitchFamily="34" charset="0"/>
            </a:endParaRPr>
          </a:p>
          <a:p>
            <a:pPr algn="just"/>
            <a:r>
              <a:rPr lang="es-ES" sz="1500" b="1" i="0" dirty="0">
                <a:solidFill>
                  <a:srgbClr val="000000"/>
                </a:solidFill>
                <a:effectLst/>
                <a:latin typeface="verdana" panose="020B0604030504040204" pitchFamily="34" charset="0"/>
              </a:rPr>
              <a:t>1 Tim 1, 9-11</a:t>
            </a:r>
          </a:p>
          <a:p>
            <a:pPr algn="just"/>
            <a:r>
              <a:rPr lang="es-ES" sz="1500" b="0" i="0" dirty="0">
                <a:solidFill>
                  <a:srgbClr val="000000"/>
                </a:solidFill>
                <a:effectLst/>
                <a:latin typeface="verdana" panose="020B0604030504040204" pitchFamily="34" charset="0"/>
              </a:rPr>
              <a:t>"Teniendo bien presente que la ley no ha sido instituida para el justo, sino para los prevaricadores y rebeldes, para los impíos y pecadores,..., adúlteros, homosexuales, traficantes de seres humanos...“</a:t>
            </a:r>
          </a:p>
          <a:p>
            <a:pPr algn="just"/>
            <a:endParaRPr lang="es-ES" sz="1500" dirty="0">
              <a:solidFill>
                <a:srgbClr val="000000"/>
              </a:solidFill>
              <a:latin typeface="verdana" panose="020B0604030504040204" pitchFamily="34" charset="0"/>
            </a:endParaRPr>
          </a:p>
          <a:p>
            <a:pPr algn="just"/>
            <a:r>
              <a:rPr lang="es-ES" sz="1500" b="0" i="0" dirty="0">
                <a:solidFill>
                  <a:srgbClr val="000000"/>
                </a:solidFill>
                <a:effectLst/>
                <a:latin typeface="verdana" panose="020B0604030504040204" pitchFamily="34" charset="0"/>
              </a:rPr>
              <a:t>		</a:t>
            </a:r>
            <a:r>
              <a:rPr lang="es-ES" sz="1600" b="1" i="0" dirty="0">
                <a:solidFill>
                  <a:srgbClr val="000000"/>
                </a:solidFill>
                <a:effectLst/>
                <a:latin typeface="verdana" panose="020B0604030504040204" pitchFamily="34" charset="0"/>
              </a:rPr>
              <a:t>Rom 1, 26-27</a:t>
            </a:r>
          </a:p>
          <a:p>
            <a:pPr algn="just"/>
            <a:r>
              <a:rPr lang="es-ES" sz="1600" dirty="0">
                <a:solidFill>
                  <a:srgbClr val="000000"/>
                </a:solidFill>
                <a:latin typeface="verdana" panose="020B0604030504040204" pitchFamily="34" charset="0"/>
              </a:rPr>
              <a:t>		        </a:t>
            </a:r>
            <a:r>
              <a:rPr lang="es-ES" sz="1600" b="0" i="0" dirty="0">
                <a:solidFill>
                  <a:srgbClr val="000000"/>
                </a:solidFill>
                <a:effectLst/>
                <a:latin typeface="verdana" panose="020B0604030504040204" pitchFamily="34" charset="0"/>
              </a:rPr>
              <a:t>"Por eso los entregó Dios a pasiones infames; pues sus mujeres invirtieron 				   las relaciones naturales por otras </a:t>
            </a:r>
            <a:r>
              <a:rPr lang="es-ES" sz="1600" b="0" i="1" dirty="0">
                <a:solidFill>
                  <a:srgbClr val="000000"/>
                </a:solidFill>
                <a:effectLst/>
                <a:latin typeface="verdana" panose="020B0604030504040204" pitchFamily="34" charset="0"/>
              </a:rPr>
              <a:t>contra la naturaleza</a:t>
            </a:r>
            <a:r>
              <a:rPr lang="es-ES" sz="1600" b="0" i="0" dirty="0">
                <a:solidFill>
                  <a:srgbClr val="000000"/>
                </a:solidFill>
                <a:effectLst/>
                <a:latin typeface="verdana" panose="020B0604030504040204" pitchFamily="34" charset="0"/>
              </a:rPr>
              <a:t>; igualmente los 		 		  hombres, </a:t>
            </a:r>
            <a:r>
              <a:rPr lang="es-ES" sz="1600" b="0" i="1" dirty="0">
                <a:solidFill>
                  <a:srgbClr val="000000"/>
                </a:solidFill>
                <a:effectLst/>
                <a:latin typeface="verdana" panose="020B0604030504040204" pitchFamily="34" charset="0"/>
              </a:rPr>
              <a:t>abandonando el uso natural </a:t>
            </a:r>
            <a:r>
              <a:rPr lang="es-ES" sz="1600" b="0" i="0" dirty="0">
                <a:solidFill>
                  <a:srgbClr val="000000"/>
                </a:solidFill>
                <a:effectLst/>
                <a:latin typeface="verdana" panose="020B0604030504040204" pitchFamily="34" charset="0"/>
              </a:rPr>
              <a:t>de la mujer, se abrasaron en deseos los 			unos por los otros, cometiendo la infamia de hombre con hombre, recibiendo en 			sí mismos el pago merecido de su extravío".</a:t>
            </a:r>
            <a:endParaRPr lang="es-ES" sz="1500" b="0" i="0" dirty="0">
              <a:solidFill>
                <a:srgbClr val="000000"/>
              </a:solidFill>
              <a:effectLst/>
              <a:latin typeface="verdana" panose="020B0604030504040204" pitchFamily="34" charset="0"/>
            </a:endParaRPr>
          </a:p>
          <a:p>
            <a:endParaRPr lang="es-ES" dirty="0">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a:p>
            <a:endParaRPr lang="es-ES" dirty="0">
              <a:latin typeface="tahoma" panose="020B0604030504040204" pitchFamily="34" charset="0"/>
            </a:endParaRPr>
          </a:p>
          <a:p>
            <a:endParaRPr lang="es-ES" b="0" i="0" dirty="0">
              <a:effectLst/>
              <a:latin typeface="tahoma" panose="020B0604030504040204" pitchFamily="34" charset="0"/>
            </a:endParaRPr>
          </a:p>
        </p:txBody>
      </p:sp>
    </p:spTree>
    <p:extLst>
      <p:ext uri="{BB962C8B-B14F-4D97-AF65-F5344CB8AC3E}">
        <p14:creationId xmlns:p14="http://schemas.microsoft.com/office/powerpoint/2010/main" val="20758635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la Iglesia acerca de los actos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1" y="1665986"/>
            <a:ext cx="11953874" cy="4801314"/>
          </a:xfrm>
          <a:prstGeom prst="rect">
            <a:avLst/>
          </a:prstGeom>
          <a:noFill/>
        </p:spPr>
        <p:txBody>
          <a:bodyPr wrap="square">
            <a:spAutoFit/>
          </a:bodyPr>
          <a:lstStyle/>
          <a:p>
            <a:pPr lvl="1"/>
            <a:r>
              <a:rPr lang="es-ES" b="0" i="0" dirty="0">
                <a:solidFill>
                  <a:srgbClr val="313132"/>
                </a:solidFill>
                <a:effectLst/>
                <a:latin typeface="freight-book"/>
              </a:rPr>
              <a:t>El papa Francisco, en unas de las palabras más compasivas procedentes de un pontífice </a:t>
            </a:r>
          </a:p>
          <a:p>
            <a:pPr lvl="1"/>
            <a:r>
              <a:rPr lang="es-ES" b="0" i="0" dirty="0">
                <a:solidFill>
                  <a:srgbClr val="313132"/>
                </a:solidFill>
                <a:effectLst/>
                <a:latin typeface="freight-book"/>
              </a:rPr>
              <a:t>sobre los homosexuales, dijo que estos no deberían ser juzgados ni marginados y </a:t>
            </a:r>
          </a:p>
          <a:p>
            <a:pPr lvl="1"/>
            <a:r>
              <a:rPr lang="es-ES" b="0" i="0" dirty="0">
                <a:solidFill>
                  <a:srgbClr val="313132"/>
                </a:solidFill>
                <a:effectLst/>
                <a:latin typeface="freight-book"/>
              </a:rPr>
              <a:t>que deberían ser integrados en la sociedad, pero reafirmó las enseñanzas de la </a:t>
            </a:r>
          </a:p>
          <a:p>
            <a:pPr lvl="1"/>
            <a:r>
              <a:rPr lang="es-ES" b="0" i="0" dirty="0">
                <a:solidFill>
                  <a:srgbClr val="313132"/>
                </a:solidFill>
                <a:effectLst/>
                <a:latin typeface="freight-book"/>
              </a:rPr>
              <a:t>Iglesia de que los actos homosexuales son pecado.</a:t>
            </a:r>
          </a:p>
          <a:p>
            <a:pPr lvl="1"/>
            <a:endParaRPr lang="es-ES" dirty="0">
              <a:solidFill>
                <a:srgbClr val="313132"/>
              </a:solidFill>
              <a:latin typeface="freight-book"/>
            </a:endParaRPr>
          </a:p>
          <a:p>
            <a:pPr lvl="1"/>
            <a:r>
              <a:rPr lang="es-ES" b="0" i="0" dirty="0">
                <a:solidFill>
                  <a:srgbClr val="313132"/>
                </a:solidFill>
                <a:effectLst/>
                <a:latin typeface="freight-book"/>
              </a:rPr>
              <a:t>Francisco defendió a los homosexuales de la discriminación en la que fue su primera </a:t>
            </a:r>
          </a:p>
          <a:p>
            <a:pPr lvl="1"/>
            <a:r>
              <a:rPr lang="es-ES" b="0" i="0" dirty="0">
                <a:solidFill>
                  <a:srgbClr val="313132"/>
                </a:solidFill>
                <a:effectLst/>
                <a:latin typeface="freight-book"/>
              </a:rPr>
              <a:t>conferencia de prensa después de ser elegido Pontífice en marzo, pero también se </a:t>
            </a:r>
          </a:p>
          <a:p>
            <a:pPr lvl="1"/>
            <a:r>
              <a:rPr lang="es-ES" b="0" i="0" dirty="0">
                <a:solidFill>
                  <a:srgbClr val="313132"/>
                </a:solidFill>
                <a:effectLst/>
                <a:latin typeface="freight-book"/>
              </a:rPr>
              <a:t>refirió al catecismo universal de la Iglesia Católica, que dice que aunque la orientación </a:t>
            </a:r>
          </a:p>
          <a:p>
            <a:pPr lvl="1"/>
            <a:r>
              <a:rPr lang="es-ES" b="0" i="0" dirty="0">
                <a:solidFill>
                  <a:srgbClr val="313132"/>
                </a:solidFill>
                <a:effectLst/>
                <a:latin typeface="freight-book"/>
              </a:rPr>
              <a:t>homosexual no es pecaminosa, sí lo son los actos homosexuales.</a:t>
            </a:r>
          </a:p>
          <a:p>
            <a:pPr lvl="1"/>
            <a:endParaRPr lang="es-ES" dirty="0">
              <a:solidFill>
                <a:srgbClr val="313132"/>
              </a:solidFill>
              <a:latin typeface="freight-book"/>
            </a:endParaRPr>
          </a:p>
          <a:p>
            <a:pPr lvl="1"/>
            <a:r>
              <a:rPr lang="es-ES" b="0" i="0" dirty="0">
                <a:solidFill>
                  <a:srgbClr val="313132"/>
                </a:solidFill>
                <a:effectLst/>
                <a:latin typeface="freight-book"/>
              </a:rPr>
              <a:t>“Si una persona es homosexual y busca a Dios y tiene buena fe, ¿quién soy yo para juzgarlo?”, dijo el Papa.</a:t>
            </a:r>
          </a:p>
          <a:p>
            <a:pPr lvl="1"/>
            <a:endParaRPr lang="es-ES" dirty="0">
              <a:solidFill>
                <a:srgbClr val="313132"/>
              </a:solidFill>
              <a:latin typeface="freight-book"/>
            </a:endParaRPr>
          </a:p>
          <a:p>
            <a:pPr lvl="1"/>
            <a:r>
              <a:rPr lang="es-ES" b="0" i="0" dirty="0">
                <a:solidFill>
                  <a:srgbClr val="313132"/>
                </a:solidFill>
                <a:effectLst/>
                <a:latin typeface="freight-book"/>
              </a:rPr>
              <a:t>“El problema no es tener esta orientación. Debemos ser hermanos. El problema es ejercer presiones por esta orientación, </a:t>
            </a:r>
          </a:p>
          <a:p>
            <a:pPr lvl="1"/>
            <a:r>
              <a:rPr lang="es-ES" dirty="0">
                <a:solidFill>
                  <a:srgbClr val="313132"/>
                </a:solidFill>
                <a:latin typeface="freight-book"/>
              </a:rPr>
              <a:t>			o</a:t>
            </a:r>
            <a:r>
              <a:rPr lang="es-ES" b="0" i="0" dirty="0">
                <a:solidFill>
                  <a:srgbClr val="313132"/>
                </a:solidFill>
                <a:effectLst/>
                <a:latin typeface="freight-book"/>
              </a:rPr>
              <a:t> ‘lobbies’ de gente codiciosa, ‘lobbies’ políticos, ‘lobbies’ masónicos, muchos ‘lobbies’. Este es el </a:t>
            </a:r>
          </a:p>
          <a:p>
            <a:pPr lvl="1"/>
            <a:r>
              <a:rPr lang="es-ES" dirty="0">
                <a:solidFill>
                  <a:srgbClr val="313132"/>
                </a:solidFill>
                <a:latin typeface="freight-book"/>
              </a:rPr>
              <a:t>				</a:t>
            </a:r>
            <a:r>
              <a:rPr lang="es-ES" b="0" i="0" dirty="0">
                <a:solidFill>
                  <a:srgbClr val="313132"/>
                </a:solidFill>
                <a:effectLst/>
                <a:latin typeface="freight-book"/>
              </a:rPr>
              <a:t>peor problema”, dijo.</a:t>
            </a: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3523738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323439"/>
          </a:xfrm>
          <a:prstGeom prst="rect">
            <a:avLst/>
          </a:prstGeom>
          <a:noFill/>
        </p:spPr>
        <p:txBody>
          <a:bodyPr wrap="square" rtlCol="0">
            <a:spAutoFit/>
          </a:bodyPr>
          <a:lstStyle/>
          <a:p>
            <a:r>
              <a:rPr lang="es-PR" sz="4000" b="1" dirty="0"/>
              <a:t>¿Qué dice el Papa acerca de las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1" y="1665986"/>
            <a:ext cx="11953874" cy="2031325"/>
          </a:xfrm>
          <a:prstGeom prst="rect">
            <a:avLst/>
          </a:prstGeom>
          <a:noFill/>
        </p:spPr>
        <p:txBody>
          <a:bodyPr wrap="square">
            <a:spAutoFit/>
          </a:bodyPr>
          <a:lstStyle/>
          <a:p>
            <a:pPr lvl="1"/>
            <a:r>
              <a:rPr lang="es-ES" b="0" i="0" dirty="0">
                <a:solidFill>
                  <a:srgbClr val="313132"/>
                </a:solidFill>
                <a:effectLst/>
                <a:latin typeface="freight-book"/>
              </a:rPr>
              <a:t>Papa Francisco: </a:t>
            </a:r>
            <a:r>
              <a:rPr lang="es-ES" b="1" i="1" dirty="0">
                <a:solidFill>
                  <a:srgbClr val="212529"/>
                </a:solidFill>
                <a:effectLst/>
                <a:latin typeface="PTSerif Regular"/>
              </a:rPr>
              <a:t>“Las personas homosexuales tienen derecho a estar en </a:t>
            </a:r>
          </a:p>
          <a:p>
            <a:pPr lvl="1"/>
            <a:r>
              <a:rPr lang="es-ES" b="1" i="1" dirty="0">
                <a:solidFill>
                  <a:srgbClr val="212529"/>
                </a:solidFill>
                <a:effectLst/>
                <a:latin typeface="PTSerif Regular"/>
              </a:rPr>
              <a:t>una familia, son hijos de Dios, tienen derecho a una familia. </a:t>
            </a:r>
          </a:p>
          <a:p>
            <a:pPr lvl="1"/>
            <a:r>
              <a:rPr lang="es-ES" b="1" i="1" dirty="0">
                <a:solidFill>
                  <a:srgbClr val="212529"/>
                </a:solidFill>
                <a:effectLst/>
                <a:latin typeface="PTSerif Regular"/>
              </a:rPr>
              <a:t>No se puede echar de una familia a nadie, ni hacerle la vida imposible </a:t>
            </a:r>
          </a:p>
          <a:p>
            <a:pPr lvl="1"/>
            <a:r>
              <a:rPr lang="es-ES" b="1" i="1" dirty="0">
                <a:solidFill>
                  <a:srgbClr val="212529"/>
                </a:solidFill>
                <a:effectLst/>
                <a:latin typeface="PTSerif Regular"/>
              </a:rPr>
              <a:t>por eso. Lo que tenemos que hacer es una ley de convivencia civil, </a:t>
            </a:r>
          </a:p>
          <a:p>
            <a:pPr lvl="1"/>
            <a:r>
              <a:rPr lang="es-ES" b="1" i="1" dirty="0">
                <a:solidFill>
                  <a:srgbClr val="212529"/>
                </a:solidFill>
                <a:effectLst/>
                <a:latin typeface="PTSerif Regular"/>
              </a:rPr>
              <a:t>tienen derecho a estar cubiertos legalmente. Yo defendí eso"</a:t>
            </a:r>
            <a:r>
              <a:rPr lang="es-ES" b="0" i="0" dirty="0">
                <a:solidFill>
                  <a:srgbClr val="313132"/>
                </a:solidFill>
                <a:effectLst/>
                <a:latin typeface="freight-book"/>
              </a:rPr>
              <a:t> </a:t>
            </a: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7457042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¿Por qué no puede haber “matrimonio homosexual” en la Iglesia Católica?</a:t>
            </a:r>
          </a:p>
        </p:txBody>
      </p:sp>
      <p:sp>
        <p:nvSpPr>
          <p:cNvPr id="8" name="TextBox 7">
            <a:extLst>
              <a:ext uri="{FF2B5EF4-FFF2-40B4-BE49-F238E27FC236}">
                <a16:creationId xmlns:a16="http://schemas.microsoft.com/office/drawing/2014/main" id="{EF045EB2-4A59-48A2-8702-4B915D98B439}"/>
              </a:ext>
            </a:extLst>
          </p:cNvPr>
          <p:cNvSpPr txBox="1"/>
          <p:nvPr/>
        </p:nvSpPr>
        <p:spPr>
          <a:xfrm>
            <a:off x="416670" y="2291209"/>
            <a:ext cx="11358659" cy="3970318"/>
          </a:xfrm>
          <a:prstGeom prst="rect">
            <a:avLst/>
          </a:prstGeom>
          <a:noFill/>
        </p:spPr>
        <p:txBody>
          <a:bodyPr wrap="square">
            <a:spAutoFit/>
          </a:bodyPr>
          <a:lstStyle/>
          <a:p>
            <a:pPr algn="l"/>
            <a:r>
              <a:rPr lang="es-ES" sz="1600" b="1" i="0" dirty="0">
                <a:solidFill>
                  <a:srgbClr val="000000"/>
                </a:solidFill>
                <a:effectLst/>
                <a:latin typeface="Roboto Condensed" panose="020B0604020202020204" pitchFamily="2" charset="0"/>
              </a:rPr>
              <a:t>El matrimonio, tal cual lo concibió Dios, es entre un hombre y una mujer. </a:t>
            </a:r>
            <a:r>
              <a:rPr lang="es-ES" sz="1600" b="1" dirty="0">
                <a:solidFill>
                  <a:srgbClr val="000000"/>
                </a:solidFill>
                <a:latin typeface="Roboto Condensed" panose="020B0604020202020204" pitchFamily="2" charset="0"/>
              </a:rPr>
              <a:t>La Iglesia no tiene la </a:t>
            </a:r>
          </a:p>
          <a:p>
            <a:pPr algn="l"/>
            <a:r>
              <a:rPr lang="es-ES" sz="1600" b="1" dirty="0">
                <a:solidFill>
                  <a:srgbClr val="000000"/>
                </a:solidFill>
                <a:latin typeface="Roboto Condensed" panose="020B0604020202020204" pitchFamily="2" charset="0"/>
              </a:rPr>
              <a:t>autoridad para cambiar lo que Jesús mismo instituyó.</a:t>
            </a:r>
          </a:p>
          <a:p>
            <a:pPr algn="l"/>
            <a:endParaRPr lang="es-ES" sz="1600" b="1" dirty="0">
              <a:solidFill>
                <a:srgbClr val="000000"/>
              </a:solidFill>
              <a:latin typeface="Roboto Condensed" panose="020B0604020202020204" pitchFamily="2" charset="0"/>
            </a:endParaRPr>
          </a:p>
          <a:p>
            <a:pPr algn="l"/>
            <a:r>
              <a:rPr lang="es-ES" sz="1600" dirty="0">
                <a:solidFill>
                  <a:srgbClr val="000000"/>
                </a:solidFill>
                <a:latin typeface="Roboto Condensed" panose="020B0604020202020204" pitchFamily="2" charset="0"/>
              </a:rPr>
              <a:t>El matrimonio es un reflejo de la entrega de Jesús a la Iglesia. Es un sacramento ordenado a hacer</a:t>
            </a:r>
          </a:p>
          <a:p>
            <a:pPr algn="l"/>
            <a:r>
              <a:rPr lang="es-ES" sz="1600" dirty="0">
                <a:solidFill>
                  <a:srgbClr val="000000"/>
                </a:solidFill>
                <a:latin typeface="Roboto Condensed" panose="020B0604020202020204" pitchFamily="2" charset="0"/>
              </a:rPr>
              <a:t> vida la voluntad de Dios, que ha creado al hombre y a la mujer para complementarse.</a:t>
            </a:r>
          </a:p>
          <a:p>
            <a:pPr algn="l"/>
            <a:endParaRPr lang="es-ES" sz="1600" b="1" dirty="0">
              <a:solidFill>
                <a:srgbClr val="000000"/>
              </a:solidFill>
              <a:latin typeface="Roboto Condensed" panose="020B0604020202020204" pitchFamily="2" charset="0"/>
            </a:endParaRPr>
          </a:p>
          <a:p>
            <a:pPr algn="l"/>
            <a:r>
              <a:rPr lang="es-ES" sz="1600" b="0" i="0" dirty="0">
                <a:solidFill>
                  <a:srgbClr val="252525"/>
                </a:solidFill>
                <a:effectLst/>
                <a:latin typeface="Cabin"/>
              </a:rPr>
              <a:t>“No existe ningún fundamento para asimilar o establecer analogías, ni siquiera remotas, entre </a:t>
            </a:r>
          </a:p>
          <a:p>
            <a:pPr algn="l"/>
            <a:r>
              <a:rPr lang="es-ES" sz="1600" b="0" i="0" dirty="0">
                <a:solidFill>
                  <a:srgbClr val="252525"/>
                </a:solidFill>
                <a:effectLst/>
                <a:latin typeface="Cabin"/>
              </a:rPr>
              <a:t>las uniones homosexuales y el designio de Dios sobre el matrimonio y la familia”. </a:t>
            </a:r>
            <a:r>
              <a:rPr lang="es-ES" sz="1600" b="0" i="0" dirty="0" err="1">
                <a:solidFill>
                  <a:srgbClr val="252525"/>
                </a:solidFill>
                <a:effectLst/>
                <a:latin typeface="Cabin"/>
              </a:rPr>
              <a:t>Amoris</a:t>
            </a:r>
            <a:r>
              <a:rPr lang="es-ES" sz="1600" b="0" i="0" dirty="0">
                <a:solidFill>
                  <a:srgbClr val="252525"/>
                </a:solidFill>
                <a:effectLst/>
                <a:latin typeface="Cabin"/>
              </a:rPr>
              <a:t> Laetitia</a:t>
            </a:r>
            <a:endParaRPr lang="es-ES" sz="1600" dirty="0">
              <a:latin typeface="Roboto" panose="02000000000000000000" pitchFamily="2" charset="0"/>
            </a:endParaRPr>
          </a:p>
          <a:p>
            <a:pPr algn="l"/>
            <a:endParaRPr lang="es-ES" sz="1600" b="0" i="0" dirty="0">
              <a:effectLst/>
              <a:latin typeface="Roboto" panose="02000000000000000000" pitchFamily="2" charset="0"/>
            </a:endParaRPr>
          </a:p>
          <a:p>
            <a:br>
              <a:rPr lang="es-ES" dirty="0"/>
            </a:br>
            <a:endParaRPr lang="es-ES" b="0" i="0" dirty="0">
              <a:effectLst/>
              <a:latin typeface="Roboto" panose="02000000000000000000" pitchFamily="2" charset="0"/>
            </a:endParaRPr>
          </a:p>
          <a:p>
            <a:pPr algn="l"/>
            <a:endParaRPr lang="es-ES" dirty="0">
              <a:latin typeface="Roboto" panose="02000000000000000000" pitchFamily="2" charset="0"/>
            </a:endParaRPr>
          </a:p>
          <a:p>
            <a:pPr algn="l"/>
            <a:endParaRPr lang="es-ES" b="0" i="0" dirty="0">
              <a:effectLst/>
              <a:latin typeface="Roboto" panose="02000000000000000000" pitchFamily="2" charset="0"/>
            </a:endParaRP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18889884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B03F-BAB4-4A0E-BD65-A13C78FF4EA7}"/>
              </a:ext>
            </a:extLst>
          </p:cNvPr>
          <p:cNvSpPr>
            <a:spLocks noGrp="1"/>
          </p:cNvSpPr>
          <p:nvPr>
            <p:ph type="title"/>
          </p:nvPr>
        </p:nvSpPr>
        <p:spPr/>
        <p:txBody>
          <a:bodyPr/>
          <a:lstStyle/>
          <a:p>
            <a:endParaRPr lang="en-US"/>
          </a:p>
        </p:txBody>
      </p:sp>
      <p:pic>
        <p:nvPicPr>
          <p:cNvPr id="5" name="Content Placeholder 4" descr="A picture containing graphical user interface&#10;&#10;Description automatically generated">
            <a:extLst>
              <a:ext uri="{FF2B5EF4-FFF2-40B4-BE49-F238E27FC236}">
                <a16:creationId xmlns:a16="http://schemas.microsoft.com/office/drawing/2014/main" id="{AA722ED7-9227-42F8-B674-4F628FD0EF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9574"/>
            <a:ext cx="12192000" cy="6858001"/>
          </a:xfrm>
        </p:spPr>
      </p:pic>
      <p:sp>
        <p:nvSpPr>
          <p:cNvPr id="7" name="TextBox 6">
            <a:extLst>
              <a:ext uri="{FF2B5EF4-FFF2-40B4-BE49-F238E27FC236}">
                <a16:creationId xmlns:a16="http://schemas.microsoft.com/office/drawing/2014/main" id="{396544C6-3023-4DBB-BD74-E86DDF4FAF22}"/>
              </a:ext>
            </a:extLst>
          </p:cNvPr>
          <p:cNvSpPr txBox="1"/>
          <p:nvPr/>
        </p:nvSpPr>
        <p:spPr>
          <a:xfrm>
            <a:off x="376141" y="238850"/>
            <a:ext cx="7872095" cy="1938992"/>
          </a:xfrm>
          <a:prstGeom prst="rect">
            <a:avLst/>
          </a:prstGeom>
          <a:noFill/>
        </p:spPr>
        <p:txBody>
          <a:bodyPr wrap="square" rtlCol="0">
            <a:spAutoFit/>
          </a:bodyPr>
          <a:lstStyle/>
          <a:p>
            <a:r>
              <a:rPr lang="es-PR" sz="4000" b="1" dirty="0"/>
              <a:t>¿Qué dicen los derechos humanos acerca de las personas homosexuales?</a:t>
            </a:r>
          </a:p>
        </p:txBody>
      </p:sp>
      <p:sp>
        <p:nvSpPr>
          <p:cNvPr id="8" name="TextBox 7">
            <a:extLst>
              <a:ext uri="{FF2B5EF4-FFF2-40B4-BE49-F238E27FC236}">
                <a16:creationId xmlns:a16="http://schemas.microsoft.com/office/drawing/2014/main" id="{EF045EB2-4A59-48A2-8702-4B915D98B439}"/>
              </a:ext>
            </a:extLst>
          </p:cNvPr>
          <p:cNvSpPr txBox="1"/>
          <p:nvPr/>
        </p:nvSpPr>
        <p:spPr>
          <a:xfrm>
            <a:off x="416670" y="2304117"/>
            <a:ext cx="11358659" cy="5693866"/>
          </a:xfrm>
          <a:prstGeom prst="rect">
            <a:avLst/>
          </a:prstGeom>
          <a:noFill/>
        </p:spPr>
        <p:txBody>
          <a:bodyPr wrap="square">
            <a:spAutoFit/>
          </a:bodyPr>
          <a:lstStyle/>
          <a:p>
            <a:pPr algn="l"/>
            <a:r>
              <a:rPr lang="es-ES" sz="1600" b="1" i="0" dirty="0">
                <a:solidFill>
                  <a:srgbClr val="000000"/>
                </a:solidFill>
                <a:effectLst/>
                <a:latin typeface="Roboto Condensed" panose="020B0604020202020204" pitchFamily="2" charset="0"/>
              </a:rPr>
              <a:t>Artículo 1</a:t>
            </a:r>
          </a:p>
          <a:p>
            <a:pPr algn="l"/>
            <a:r>
              <a:rPr lang="es-ES" sz="1600" b="0" i="1" dirty="0">
                <a:effectLst/>
                <a:latin typeface="Roboto" panose="02000000000000000000" pitchFamily="2" charset="0"/>
              </a:rPr>
              <a:t>Todos los seres humanos nacen libres e iguales en dignidad y derechos y, dotados </a:t>
            </a:r>
          </a:p>
          <a:p>
            <a:pPr algn="l"/>
            <a:r>
              <a:rPr lang="es-ES" sz="1600" b="0" i="1" dirty="0">
                <a:effectLst/>
                <a:latin typeface="Roboto" panose="02000000000000000000" pitchFamily="2" charset="0"/>
              </a:rPr>
              <a:t>como están de razón y conciencia, deben comportarse fraternalmente los unos con los </a:t>
            </a:r>
          </a:p>
          <a:p>
            <a:pPr algn="l"/>
            <a:r>
              <a:rPr lang="es-ES" sz="1600" b="0" i="1" dirty="0">
                <a:effectLst/>
                <a:latin typeface="Roboto" panose="02000000000000000000" pitchFamily="2" charset="0"/>
              </a:rPr>
              <a:t>otros.</a:t>
            </a:r>
            <a:endParaRPr lang="es-ES" sz="1600" i="1" dirty="0">
              <a:latin typeface="Roboto" panose="02000000000000000000" pitchFamily="2" charset="0"/>
            </a:endParaRPr>
          </a:p>
          <a:p>
            <a:pPr algn="l"/>
            <a:r>
              <a:rPr lang="es-ES" sz="1600" dirty="0">
                <a:latin typeface="Roboto" panose="02000000000000000000" pitchFamily="2" charset="0"/>
              </a:rPr>
              <a:t>Una persona homosexual es una persona con igual dignidad y derechos.</a:t>
            </a:r>
          </a:p>
          <a:p>
            <a:pPr algn="l"/>
            <a:endParaRPr lang="es-ES" sz="1600" b="0" i="0" dirty="0">
              <a:effectLst/>
              <a:latin typeface="Roboto" panose="02000000000000000000" pitchFamily="2" charset="0"/>
            </a:endParaRPr>
          </a:p>
          <a:p>
            <a:pPr algn="l"/>
            <a:r>
              <a:rPr lang="es-ES" sz="1600" b="1" i="0" dirty="0">
                <a:effectLst/>
                <a:latin typeface="Roboto Condensed" panose="02000000000000000000" pitchFamily="2" charset="0"/>
              </a:rPr>
              <a:t>Artículo 2</a:t>
            </a:r>
          </a:p>
          <a:p>
            <a:pPr algn="l"/>
            <a:r>
              <a:rPr lang="es-ES" sz="1600" b="0" i="1" dirty="0">
                <a:effectLst/>
                <a:latin typeface="Roboto" panose="02000000000000000000" pitchFamily="2" charset="0"/>
              </a:rPr>
              <a:t>Toda persona tiene todos los derechos y libertades proclamados en esta Declaración, sin </a:t>
            </a:r>
          </a:p>
          <a:p>
            <a:pPr algn="l"/>
            <a:r>
              <a:rPr lang="es-ES" sz="1600" b="0" i="1" dirty="0">
                <a:effectLst/>
                <a:latin typeface="Roboto" panose="02000000000000000000" pitchFamily="2" charset="0"/>
              </a:rPr>
              <a:t>distinción alguna de raza, color, sexo, idioma, religión, opinión política o de cualquier otra índole, </a:t>
            </a:r>
          </a:p>
          <a:p>
            <a:pPr algn="l"/>
            <a:r>
              <a:rPr lang="es-ES" sz="1600" b="0" i="1" dirty="0">
                <a:effectLst/>
                <a:latin typeface="Roboto" panose="02000000000000000000" pitchFamily="2" charset="0"/>
              </a:rPr>
              <a:t>origen nacional o social, posición económica, nacimiento o cualquier otra condición. Además, no se hará distinción</a:t>
            </a:r>
            <a:r>
              <a:rPr lang="es-ES" sz="1600" i="1" dirty="0">
                <a:latin typeface="Roboto" panose="02000000000000000000" pitchFamily="2" charset="0"/>
              </a:rPr>
              <a:t> </a:t>
            </a:r>
            <a:r>
              <a:rPr lang="es-ES" sz="1600" b="0" i="1" dirty="0">
                <a:effectLst/>
                <a:latin typeface="Roboto" panose="02000000000000000000" pitchFamily="2" charset="0"/>
              </a:rPr>
              <a:t>alguna fundada en la condición política, jurídica o internacional del   país o territorio de cuya jurisdicción dependa una persona, tanto si se trata de un país independiente, como de un territorio bajo administración fiduciaria, no autónomo o sometido a  	                       cualquier otra limitación a su</a:t>
            </a:r>
            <a:r>
              <a:rPr lang="es-ES" sz="1600" i="1" dirty="0">
                <a:latin typeface="Roboto" panose="02000000000000000000" pitchFamily="2" charset="0"/>
              </a:rPr>
              <a:t> </a:t>
            </a:r>
            <a:r>
              <a:rPr lang="es-ES" sz="1600" b="0" i="1" dirty="0">
                <a:effectLst/>
                <a:latin typeface="Roboto" panose="02000000000000000000" pitchFamily="2" charset="0"/>
              </a:rPr>
              <a:t>soberanía. </a:t>
            </a:r>
          </a:p>
          <a:p>
            <a:pPr algn="l"/>
            <a:r>
              <a:rPr lang="es-ES" sz="1600" i="1" dirty="0">
                <a:latin typeface="Roboto" panose="02000000000000000000" pitchFamily="2" charset="0"/>
              </a:rPr>
              <a:t>			 </a:t>
            </a:r>
            <a:r>
              <a:rPr lang="es-ES" sz="1600" dirty="0">
                <a:latin typeface="Roboto" panose="02000000000000000000" pitchFamily="2" charset="0"/>
              </a:rPr>
              <a:t>Todos los derechos humanos aplican a absolutamente todos. Las personas homosexuales 			        tienen todo el derecho a todos los derechos humanos, incluyendo el derecho humano a 	                                      una unión civil para aquellos que no crean en la fe o elijan no vivir la fe.</a:t>
            </a:r>
            <a:endParaRPr lang="es-ES" sz="1600" b="0" dirty="0">
              <a:effectLst/>
              <a:latin typeface="Roboto" panose="02000000000000000000" pitchFamily="2" charset="0"/>
            </a:endParaRPr>
          </a:p>
          <a:p>
            <a:br>
              <a:rPr lang="es-ES" dirty="0"/>
            </a:br>
            <a:endParaRPr lang="es-ES" b="0" i="0" dirty="0">
              <a:effectLst/>
              <a:latin typeface="Roboto" panose="02000000000000000000" pitchFamily="2" charset="0"/>
            </a:endParaRPr>
          </a:p>
          <a:p>
            <a:pPr algn="l"/>
            <a:endParaRPr lang="es-ES" dirty="0">
              <a:latin typeface="Roboto" panose="02000000000000000000" pitchFamily="2" charset="0"/>
            </a:endParaRPr>
          </a:p>
          <a:p>
            <a:pPr algn="l"/>
            <a:endParaRPr lang="es-ES" b="0" i="0" dirty="0">
              <a:effectLst/>
              <a:latin typeface="Roboto" panose="02000000000000000000" pitchFamily="2" charset="0"/>
            </a:endParaRPr>
          </a:p>
          <a:p>
            <a:pPr lvl="1"/>
            <a:endParaRPr lang="es-ES" dirty="0">
              <a:solidFill>
                <a:srgbClr val="313132"/>
              </a:solidFill>
              <a:latin typeface="freight-book"/>
            </a:endParaRPr>
          </a:p>
          <a:p>
            <a:pPr lvl="1"/>
            <a:endParaRPr lang="es-ES" b="0" i="0" dirty="0">
              <a:effectLst/>
              <a:latin typeface="tahoma" panose="020B0604030504040204" pitchFamily="34" charset="0"/>
            </a:endParaRPr>
          </a:p>
        </p:txBody>
      </p:sp>
    </p:spTree>
    <p:extLst>
      <p:ext uri="{BB962C8B-B14F-4D97-AF65-F5344CB8AC3E}">
        <p14:creationId xmlns:p14="http://schemas.microsoft.com/office/powerpoint/2010/main" val="9152815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CBFE-BDE7-4C39-BE5D-D5A52E091EBA}"/>
              </a:ext>
            </a:extLst>
          </p:cNvPr>
          <p:cNvSpPr>
            <a:spLocks noGrp="1"/>
          </p:cNvSpPr>
          <p:nvPr>
            <p:ph type="title"/>
          </p:nvPr>
        </p:nvSpPr>
        <p:spPr/>
        <p:txBody>
          <a:bodyPr/>
          <a:lstStyle/>
          <a:p>
            <a:endParaRPr lang="en-US" dirty="0"/>
          </a:p>
        </p:txBody>
      </p:sp>
      <p:pic>
        <p:nvPicPr>
          <p:cNvPr id="17" name="Content Placeholder 16" descr="Graphical user interface, text, application&#10;&#10;Description automatically generated">
            <a:extLst>
              <a:ext uri="{FF2B5EF4-FFF2-40B4-BE49-F238E27FC236}">
                <a16:creationId xmlns:a16="http://schemas.microsoft.com/office/drawing/2014/main" id="{63DEF5F5-106C-4B44-BD53-66428F7B47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8430"/>
            <a:ext cx="11928122" cy="6709570"/>
          </a:xfrm>
        </p:spPr>
      </p:pic>
      <p:sp>
        <p:nvSpPr>
          <p:cNvPr id="18" name="TextBox 17">
            <a:extLst>
              <a:ext uri="{FF2B5EF4-FFF2-40B4-BE49-F238E27FC236}">
                <a16:creationId xmlns:a16="http://schemas.microsoft.com/office/drawing/2014/main" id="{043ED912-342A-423D-AC6F-7A5B7497F72A}"/>
              </a:ext>
            </a:extLst>
          </p:cNvPr>
          <p:cNvSpPr txBox="1"/>
          <p:nvPr/>
        </p:nvSpPr>
        <p:spPr>
          <a:xfrm>
            <a:off x="263878" y="925652"/>
            <a:ext cx="11703755" cy="4401205"/>
          </a:xfrm>
          <a:prstGeom prst="rect">
            <a:avLst/>
          </a:prstGeom>
          <a:noFill/>
        </p:spPr>
        <p:txBody>
          <a:bodyPr wrap="square" rtlCol="0">
            <a:spAutoFit/>
          </a:bodyPr>
          <a:lstStyle/>
          <a:p>
            <a:r>
              <a:rPr lang="es-PR" sz="4000" b="1" dirty="0"/>
              <a:t>				En la Iglesia Católica nadie, 						absolutamente nadie, sea 					   homosexual o no, está llamado a identificarse meramente por su identidad sexual. </a:t>
            </a:r>
          </a:p>
          <a:p>
            <a:endParaRPr lang="es-PR" sz="4000" b="1" dirty="0"/>
          </a:p>
          <a:p>
            <a:r>
              <a:rPr lang="es-PR" sz="4000" b="1" dirty="0"/>
              <a:t>Nuestra  identidad primordial siempre será la de </a:t>
            </a:r>
            <a:r>
              <a:rPr lang="es-PR" sz="4000" b="1" u="sng" dirty="0"/>
              <a:t>hijos e hijas de Dios, </a:t>
            </a:r>
            <a:r>
              <a:rPr lang="es-PR" sz="4000" b="1" dirty="0"/>
              <a:t>incondicionalmente amados por Él.</a:t>
            </a:r>
            <a:endParaRPr lang="en-US" sz="4000" b="1" dirty="0"/>
          </a:p>
        </p:txBody>
      </p:sp>
    </p:spTree>
    <p:extLst>
      <p:ext uri="{BB962C8B-B14F-4D97-AF65-F5344CB8AC3E}">
        <p14:creationId xmlns:p14="http://schemas.microsoft.com/office/powerpoint/2010/main" val="21323241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68E34-45CA-4BB3-8A2C-895076E11A1B}"/>
              </a:ext>
            </a:extLst>
          </p:cNvPr>
          <p:cNvSpPr>
            <a:spLocks noGrp="1"/>
          </p:cNvSpPr>
          <p:nvPr>
            <p:ph type="title"/>
          </p:nvPr>
        </p:nvSpPr>
        <p:spPr/>
        <p:txBody>
          <a:bodyPr/>
          <a:lstStyle/>
          <a:p>
            <a:endParaRPr lang="en-US"/>
          </a:p>
        </p:txBody>
      </p:sp>
      <p:pic>
        <p:nvPicPr>
          <p:cNvPr id="5" name="Content Placeholder 4" descr="Diagram&#10;&#10;Description automatically generated with medium confidence">
            <a:extLst>
              <a:ext uri="{FF2B5EF4-FFF2-40B4-BE49-F238E27FC236}">
                <a16:creationId xmlns:a16="http://schemas.microsoft.com/office/drawing/2014/main" id="{4F1F13CF-894C-4559-8874-076E2DFE5C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Tree>
    <p:extLst>
      <p:ext uri="{BB962C8B-B14F-4D97-AF65-F5344CB8AC3E}">
        <p14:creationId xmlns:p14="http://schemas.microsoft.com/office/powerpoint/2010/main" val="4620187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01B7-C363-4830-B23E-2371FB163BB2}"/>
              </a:ext>
            </a:extLst>
          </p:cNvPr>
          <p:cNvSpPr>
            <a:spLocks noGrp="1"/>
          </p:cNvSpPr>
          <p:nvPr>
            <p:ph type="title"/>
          </p:nvPr>
        </p:nvSpPr>
        <p:spPr/>
        <p:txBody>
          <a:bodyPr/>
          <a:lstStyle/>
          <a:p>
            <a:endParaRPr lang="en-US"/>
          </a:p>
        </p:txBody>
      </p:sp>
      <p:pic>
        <p:nvPicPr>
          <p:cNvPr id="5" name="Content Placeholder 4" descr="Diagram&#10;&#10;Description automatically generated">
            <a:extLst>
              <a:ext uri="{FF2B5EF4-FFF2-40B4-BE49-F238E27FC236}">
                <a16:creationId xmlns:a16="http://schemas.microsoft.com/office/drawing/2014/main" id="{2E6E78B5-42E9-4319-BCB5-D4710C531A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Tree>
    <p:extLst>
      <p:ext uri="{BB962C8B-B14F-4D97-AF65-F5344CB8AC3E}">
        <p14:creationId xmlns:p14="http://schemas.microsoft.com/office/powerpoint/2010/main" val="32580285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29D1-42DE-47DC-9E18-BB9751510D9E}"/>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2FF5E0F-51C1-4993-9496-2A86B7E2C2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1"/>
          </a:xfrm>
        </p:spPr>
      </p:pic>
      <p:sp>
        <p:nvSpPr>
          <p:cNvPr id="7" name="TextBox 6">
            <a:extLst>
              <a:ext uri="{FF2B5EF4-FFF2-40B4-BE49-F238E27FC236}">
                <a16:creationId xmlns:a16="http://schemas.microsoft.com/office/drawing/2014/main" id="{2ECC7792-EB38-416B-92C8-606B55A7A0F5}"/>
              </a:ext>
            </a:extLst>
          </p:cNvPr>
          <p:cNvSpPr txBox="1"/>
          <p:nvPr/>
        </p:nvSpPr>
        <p:spPr>
          <a:xfrm>
            <a:off x="386080" y="365124"/>
            <a:ext cx="7872095" cy="707886"/>
          </a:xfrm>
          <a:prstGeom prst="rect">
            <a:avLst/>
          </a:prstGeom>
          <a:noFill/>
        </p:spPr>
        <p:txBody>
          <a:bodyPr wrap="square" rtlCol="0">
            <a:spAutoFit/>
          </a:bodyPr>
          <a:lstStyle/>
          <a:p>
            <a:r>
              <a:rPr lang="es-PR" sz="4000" b="1" dirty="0"/>
              <a:t>Título de la página</a:t>
            </a:r>
            <a:endParaRPr lang="en-US" sz="4000" b="1" dirty="0"/>
          </a:p>
        </p:txBody>
      </p:sp>
      <p:sp>
        <p:nvSpPr>
          <p:cNvPr id="8" name="TextBox 7">
            <a:extLst>
              <a:ext uri="{FF2B5EF4-FFF2-40B4-BE49-F238E27FC236}">
                <a16:creationId xmlns:a16="http://schemas.microsoft.com/office/drawing/2014/main" id="{D90AD6F9-0EBF-4C20-BEBF-822B8D7A5E20}"/>
              </a:ext>
            </a:extLst>
          </p:cNvPr>
          <p:cNvSpPr txBox="1"/>
          <p:nvPr/>
        </p:nvSpPr>
        <p:spPr>
          <a:xfrm>
            <a:off x="386080" y="1073010"/>
            <a:ext cx="7872095" cy="4139595"/>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n-US" sz="3500" dirty="0"/>
              <a:t>A</a:t>
            </a:r>
          </a:p>
          <a:p>
            <a:pPr marL="457200" indent="-457200">
              <a:buFont typeface="Wingdings" panose="05000000000000000000" pitchFamily="2" charset="2"/>
              <a:buChar char="Ø"/>
            </a:pPr>
            <a:endParaRPr lang="en-US" sz="3500" dirty="0"/>
          </a:p>
          <a:p>
            <a:pPr marL="457200" indent="-457200">
              <a:buFont typeface="Wingdings" panose="05000000000000000000" pitchFamily="2" charset="2"/>
              <a:buChar char="Ø"/>
            </a:pPr>
            <a:r>
              <a:rPr lang="en-US" sz="3500" dirty="0"/>
              <a:t>B</a:t>
            </a:r>
          </a:p>
          <a:p>
            <a:pPr marL="457200" indent="-457200">
              <a:buFont typeface="Wingdings" panose="05000000000000000000" pitchFamily="2" charset="2"/>
              <a:buChar char="Ø"/>
            </a:pPr>
            <a:r>
              <a:rPr lang="en-US" sz="3500" dirty="0"/>
              <a:t>C</a:t>
            </a:r>
          </a:p>
          <a:p>
            <a:pPr marL="457200" indent="-457200">
              <a:buFont typeface="Wingdings" panose="05000000000000000000" pitchFamily="2" charset="2"/>
              <a:buChar char="Ø"/>
            </a:pPr>
            <a:r>
              <a:rPr lang="en-US" sz="3500" dirty="0"/>
              <a:t>D</a:t>
            </a:r>
          </a:p>
          <a:p>
            <a:pPr marL="457200" indent="-457200">
              <a:buFont typeface="Wingdings" panose="05000000000000000000" pitchFamily="2" charset="2"/>
              <a:buChar char="Ø"/>
            </a:pPr>
            <a:r>
              <a:rPr lang="en-US" sz="3500" dirty="0" err="1"/>
              <a:t>Esto</a:t>
            </a:r>
            <a:r>
              <a:rPr lang="en-US" sz="3500" dirty="0"/>
              <a:t> es una </a:t>
            </a:r>
            <a:r>
              <a:rPr lang="en-US" sz="3500" dirty="0" err="1"/>
              <a:t>prueba</a:t>
            </a:r>
            <a:r>
              <a:rPr lang="en-US" sz="3500" dirty="0"/>
              <a:t> para </a:t>
            </a:r>
            <a:r>
              <a:rPr lang="en-US" sz="3500" dirty="0" err="1"/>
              <a:t>medir</a:t>
            </a:r>
            <a:r>
              <a:rPr lang="en-US" sz="3500" dirty="0"/>
              <a:t> </a:t>
            </a:r>
            <a:r>
              <a:rPr lang="en-US" sz="3500" dirty="0" err="1"/>
              <a:t>el</a:t>
            </a:r>
            <a:r>
              <a:rPr lang="en-US" sz="3500" dirty="0"/>
              <a:t> </a:t>
            </a:r>
            <a:r>
              <a:rPr lang="en-US" sz="3500" dirty="0" err="1"/>
              <a:t>texto</a:t>
            </a:r>
            <a:r>
              <a:rPr lang="en-US" sz="3500" dirty="0"/>
              <a:t>.</a:t>
            </a:r>
          </a:p>
          <a:p>
            <a:endParaRPr lang="en-US" sz="3500" dirty="0"/>
          </a:p>
        </p:txBody>
      </p:sp>
      <p:sp>
        <p:nvSpPr>
          <p:cNvPr id="9" name="TextBox 8">
            <a:extLst>
              <a:ext uri="{FF2B5EF4-FFF2-40B4-BE49-F238E27FC236}">
                <a16:creationId xmlns:a16="http://schemas.microsoft.com/office/drawing/2014/main" id="{DB0F5982-3C61-41CC-B935-0C40BF40A7B8}"/>
              </a:ext>
            </a:extLst>
          </p:cNvPr>
          <p:cNvSpPr txBox="1"/>
          <p:nvPr/>
        </p:nvSpPr>
        <p:spPr>
          <a:xfrm>
            <a:off x="3181350" y="4615439"/>
            <a:ext cx="7743825" cy="1169551"/>
          </a:xfrm>
          <a:prstGeom prst="rect">
            <a:avLst/>
          </a:prstGeom>
          <a:noFill/>
        </p:spPr>
        <p:txBody>
          <a:bodyPr wrap="square" rtlCol="0">
            <a:spAutoFit/>
          </a:bodyPr>
          <a:lstStyle/>
          <a:p>
            <a:pPr marL="457200" indent="-457200">
              <a:buFont typeface="Wingdings" panose="05000000000000000000" pitchFamily="2" charset="2"/>
              <a:buChar char="Ø"/>
            </a:pPr>
            <a:r>
              <a:rPr lang="en-US" sz="3500" dirty="0" err="1"/>
              <a:t>Aquí</a:t>
            </a:r>
            <a:r>
              <a:rPr lang="en-US" sz="3500" dirty="0"/>
              <a:t> </a:t>
            </a:r>
            <a:r>
              <a:rPr lang="en-US" sz="3500" dirty="0" err="1"/>
              <a:t>va</a:t>
            </a:r>
            <a:r>
              <a:rPr lang="en-US" sz="3500" dirty="0"/>
              <a:t> la </a:t>
            </a:r>
            <a:r>
              <a:rPr lang="en-US" sz="3500" dirty="0" err="1"/>
              <a:t>otra</a:t>
            </a:r>
            <a:r>
              <a:rPr lang="en-US" sz="3500" dirty="0"/>
              <a:t> </a:t>
            </a:r>
            <a:r>
              <a:rPr lang="en-US" sz="3500" dirty="0" err="1"/>
              <a:t>línea</a:t>
            </a:r>
            <a:r>
              <a:rPr lang="en-US" sz="3500" dirty="0"/>
              <a:t> del </a:t>
            </a:r>
            <a:r>
              <a:rPr lang="en-US" sz="3500" dirty="0" err="1"/>
              <a:t>texto</a:t>
            </a:r>
            <a:endParaRPr lang="en-US" sz="3500" dirty="0"/>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35943973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picture containing text&#10;&#10;Description automatically generated">
            <a:extLst>
              <a:ext uri="{FF2B5EF4-FFF2-40B4-BE49-F238E27FC236}">
                <a16:creationId xmlns:a16="http://schemas.microsoft.com/office/drawing/2014/main" id="{1B71E9F5-5C48-4BA9-9E7F-DCE585A09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3" y="-856"/>
            <a:ext cx="12191238" cy="6857572"/>
          </a:xfrm>
        </p:spPr>
      </p:pic>
      <p:sp>
        <p:nvSpPr>
          <p:cNvPr id="18" name="TextBox 17">
            <a:extLst>
              <a:ext uri="{FF2B5EF4-FFF2-40B4-BE49-F238E27FC236}">
                <a16:creationId xmlns:a16="http://schemas.microsoft.com/office/drawing/2014/main" id="{80405A7D-9D82-4A0D-8A1E-ACA3B3DBBA7E}"/>
              </a:ext>
            </a:extLst>
          </p:cNvPr>
          <p:cNvSpPr txBox="1"/>
          <p:nvPr/>
        </p:nvSpPr>
        <p:spPr>
          <a:xfrm>
            <a:off x="386080" y="365124"/>
            <a:ext cx="7872095" cy="707886"/>
          </a:xfrm>
          <a:prstGeom prst="rect">
            <a:avLst/>
          </a:prstGeom>
          <a:noFill/>
        </p:spPr>
        <p:txBody>
          <a:bodyPr wrap="square" rtlCol="0">
            <a:spAutoFit/>
          </a:bodyPr>
          <a:lstStyle/>
          <a:p>
            <a:r>
              <a:rPr lang="es-PR" sz="4000" b="1" dirty="0"/>
              <a:t>Título de la página</a:t>
            </a:r>
            <a:endParaRPr lang="en-US" sz="4000" b="1" dirty="0"/>
          </a:p>
        </p:txBody>
      </p:sp>
      <p:sp>
        <p:nvSpPr>
          <p:cNvPr id="19" name="TextBox 18">
            <a:extLst>
              <a:ext uri="{FF2B5EF4-FFF2-40B4-BE49-F238E27FC236}">
                <a16:creationId xmlns:a16="http://schemas.microsoft.com/office/drawing/2014/main" id="{ABE7DAD2-8258-4803-A393-A5E271D174CA}"/>
              </a:ext>
            </a:extLst>
          </p:cNvPr>
          <p:cNvSpPr txBox="1"/>
          <p:nvPr/>
        </p:nvSpPr>
        <p:spPr>
          <a:xfrm>
            <a:off x="386080" y="1073010"/>
            <a:ext cx="7872095" cy="4139595"/>
          </a:xfrm>
          <a:prstGeom prst="rect">
            <a:avLst/>
          </a:prstGeom>
          <a:noFill/>
        </p:spPr>
        <p:txBody>
          <a:bodyPr wrap="square" rtlCol="0">
            <a:spAutoFit/>
          </a:bodyPr>
          <a:lstStyle/>
          <a:p>
            <a:pPr marL="285750" indent="-285750">
              <a:buFont typeface="Wingdings" panose="05000000000000000000" pitchFamily="2" charset="2"/>
              <a:buChar char="Ø"/>
            </a:pPr>
            <a:endParaRPr lang="es-PR" dirty="0"/>
          </a:p>
          <a:p>
            <a:pPr marL="457200" indent="-457200">
              <a:buFont typeface="Wingdings" panose="05000000000000000000" pitchFamily="2" charset="2"/>
              <a:buChar char="Ø"/>
            </a:pPr>
            <a:r>
              <a:rPr lang="en-US" sz="3500" dirty="0"/>
              <a:t>A</a:t>
            </a:r>
          </a:p>
          <a:p>
            <a:pPr marL="457200" indent="-457200">
              <a:buFont typeface="Wingdings" panose="05000000000000000000" pitchFamily="2" charset="2"/>
              <a:buChar char="Ø"/>
            </a:pPr>
            <a:endParaRPr lang="en-US" sz="3500" dirty="0"/>
          </a:p>
          <a:p>
            <a:pPr marL="457200" indent="-457200">
              <a:buFont typeface="Wingdings" panose="05000000000000000000" pitchFamily="2" charset="2"/>
              <a:buChar char="Ø"/>
            </a:pPr>
            <a:r>
              <a:rPr lang="en-US" sz="3500" dirty="0"/>
              <a:t>B</a:t>
            </a:r>
          </a:p>
          <a:p>
            <a:pPr marL="457200" indent="-457200">
              <a:buFont typeface="Wingdings" panose="05000000000000000000" pitchFamily="2" charset="2"/>
              <a:buChar char="Ø"/>
            </a:pPr>
            <a:r>
              <a:rPr lang="en-US" sz="3500" dirty="0"/>
              <a:t>C</a:t>
            </a:r>
          </a:p>
          <a:p>
            <a:pPr marL="457200" indent="-457200">
              <a:buFont typeface="Wingdings" panose="05000000000000000000" pitchFamily="2" charset="2"/>
              <a:buChar char="Ø"/>
            </a:pPr>
            <a:r>
              <a:rPr lang="en-US" sz="3500" dirty="0"/>
              <a:t>D</a:t>
            </a:r>
          </a:p>
          <a:p>
            <a:pPr marL="457200" indent="-457200">
              <a:buFont typeface="Wingdings" panose="05000000000000000000" pitchFamily="2" charset="2"/>
              <a:buChar char="Ø"/>
            </a:pPr>
            <a:r>
              <a:rPr lang="en-US" sz="3500" dirty="0" err="1"/>
              <a:t>Esto</a:t>
            </a:r>
            <a:r>
              <a:rPr lang="en-US" sz="3500" dirty="0"/>
              <a:t> es una </a:t>
            </a:r>
            <a:r>
              <a:rPr lang="en-US" sz="3500" dirty="0" err="1"/>
              <a:t>prueba</a:t>
            </a:r>
            <a:r>
              <a:rPr lang="en-US" sz="3500" dirty="0"/>
              <a:t> para </a:t>
            </a:r>
            <a:r>
              <a:rPr lang="en-US" sz="3500" dirty="0" err="1"/>
              <a:t>medir</a:t>
            </a:r>
            <a:r>
              <a:rPr lang="en-US" sz="3500" dirty="0"/>
              <a:t> </a:t>
            </a:r>
            <a:r>
              <a:rPr lang="en-US" sz="3500" dirty="0" err="1"/>
              <a:t>el</a:t>
            </a:r>
            <a:r>
              <a:rPr lang="en-US" sz="3500" dirty="0"/>
              <a:t> </a:t>
            </a:r>
            <a:r>
              <a:rPr lang="en-US" sz="3500" dirty="0" err="1"/>
              <a:t>texto</a:t>
            </a:r>
            <a:r>
              <a:rPr lang="en-US" sz="3500" dirty="0"/>
              <a:t>.</a:t>
            </a:r>
          </a:p>
          <a:p>
            <a:endParaRPr lang="en-US" sz="3500" dirty="0"/>
          </a:p>
        </p:txBody>
      </p:sp>
      <p:sp>
        <p:nvSpPr>
          <p:cNvPr id="20" name="TextBox 19">
            <a:extLst>
              <a:ext uri="{FF2B5EF4-FFF2-40B4-BE49-F238E27FC236}">
                <a16:creationId xmlns:a16="http://schemas.microsoft.com/office/drawing/2014/main" id="{48B20E20-2268-4965-A577-C9FA7606858B}"/>
              </a:ext>
            </a:extLst>
          </p:cNvPr>
          <p:cNvSpPr txBox="1"/>
          <p:nvPr/>
        </p:nvSpPr>
        <p:spPr>
          <a:xfrm>
            <a:off x="3181350" y="4615439"/>
            <a:ext cx="7743825" cy="1169551"/>
          </a:xfrm>
          <a:prstGeom prst="rect">
            <a:avLst/>
          </a:prstGeom>
          <a:noFill/>
        </p:spPr>
        <p:txBody>
          <a:bodyPr wrap="square" rtlCol="0">
            <a:spAutoFit/>
          </a:bodyPr>
          <a:lstStyle/>
          <a:p>
            <a:pPr marL="457200" indent="-457200">
              <a:buFont typeface="Wingdings" panose="05000000000000000000" pitchFamily="2" charset="2"/>
              <a:buChar char="Ø"/>
            </a:pPr>
            <a:r>
              <a:rPr lang="en-US" sz="3500" dirty="0" err="1"/>
              <a:t>Aquí</a:t>
            </a:r>
            <a:r>
              <a:rPr lang="en-US" sz="3500" dirty="0"/>
              <a:t> </a:t>
            </a:r>
            <a:r>
              <a:rPr lang="en-US" sz="3500" dirty="0" err="1"/>
              <a:t>va</a:t>
            </a:r>
            <a:r>
              <a:rPr lang="en-US" sz="3500" dirty="0"/>
              <a:t> la </a:t>
            </a:r>
            <a:r>
              <a:rPr lang="en-US" sz="3500" dirty="0" err="1"/>
              <a:t>otra</a:t>
            </a:r>
            <a:r>
              <a:rPr lang="en-US" sz="3500" dirty="0"/>
              <a:t> </a:t>
            </a:r>
            <a:r>
              <a:rPr lang="en-US" sz="3500" dirty="0" err="1"/>
              <a:t>línea</a:t>
            </a:r>
            <a:r>
              <a:rPr lang="en-US" sz="3500" dirty="0"/>
              <a:t> del </a:t>
            </a:r>
            <a:r>
              <a:rPr lang="en-US" sz="3500" dirty="0" err="1"/>
              <a:t>texto</a:t>
            </a:r>
            <a:endParaRPr lang="en-US" sz="3500" dirty="0"/>
          </a:p>
          <a:p>
            <a:pPr marL="457200" indent="-457200">
              <a:buFont typeface="Wingdings" panose="05000000000000000000" pitchFamily="2" charset="2"/>
              <a:buChar char="Ø"/>
            </a:pPr>
            <a:endParaRPr lang="en-US" sz="3500" dirty="0"/>
          </a:p>
        </p:txBody>
      </p:sp>
    </p:spTree>
    <p:extLst>
      <p:ext uri="{BB962C8B-B14F-4D97-AF65-F5344CB8AC3E}">
        <p14:creationId xmlns:p14="http://schemas.microsoft.com/office/powerpoint/2010/main" val="3316626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1448</TotalTime>
  <Words>9107</Words>
  <Application>Microsoft Office PowerPoint</Application>
  <PresentationFormat>Widescreen</PresentationFormat>
  <Paragraphs>750</Paragraphs>
  <Slides>77</Slides>
  <Notes>0</Notes>
  <HiddenSlides>0</HiddenSlides>
  <MMClips>1</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77</vt:i4>
      </vt:variant>
    </vt:vector>
  </HeadingPairs>
  <TitlesOfParts>
    <vt:vector size="100" baseType="lpstr">
      <vt:lpstr>adobe-garamond-pro</vt:lpstr>
      <vt:lpstr>Arial</vt:lpstr>
      <vt:lpstr>Arial</vt:lpstr>
      <vt:lpstr>Cabin</vt:lpstr>
      <vt:lpstr>Calibri</vt:lpstr>
      <vt:lpstr>Calibri Light</vt:lpstr>
      <vt:lpstr>freight-book</vt:lpstr>
      <vt:lpstr>Gentium Basic</vt:lpstr>
      <vt:lpstr>Helvetica Neue</vt:lpstr>
      <vt:lpstr>inherit</vt:lpstr>
      <vt:lpstr>Lato</vt:lpstr>
      <vt:lpstr>Open Sans</vt:lpstr>
      <vt:lpstr>PTSerif Regular</vt:lpstr>
      <vt:lpstr>Roboto</vt:lpstr>
      <vt:lpstr>Roboto Condensed</vt:lpstr>
      <vt:lpstr>Roboto Slab</vt:lpstr>
      <vt:lpstr>Tahoma</vt:lpstr>
      <vt:lpstr>Tahoma</vt:lpstr>
      <vt:lpstr>Verdana</vt:lpstr>
      <vt:lpstr>Verdana</vt:lpstr>
      <vt:lpstr>Verdana-Bold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DAMARIS MONTES</dc:creator>
  <cp:lastModifiedBy>DAMARIS MONTES</cp:lastModifiedBy>
  <cp:revision>2</cp:revision>
  <dcterms:created xsi:type="dcterms:W3CDTF">2021-09-18T21:34:24Z</dcterms:created>
  <dcterms:modified xsi:type="dcterms:W3CDTF">2021-09-19T21:42:27Z</dcterms:modified>
</cp:coreProperties>
</file>